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80" r:id="rId2"/>
    <p:sldId id="281" r:id="rId3"/>
    <p:sldId id="282" r:id="rId4"/>
    <p:sldId id="305" r:id="rId5"/>
    <p:sldId id="306" r:id="rId6"/>
    <p:sldId id="307" r:id="rId7"/>
    <p:sldId id="315" r:id="rId8"/>
    <p:sldId id="316" r:id="rId9"/>
    <p:sldId id="326" r:id="rId10"/>
    <p:sldId id="308" r:id="rId11"/>
    <p:sldId id="314" r:id="rId12"/>
    <p:sldId id="327" r:id="rId13"/>
    <p:sldId id="322" r:id="rId14"/>
    <p:sldId id="321" r:id="rId15"/>
    <p:sldId id="323" r:id="rId16"/>
    <p:sldId id="296" r:id="rId17"/>
    <p:sldId id="285" r:id="rId18"/>
    <p:sldId id="320" r:id="rId19"/>
    <p:sldId id="284" r:id="rId20"/>
    <p:sldId id="324" r:id="rId21"/>
    <p:sldId id="286" r:id="rId22"/>
    <p:sldId id="325" r:id="rId23"/>
    <p:sldId id="287" r:id="rId24"/>
    <p:sldId id="328" r:id="rId25"/>
    <p:sldId id="329" r:id="rId26"/>
    <p:sldId id="332" r:id="rId27"/>
    <p:sldId id="33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  <a:srgbClr val="FFCC99"/>
    <a:srgbClr val="FFFFCC"/>
    <a:srgbClr val="CCFFCC"/>
    <a:srgbClr val="660066"/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 autoAdjust="0"/>
    <p:restoredTop sz="79159" autoAdjust="0"/>
  </p:normalViewPr>
  <p:slideViewPr>
    <p:cSldViewPr>
      <p:cViewPr varScale="1">
        <p:scale>
          <a:sx n="50" d="100"/>
          <a:sy n="50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2D7442-E80C-414F-8A1E-1F35D0B1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73A0D-11F7-41B0-A49A-8F827B630D3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F2FC7-6AC0-4470-8734-24DD1C234F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7967-5733-4A16-8422-A1EEFCA4EE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56071-1EE8-4285-8CCC-151EA886BA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7E960-DCA4-4EA0-AE05-299205522A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D40BD-4564-4AC5-9254-0334D8B372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88AE1-CF43-4C4A-BEBC-692EED1BD0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7E0EA-ED25-4509-80E1-0D3A391E20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67DB4-9E36-4AEB-8867-42CFA8D49E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E755F-65D0-46F8-94DE-5E128D5FA9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2A2695-42F4-4F59-A013-76925F76D9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2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56" y="168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83" y="176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26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39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76" y="165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4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26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44" y="164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85" y="165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32" y="173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1" y="1669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62" y="169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f/Flag_of_the_United_Nations.sv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upload.wikimedia.org/wikipedia/commons/6/6f/Map-Germany-1945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ww.lookandlearn.com/if?img=5&amp;search=kamikaze&amp;cat=&amp;bool=and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d/db/Tokyo_kushu_1945-3.jpg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0/Firebombing_of_Tokyo.jpg" TargetMode="External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hyperlink" Target="http://upload.wikimedia.org/wikipedia/commons/3/32/Nagasaki_temple_destroyed.jpg" TargetMode="External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wikitree.com/photo.php/b/b5/V-j-d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were the major events of World War II from 1942 to 1945?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 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67200" y="0"/>
            <a:ext cx="48006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03300" y="4419600"/>
            <a:ext cx="2133600" cy="2438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675" y="304800"/>
            <a:ext cx="7426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876800"/>
            <a:ext cx="1905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419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By 1944, the Allies decided to open a Western Front by invading </a:t>
            </a:r>
            <a:br>
              <a:rPr lang="en-US" sz="3100"/>
            </a:br>
            <a:r>
              <a:rPr lang="en-US" sz="3100"/>
              <a:t>Nazi-occupied France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9231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76200" y="1600200"/>
            <a:ext cx="4419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Operation Overlord </a:t>
            </a:r>
            <a:br>
              <a:rPr lang="en-US" sz="3100"/>
            </a:br>
            <a:r>
              <a:rPr lang="en-US" sz="3100"/>
              <a:t>(called D-Day) in June 1944 was the largest land &amp; sea attack in history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 t="7295"/>
          <a:stretch>
            <a:fillRect/>
          </a:stretch>
        </p:blipFill>
        <p:spPr bwMode="auto">
          <a:xfrm>
            <a:off x="4648200" y="66675"/>
            <a:ext cx="4438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47913"/>
            <a:ext cx="86106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7"/>
          <p:cNvSpPr>
            <a:spLocks noChangeArrowheads="1"/>
          </p:cNvSpPr>
          <p:nvPr/>
        </p:nvSpPr>
        <p:spPr bwMode="auto">
          <a:xfrm>
            <a:off x="152400" y="228600"/>
            <a:ext cx="4038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The Normandy invasion was deadly, but the Allied victory created </a:t>
            </a:r>
            <a:br>
              <a:rPr lang="en-US" sz="3100"/>
            </a:br>
            <a:r>
              <a:rPr lang="en-US" sz="3100"/>
              <a:t>a Western Front…</a:t>
            </a:r>
          </a:p>
        </p:txBody>
      </p:sp>
      <p:pic>
        <p:nvPicPr>
          <p:cNvPr id="13316" name="Picture 4" descr="http://news.bbc.co.uk/nol/shared/spl/hi/picture_gallery/04/world_operation_overlord/im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3862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news.bbc.co.uk/nol/shared/spl/hi/picture_gallery/04/world_operation_overlord/img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963" y="0"/>
            <a:ext cx="44910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ular Callout 17"/>
          <p:cNvSpPr>
            <a:spLocks noChangeArrowheads="1"/>
          </p:cNvSpPr>
          <p:nvPr/>
        </p:nvSpPr>
        <p:spPr bwMode="auto">
          <a:xfrm>
            <a:off x="76200" y="76200"/>
            <a:ext cx="4038600" cy="1143000"/>
          </a:xfrm>
          <a:prstGeom prst="wedgeRectCallout">
            <a:avLst>
              <a:gd name="adj1" fmla="val 40199"/>
              <a:gd name="adj2" fmla="val 18353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…and allowed the </a:t>
            </a:r>
            <a:br>
              <a:rPr lang="en-US" sz="3100"/>
            </a:br>
            <a:r>
              <a:rPr lang="en-US" sz="3100"/>
              <a:t>Allies to push towards Germany from the West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267200" y="76200"/>
            <a:ext cx="4800600" cy="838200"/>
          </a:xfrm>
          <a:prstGeom prst="wedgeRectCallout">
            <a:avLst>
              <a:gd name="adj1" fmla="val 1727"/>
              <a:gd name="adj2" fmla="val 17888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At the same time, the Soviet army pushed from the East 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334000" y="5334000"/>
            <a:ext cx="3657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100" dirty="0"/>
              <a:t>By March 1945, the Allies were fighting in Germany &amp; pushing towards Berlin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876800"/>
            <a:ext cx="1905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5334000"/>
            <a:ext cx="5181600" cy="1447800"/>
          </a:xfrm>
          <a:prstGeom prst="wedgeRectCallout">
            <a:avLst>
              <a:gd name="adj1" fmla="val 23986"/>
              <a:gd name="adj2" fmla="val -19447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Forced to fight a two-front war, </a:t>
            </a:r>
            <a:br>
              <a:rPr lang="en-US" sz="3100"/>
            </a:br>
            <a:r>
              <a:rPr lang="en-US" sz="3100"/>
              <a:t>Hitler ordered a massive counter-attack at the </a:t>
            </a:r>
            <a:br>
              <a:rPr lang="en-US" sz="3100"/>
            </a:br>
            <a:r>
              <a:rPr lang="en-US" sz="3100"/>
              <a:t>Battle of the Bulge..but lost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 autoUpdateAnimBg="0"/>
      <p:bldP spid="10" grpId="0" animBg="1" autoUpdateAnimBg="0"/>
      <p:bldP spid="11" grpId="0" animBg="1" autoUpdateAnimBg="0"/>
      <p:bldP spid="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0386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 February 1945, the “Big Three” met at the Yalta Conference to create a plan for Europe after the war was over</a:t>
            </a:r>
          </a:p>
        </p:txBody>
      </p:sp>
      <p:pic>
        <p:nvPicPr>
          <p:cNvPr id="14341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60960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91000" y="914400"/>
            <a:ext cx="4953000" cy="1143000"/>
          </a:xfrm>
          <a:prstGeom prst="wedgeRectCallout">
            <a:avLst>
              <a:gd name="adj1" fmla="val 7889"/>
              <a:gd name="adj2" fmla="val 2678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They agreed to allow self-determination</a:t>
            </a:r>
            <a:r>
              <a:rPr lang="en-US" sz="2000"/>
              <a:t> </a:t>
            </a:r>
            <a:r>
              <a:rPr lang="en-US" sz="3100"/>
              <a:t>(free</a:t>
            </a:r>
            <a:r>
              <a:rPr lang="en-US" sz="2000"/>
              <a:t> </a:t>
            </a:r>
            <a:r>
              <a:rPr lang="en-US" sz="3100"/>
              <a:t>elections) in</a:t>
            </a:r>
            <a:r>
              <a:rPr lang="en-US" sz="2400"/>
              <a:t> </a:t>
            </a:r>
            <a:r>
              <a:rPr lang="en-US" sz="3100"/>
              <a:t>nations</a:t>
            </a:r>
            <a:r>
              <a:rPr lang="en-US" sz="2400"/>
              <a:t> </a:t>
            </a:r>
            <a:r>
              <a:rPr lang="en-US" sz="3100"/>
              <a:t>freed</a:t>
            </a:r>
            <a:r>
              <a:rPr lang="en-US" sz="2400"/>
              <a:t> </a:t>
            </a:r>
            <a:r>
              <a:rPr lang="en-US" sz="3100"/>
              <a:t>from</a:t>
            </a:r>
            <a:r>
              <a:rPr lang="en-US" sz="2400"/>
              <a:t> </a:t>
            </a:r>
            <a:r>
              <a:rPr lang="en-US" sz="3100"/>
              <a:t>Nazi</a:t>
            </a:r>
            <a:r>
              <a:rPr lang="en-US" sz="2400"/>
              <a:t> </a:t>
            </a:r>
            <a:r>
              <a:rPr lang="en-US" sz="3100"/>
              <a:t>rule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191000" y="76200"/>
            <a:ext cx="4953000" cy="762000"/>
          </a:xfrm>
          <a:prstGeom prst="wedgeRectCallout">
            <a:avLst>
              <a:gd name="adj1" fmla="val 13440"/>
              <a:gd name="adj2" fmla="val 1928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Stalin agreed to send troops to help the U.S. invade Japan</a:t>
            </a:r>
          </a:p>
        </p:txBody>
      </p:sp>
      <p:pic>
        <p:nvPicPr>
          <p:cNvPr id="52230" name="Picture 6" descr="File:Map-Germany-1945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3136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6248400" y="2133600"/>
            <a:ext cx="28956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They agreed to occupy Germany after the war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6248400" y="3429000"/>
            <a:ext cx="28956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They agreed to create &amp; join a</a:t>
            </a:r>
            <a:br>
              <a:rPr lang="en-US" sz="3100"/>
            </a:br>
            <a:r>
              <a:rPr lang="en-US" sz="3100"/>
              <a:t> United Nations</a:t>
            </a:r>
          </a:p>
        </p:txBody>
      </p:sp>
      <p:pic>
        <p:nvPicPr>
          <p:cNvPr id="14" name="Picture 3" descr="File:Flag of the United Nations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724400"/>
            <a:ext cx="2895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assviolence.org/local/cache-vignettes/L585xH452/Carte_des_camps-c12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94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89916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As the Allies pushed into Germany &amp; Poland, troops discovered &amp; liberated concentration &amp; death camps </a:t>
            </a:r>
          </a:p>
        </p:txBody>
      </p:sp>
      <p:pic>
        <p:nvPicPr>
          <p:cNvPr id="54282" name="Picture 10" descr="Mauthausen Concentration Camp - libe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488" y="914400"/>
            <a:ext cx="61325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library.flawlesslogic.com/dachau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5700"/>
            <a:ext cx="4038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ead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1900"/>
            <a:ext cx="5791200" cy="4356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 descr="http://joedresch.files.wordpress.com/2010/07/749941.jpg"/>
          <p:cNvPicPr>
            <a:picLocks noChangeAspect="1" noChangeArrowheads="1"/>
          </p:cNvPicPr>
          <p:nvPr/>
        </p:nvPicPr>
        <p:blipFill>
          <a:blip r:embed="rId6" cstate="print"/>
          <a:srcRect t="5484" b="10422"/>
          <a:stretch>
            <a:fillRect/>
          </a:stretch>
        </p:blipFill>
        <p:spPr bwMode="auto">
          <a:xfrm>
            <a:off x="3505200" y="990600"/>
            <a:ext cx="55626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Russian assault on Berlin at the end of World War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886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114800" y="152400"/>
            <a:ext cx="47244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In April 1945, the Soviet army captured Berlin </a:t>
            </a:r>
          </a:p>
        </p:txBody>
      </p:sp>
      <p:pic>
        <p:nvPicPr>
          <p:cNvPr id="6" name="Picture 11" descr="http://www.ww2incolor.com/d/507095-2/berlin-1945-117"/>
          <p:cNvPicPr>
            <a:picLocks noChangeAspect="1" noChangeArrowheads="1"/>
          </p:cNvPicPr>
          <p:nvPr/>
        </p:nvPicPr>
        <p:blipFill>
          <a:blip r:embed="rId3" cstate="print"/>
          <a:srcRect t="6174"/>
          <a:stretch>
            <a:fillRect/>
          </a:stretch>
        </p:blipFill>
        <p:spPr bwMode="auto">
          <a:xfrm>
            <a:off x="4114800" y="3886200"/>
            <a:ext cx="4762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eneral Georgi Zhukov, during the final attack on Ber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0668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14800" y="990600"/>
            <a:ext cx="47244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On April 30, 1945, </a:t>
            </a:r>
            <a:br>
              <a:rPr lang="en-US" sz="3200"/>
            </a:br>
            <a:r>
              <a:rPr lang="en-US" sz="3200"/>
              <a:t>Hitler committed suicide </a:t>
            </a:r>
          </a:p>
        </p:txBody>
      </p:sp>
      <p:pic>
        <p:nvPicPr>
          <p:cNvPr id="51206" name="Picture 6" descr="http://upload.wikimedia.org/wikipedia/commons/5/56/Stars_%26_Stripes_%26_Hitler_De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40116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http://allin1dot.com/wp-content/uploads/2010/08/hitler.jpg"/>
          <p:cNvPicPr>
            <a:picLocks noChangeAspect="1" noChangeArrowheads="1"/>
          </p:cNvPicPr>
          <p:nvPr/>
        </p:nvPicPr>
        <p:blipFill>
          <a:blip r:embed="rId6" cstate="print"/>
          <a:srcRect l="9325" r="13043"/>
          <a:stretch>
            <a:fillRect/>
          </a:stretch>
        </p:blipFill>
        <p:spPr bwMode="auto">
          <a:xfrm>
            <a:off x="4094163" y="2209800"/>
            <a:ext cx="504983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4114800" y="1828800"/>
            <a:ext cx="4724400" cy="1524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On May 9, 1945, the German government signed an unconditional surrender to the Allies </a:t>
            </a:r>
          </a:p>
        </p:txBody>
      </p:sp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4114800" y="3429000"/>
            <a:ext cx="4724400" cy="8382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world celebrated </a:t>
            </a:r>
            <a:br>
              <a:rPr lang="en-US" sz="3200"/>
            </a:br>
            <a:r>
              <a:rPr lang="en-US" sz="3200"/>
              <a:t>V-E Day (Victory in Europe)</a:t>
            </a:r>
          </a:p>
        </p:txBody>
      </p:sp>
      <p:pic>
        <p:nvPicPr>
          <p:cNvPr id="51212" name="Picture 12" descr="http://cache2.allpostersimages.com/p/LRG/36/3638/6BOEF00Z/posters/new-york-times-may-8-1945-v-e-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343400"/>
            <a:ext cx="518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http://www.corbisimages.com/images/67/56801F03-9D94-46DD-BA08-3397BB7E1472/BE032267.jpg"/>
          <p:cNvPicPr>
            <a:picLocks noChangeAspect="1" noChangeArrowheads="1"/>
          </p:cNvPicPr>
          <p:nvPr/>
        </p:nvPicPr>
        <p:blipFill>
          <a:blip r:embed="rId8" cstate="print"/>
          <a:srcRect l="34802" r="8646"/>
          <a:stretch>
            <a:fillRect/>
          </a:stretch>
        </p:blipFill>
        <p:spPr bwMode="auto">
          <a:xfrm>
            <a:off x="0" y="7620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After years of fighting against the German enemy, American and Soviet soldiers finally meet up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7038" y="3505200"/>
            <a:ext cx="4373562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14" name="Picture 14" descr="Image0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838200"/>
            <a:ext cx="40386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ular Callout 7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While the war was coming to an end in Europe, the Allies continued to fight the Japanese in the Pacific 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600200" y="6248400"/>
            <a:ext cx="32004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8" name="Rectangular Callout 7"/>
          <p:cNvSpPr>
            <a:spLocks noChangeArrowheads="1"/>
          </p:cNvSpPr>
          <p:nvPr/>
        </p:nvSpPr>
        <p:spPr bwMode="auto">
          <a:xfrm>
            <a:off x="5562600" y="762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After the attack on Pearl Harbor, the USA sent troops to the Pacific theater </a:t>
            </a:r>
          </a:p>
        </p:txBody>
      </p:sp>
      <p:pic>
        <p:nvPicPr>
          <p:cNvPr id="18449" name="Picture 17" descr="http://www.maquetland.com/v2/images_articles/b_the_battle_midway(1).jpg"/>
          <p:cNvPicPr>
            <a:picLocks noChangeAspect="1" noChangeArrowheads="1"/>
          </p:cNvPicPr>
          <p:nvPr/>
        </p:nvPicPr>
        <p:blipFill>
          <a:blip r:embed="rId4" cstate="print"/>
          <a:srcRect l="7692"/>
          <a:stretch>
            <a:fillRect/>
          </a:stretch>
        </p:blipFill>
        <p:spPr bwMode="auto">
          <a:xfrm>
            <a:off x="4244975" y="3429000"/>
            <a:ext cx="4899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[Battle_of_the_Coral_Sea_painting_by_Robert_Taylor_depicts_sinking_of_the_carrier_Shoho_at_1040am_5_4_42_by_squadron_from_Lexington.jp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6888" y="3395663"/>
            <a:ext cx="4837112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7"/>
          <p:cNvSpPr>
            <a:spLocks noChangeArrowheads="1"/>
          </p:cNvSpPr>
          <p:nvPr/>
        </p:nvSpPr>
        <p:spPr bwMode="auto">
          <a:xfrm>
            <a:off x="5562600" y="3505200"/>
            <a:ext cx="3505200" cy="1600200"/>
          </a:xfrm>
          <a:prstGeom prst="wedgeRectCallout">
            <a:avLst>
              <a:gd name="adj1" fmla="val -88713"/>
              <a:gd name="adj2" fmla="val -135273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turning point </a:t>
            </a:r>
            <a:br>
              <a:rPr lang="en-US" sz="3200"/>
            </a:br>
            <a:r>
              <a:rPr lang="en-US" sz="3200"/>
              <a:t>in the war in the Pacific came at the Battle of Midway</a:t>
            </a:r>
          </a:p>
        </p:txBody>
      </p:sp>
      <p:sp>
        <p:nvSpPr>
          <p:cNvPr id="18" name="Rectangular Callout 7"/>
          <p:cNvSpPr>
            <a:spLocks noChangeArrowheads="1"/>
          </p:cNvSpPr>
          <p:nvPr/>
        </p:nvSpPr>
        <p:spPr bwMode="auto">
          <a:xfrm>
            <a:off x="5562600" y="51816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After Midway, </a:t>
            </a:r>
            <a:br>
              <a:rPr lang="en-US" sz="3200"/>
            </a:br>
            <a:r>
              <a:rPr lang="en-US" sz="3200"/>
              <a:t>the Allies began </a:t>
            </a:r>
            <a:br>
              <a:rPr lang="en-US" sz="3200"/>
            </a:br>
            <a:r>
              <a:rPr lang="en-US" sz="3200"/>
              <a:t>to regain islands controlled by Japan </a:t>
            </a:r>
          </a:p>
        </p:txBody>
      </p:sp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5562600" y="17526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Pacific war revealed a new kind of fighting by using aircraft carriers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ular Callout 7"/>
          <p:cNvSpPr>
            <a:spLocks noChangeArrowheads="1"/>
          </p:cNvSpPr>
          <p:nvPr/>
        </p:nvSpPr>
        <p:spPr bwMode="auto">
          <a:xfrm>
            <a:off x="685800" y="76200"/>
            <a:ext cx="76962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Japan did not play by traditional rules in war </a:t>
            </a:r>
          </a:p>
        </p:txBody>
      </p:sp>
      <p:pic>
        <p:nvPicPr>
          <p:cNvPr id="36868" name="Picture 4" descr="Japanese suicide attack on American aircraft carri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688" y="609600"/>
            <a:ext cx="64928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hawaiiforvisitors.com/images/oahu/attractions/uss-missouri-kamikaze-1945-04-11-400x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20713"/>
            <a:ext cx="64674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ailaham.files.wordpress.com/2009/12/kamika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863" y="614363"/>
            <a:ext cx="6526212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ttp://www.prestongrant.com/wp-content/uploads/2011/01/2011-01-03-Kamika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863" y="611188"/>
            <a:ext cx="6526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01600" y="5562600"/>
            <a:ext cx="41656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“Kamikaze” pilots flew planes into battleships &amp; aircraft carriers </a:t>
            </a:r>
          </a:p>
        </p:txBody>
      </p:sp>
      <p:sp>
        <p:nvSpPr>
          <p:cNvPr id="19464" name="Rectangular Callout 8"/>
          <p:cNvSpPr>
            <a:spLocks noChangeArrowheads="1"/>
          </p:cNvSpPr>
          <p:nvPr/>
        </p:nvSpPr>
        <p:spPr bwMode="auto">
          <a:xfrm>
            <a:off x="4419600" y="5562600"/>
            <a:ext cx="4572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Japanese soldiers refused to surrender &amp; tortured Allied prisoners of war</a:t>
            </a:r>
          </a:p>
        </p:txBody>
      </p:sp>
      <p:pic>
        <p:nvPicPr>
          <p:cNvPr id="36874" name="Picture 10" descr="http://upload.wikimedia.org/wikipedia/commons/1/1a/LeonardGSiffle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3350" y="609600"/>
            <a:ext cx="37020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00200" y="6248400"/>
            <a:ext cx="32004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Rectangular Callout 7"/>
          <p:cNvSpPr>
            <a:spLocks noChangeArrowheads="1"/>
          </p:cNvSpPr>
          <p:nvPr/>
        </p:nvSpPr>
        <p:spPr bwMode="auto">
          <a:xfrm>
            <a:off x="4876800" y="76200"/>
            <a:ext cx="4191000" cy="2362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problem for the Allies was the time &amp; troops it would cost to retake the thousands of islands the Japanese controlled in the Pacific</a:t>
            </a:r>
          </a:p>
        </p:txBody>
      </p:sp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1905000" y="6096000"/>
            <a:ext cx="7162800" cy="762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fight for Guadalcanal took 6 months </a:t>
            </a:r>
            <a:br>
              <a:rPr lang="en-US" sz="3200"/>
            </a:br>
            <a:r>
              <a:rPr lang="en-US" sz="3200"/>
              <a:t>&amp; cost 25,000 Japanese &amp; 2,000 U.S. lives</a:t>
            </a:r>
          </a:p>
        </p:txBody>
      </p:sp>
      <p:pic>
        <p:nvPicPr>
          <p:cNvPr id="10" name="Picture 7" descr="http://www.ibiblio.org/hyperwar/USMC/USMC-M-Guadalcanal/img/USMC-M-Guadalcanal-68.gif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7692" t="2052" r="3078"/>
          <a:stretch>
            <a:fillRect/>
          </a:stretch>
        </p:blipFill>
        <p:spPr bwMode="auto">
          <a:xfrm>
            <a:off x="4724400" y="2514600"/>
            <a:ext cx="43592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7"/>
          <p:cNvSpPr>
            <a:spLocks noChangeArrowheads="1"/>
          </p:cNvSpPr>
          <p:nvPr/>
        </p:nvSpPr>
        <p:spPr bwMode="auto">
          <a:xfrm>
            <a:off x="4876800" y="2667000"/>
            <a:ext cx="4191000" cy="1981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U.S. developed an island-hopping strategy to skip the heavily defended</a:t>
            </a:r>
            <a:r>
              <a:rPr lang="en-US" sz="2400"/>
              <a:t> </a:t>
            </a:r>
            <a:r>
              <a:rPr lang="en-US" sz="3200"/>
              <a:t>islands</a:t>
            </a:r>
            <a:r>
              <a:rPr lang="en-US" sz="2400"/>
              <a:t> </a:t>
            </a:r>
            <a:r>
              <a:rPr lang="en-US" sz="3200"/>
              <a:t>&amp;</a:t>
            </a:r>
            <a:r>
              <a:rPr lang="en-US" sz="2400"/>
              <a:t> </a:t>
            </a:r>
            <a:r>
              <a:rPr lang="en-US" sz="3200"/>
              <a:t>seize islands close to Japan</a:t>
            </a:r>
          </a:p>
        </p:txBody>
      </p:sp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4876800" y="4876800"/>
            <a:ext cx="41910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1943 to 1945,   the Allies took back    the Philippines &amp; were moving in on Japan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ular Callout 7"/>
          <p:cNvSpPr>
            <a:spLocks noChangeArrowheads="1"/>
          </p:cNvSpPr>
          <p:nvPr/>
        </p:nvSpPr>
        <p:spPr bwMode="auto">
          <a:xfrm>
            <a:off x="4876800" y="76200"/>
            <a:ext cx="4191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1945,  the Allies </a:t>
            </a:r>
            <a:br>
              <a:rPr lang="en-US" sz="3200"/>
            </a:br>
            <a:r>
              <a:rPr lang="en-US" sz="3200"/>
              <a:t>won the islands of </a:t>
            </a:r>
            <a:br>
              <a:rPr lang="en-US" sz="3200"/>
            </a:br>
            <a:r>
              <a:rPr lang="en-US" sz="3200"/>
              <a:t>Iwo Jima &amp; Okinawa 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t="5392" b="8014"/>
          <a:stretch>
            <a:fillRect/>
          </a:stretch>
        </p:blipFill>
        <p:spPr bwMode="auto">
          <a:xfrm>
            <a:off x="4876800" y="1371600"/>
            <a:ext cx="420846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4876800" y="1371600"/>
            <a:ext cx="4191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these islands, the U.S. began firebombing Japanese cities </a:t>
            </a:r>
          </a:p>
        </p:txBody>
      </p:sp>
      <p:pic>
        <p:nvPicPr>
          <p:cNvPr id="10" name="Picture 7" descr="tokyo_194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338" y="2667000"/>
            <a:ext cx="5300662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 descr="http://ideastoaction.files.wordpress.com/2010/01/b-29s_dropping_bombs.jpg"/>
          <p:cNvPicPr>
            <a:picLocks noChangeAspect="1" noChangeArrowheads="1"/>
          </p:cNvPicPr>
          <p:nvPr/>
        </p:nvPicPr>
        <p:blipFill>
          <a:blip r:embed="rId5" cstate="print"/>
          <a:srcRect t="23109" b="13771"/>
          <a:stretch>
            <a:fillRect/>
          </a:stretch>
        </p:blipFill>
        <p:spPr bwMode="auto">
          <a:xfrm>
            <a:off x="4876800" y="26670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File:Firebombing of Toky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8675" y="2667000"/>
            <a:ext cx="4505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7"/>
          <p:cNvSpPr>
            <a:spLocks noChangeArrowheads="1"/>
          </p:cNvSpPr>
          <p:nvPr/>
        </p:nvSpPr>
        <p:spPr bwMode="auto">
          <a:xfrm>
            <a:off x="4876800" y="6553200"/>
            <a:ext cx="4114800" cy="3048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2000"/>
              <a:t>Aerial view of Tokyo during bombing</a:t>
            </a:r>
          </a:p>
        </p:txBody>
      </p:sp>
      <p:pic>
        <p:nvPicPr>
          <p:cNvPr id="19" name="Picture 13" descr="File:Tokyo kushu 1945-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4166" r="4681"/>
          <a:stretch>
            <a:fillRect/>
          </a:stretch>
        </p:blipFill>
        <p:spPr bwMode="auto">
          <a:xfrm>
            <a:off x="3886200" y="2687638"/>
            <a:ext cx="52578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5029200" y="6553200"/>
            <a:ext cx="3429000" cy="3048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2000"/>
              <a:t>Victims of Tokyo firebombing </a:t>
            </a:r>
          </a:p>
        </p:txBody>
      </p:sp>
      <p:pic>
        <p:nvPicPr>
          <p:cNvPr id="21" name="Picture 5" descr="http://www.visualstatistics.net/east-west/Dimensios%20of%20Meaning/Graph%20Fire-Bombing%20Toky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338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295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1066800" y="228600"/>
            <a:ext cx="69342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1939 to 1942, the Axis Powers dominated Europe, North Africa, &amp; Asia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ular Callout 7"/>
          <p:cNvSpPr>
            <a:spLocks noChangeArrowheads="1"/>
          </p:cNvSpPr>
          <p:nvPr/>
        </p:nvSpPr>
        <p:spPr bwMode="auto">
          <a:xfrm>
            <a:off x="4572000" y="1828800"/>
            <a:ext cx="44958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By May 1945, the war     in Europe was over &amp;   U.S. began preparing for  a land invasion of Japan</a:t>
            </a:r>
          </a:p>
        </p:txBody>
      </p:sp>
      <p:sp>
        <p:nvSpPr>
          <p:cNvPr id="22532" name="Rectangular Callout 7"/>
          <p:cNvSpPr>
            <a:spLocks noChangeArrowheads="1"/>
          </p:cNvSpPr>
          <p:nvPr/>
        </p:nvSpPr>
        <p:spPr bwMode="auto">
          <a:xfrm>
            <a:off x="4572000" y="76200"/>
            <a:ext cx="44958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Despite losing control of the Pacific &amp; withstanding firebomb attacks, Japan refused to surrender 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228600" y="6248400"/>
            <a:ext cx="86868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…But, perhaps a land invasion was not necessary…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Einstein_Szilard_p1"/>
          <p:cNvPicPr>
            <a:picLocks noChangeAspect="1" noChangeArrowheads="1"/>
          </p:cNvPicPr>
          <p:nvPr/>
        </p:nvPicPr>
        <p:blipFill>
          <a:blip r:embed="rId2" cstate="print"/>
          <a:srcRect t="7346" b="5556"/>
          <a:stretch>
            <a:fillRect/>
          </a:stretch>
        </p:blipFill>
        <p:spPr bwMode="auto">
          <a:xfrm>
            <a:off x="4017963" y="304800"/>
            <a:ext cx="50498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795px-Albert_Einstein_declares_his_opposition_to_the_atomic_bomb-1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94163"/>
            <a:ext cx="3581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ular Callout 7"/>
          <p:cNvSpPr>
            <a:spLocks noChangeArrowheads="1"/>
          </p:cNvSpPr>
          <p:nvPr/>
        </p:nvSpPr>
        <p:spPr bwMode="auto">
          <a:xfrm>
            <a:off x="76200" y="381000"/>
            <a:ext cx="4191000" cy="1981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 1939, Albert Einstein wrote U.S. President Franklin Roosevelt </a:t>
            </a:r>
            <a:br>
              <a:rPr lang="en-US" sz="3100"/>
            </a:br>
            <a:r>
              <a:rPr lang="en-US" sz="3100"/>
              <a:t>about the potential to build a nuclear weapon </a:t>
            </a:r>
          </a:p>
        </p:txBody>
      </p:sp>
      <p:sp>
        <p:nvSpPr>
          <p:cNvPr id="23557" name="Rectangular Callout 8"/>
          <p:cNvSpPr>
            <a:spLocks noChangeArrowheads="1"/>
          </p:cNvSpPr>
          <p:nvPr/>
        </p:nvSpPr>
        <p:spPr bwMode="auto">
          <a:xfrm>
            <a:off x="76200" y="2590800"/>
            <a:ext cx="4191000" cy="1295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FDR created a top-secret program called the Manhattan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bomb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225"/>
            <a:ext cx="9144000" cy="6186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1359" name="Picture 15" descr="Enrico Fermi Photo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3143250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1360" name="Text Box 16"/>
          <p:cNvSpPr txBox="1">
            <a:spLocks noChangeArrowheads="1"/>
          </p:cNvSpPr>
          <p:nvPr/>
        </p:nvSpPr>
        <p:spPr bwMode="auto">
          <a:xfrm>
            <a:off x="76200" y="5257800"/>
            <a:ext cx="6172200" cy="14493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Physicist Enrico Fermi at the University of Chicago developed the nuclear reaction</a:t>
            </a:r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 flipV="1">
            <a:off x="3962400" y="2743200"/>
            <a:ext cx="2057400" cy="14478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41362" name="Picture 18" descr="B Reactor Photo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447800"/>
            <a:ext cx="5000625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1363" name="Line 19"/>
          <p:cNvSpPr>
            <a:spLocks noChangeShapeType="1"/>
          </p:cNvSpPr>
          <p:nvPr/>
        </p:nvSpPr>
        <p:spPr bwMode="auto">
          <a:xfrm flipH="1" flipV="1">
            <a:off x="1676400" y="1524000"/>
            <a:ext cx="2362200" cy="14478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3276600" y="5543550"/>
            <a:ext cx="5867400" cy="100965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Nuclear plant in Hanford, WA developed the plutonium</a:t>
            </a:r>
          </a:p>
        </p:txBody>
      </p:sp>
      <p:pic>
        <p:nvPicPr>
          <p:cNvPr id="441365" name="Picture 21" descr="K 25 Gaseous Diffusion Plant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0"/>
            <a:ext cx="5105400" cy="3876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1366" name="Line 22"/>
          <p:cNvSpPr>
            <a:spLocks noChangeShapeType="1"/>
          </p:cNvSpPr>
          <p:nvPr/>
        </p:nvSpPr>
        <p:spPr bwMode="auto">
          <a:xfrm>
            <a:off x="5181600" y="3657600"/>
            <a:ext cx="1447800" cy="1524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367" name="Text Box 23"/>
          <p:cNvSpPr txBox="1">
            <a:spLocks noChangeArrowheads="1"/>
          </p:cNvSpPr>
          <p:nvPr/>
        </p:nvSpPr>
        <p:spPr bwMode="auto">
          <a:xfrm>
            <a:off x="228600" y="381000"/>
            <a:ext cx="5867400" cy="100965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The bomb was constructed in a secret city in Oak Ridge, TN</a:t>
            </a:r>
          </a:p>
        </p:txBody>
      </p:sp>
      <p:pic>
        <p:nvPicPr>
          <p:cNvPr id="441368" name="Picture 24" descr="Trinity Site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00200"/>
            <a:ext cx="3048000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1369" name="Line 25"/>
          <p:cNvSpPr>
            <a:spLocks noChangeShapeType="1"/>
          </p:cNvSpPr>
          <p:nvPr/>
        </p:nvSpPr>
        <p:spPr bwMode="auto">
          <a:xfrm flipH="1">
            <a:off x="3276600" y="3962400"/>
            <a:ext cx="2133600" cy="762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370" name="Text Box 26"/>
          <p:cNvSpPr txBox="1">
            <a:spLocks noChangeArrowheads="1"/>
          </p:cNvSpPr>
          <p:nvPr/>
        </p:nvSpPr>
        <p:spPr bwMode="auto">
          <a:xfrm>
            <a:off x="1828800" y="74613"/>
            <a:ext cx="6705600" cy="144938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In July 1945, the bomb was successfully tested at Los Alamos, New Mexico during Project Trinity</a:t>
            </a:r>
          </a:p>
        </p:txBody>
      </p:sp>
      <p:pic>
        <p:nvPicPr>
          <p:cNvPr id="441374" name="Picture 30" descr="SB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577975"/>
            <a:ext cx="7391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76" name="Picture 32" descr="Trinity-explos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544638"/>
            <a:ext cx="80010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Roosevelt-Dead-Headline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76200" y="76200"/>
            <a:ext cx="5106988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0" y="5802313"/>
            <a:ext cx="9067800" cy="979487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/>
              <a:t>In April 945, FDR died &amp; his VP Harry Truman had to decide how to end the war in the Pacific</a:t>
            </a:r>
          </a:p>
        </p:txBody>
      </p:sp>
      <p:pic>
        <p:nvPicPr>
          <p:cNvPr id="23" name="Picture 7" descr="us2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7313" y="152400"/>
            <a:ext cx="41290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1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1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41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0" grpId="0" animBg="1"/>
      <p:bldP spid="441360" grpId="1" animBg="1"/>
      <p:bldP spid="441361" grpId="0" animBg="1"/>
      <p:bldP spid="441361" grpId="1" animBg="1"/>
      <p:bldP spid="441363" grpId="0" animBg="1"/>
      <p:bldP spid="441363" grpId="1" animBg="1"/>
      <p:bldP spid="441364" grpId="0" animBg="1"/>
      <p:bldP spid="441364" grpId="1" animBg="1"/>
      <p:bldP spid="441366" grpId="0" animBg="1"/>
      <p:bldP spid="441366" grpId="1" animBg="1"/>
      <p:bldP spid="441367" grpId="0" animBg="1"/>
      <p:bldP spid="441367" grpId="1" animBg="1"/>
      <p:bldP spid="441369" grpId="0" animBg="1"/>
      <p:bldP spid="44137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u="sng" smtClean="0"/>
              <a:t>How to End the War?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folHlink"/>
                </a:solidFill>
              </a:rPr>
              <a:t>Critical Thinking Activity 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smtClean="0"/>
              <a:t>Assume the role of an advisor to </a:t>
            </a:r>
            <a:br>
              <a:rPr lang="en-US" sz="3600" smtClean="0"/>
            </a:br>
            <a:r>
              <a:rPr lang="en-US" sz="3600" smtClean="0"/>
              <a:t>President Truman &amp; help him decide </a:t>
            </a:r>
            <a:br>
              <a:rPr lang="en-US" sz="3600" smtClean="0"/>
            </a:br>
            <a:r>
              <a:rPr lang="en-US" sz="3600" smtClean="0"/>
              <a:t>how to end the war: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smtClean="0"/>
              <a:t>Identify the main problem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smtClean="0"/>
              <a:t>Brainstorm possible alternatives to </a:t>
            </a:r>
            <a:br>
              <a:rPr lang="en-US" sz="3600" smtClean="0"/>
            </a:br>
            <a:r>
              <a:rPr lang="en-US" sz="3600" smtClean="0"/>
              <a:t>solve the problem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smtClean="0"/>
              <a:t>For each possibility, think of one </a:t>
            </a:r>
            <a:br>
              <a:rPr lang="en-US" sz="3600" smtClean="0"/>
            </a:br>
            <a:r>
              <a:rPr lang="en-US" sz="3600" smtClean="0"/>
              <a:t>positive &amp; one negative consequence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3600" smtClean="0"/>
              <a:t>Identify the one best solution &amp; </a:t>
            </a:r>
            <a:br>
              <a:rPr lang="en-US" sz="3600" smtClean="0"/>
            </a:br>
            <a:r>
              <a:rPr lang="en-US" sz="3600" smtClean="0"/>
              <a:t>be prepared to present your advice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ntent.answcdn.com/main/content/img/getty/1/0/3091510.jpg"/>
          <p:cNvPicPr>
            <a:picLocks noChangeAspect="1" noChangeArrowheads="1"/>
          </p:cNvPicPr>
          <p:nvPr/>
        </p:nvPicPr>
        <p:blipFill>
          <a:blip r:embed="rId2" cstate="print"/>
          <a:srcRect t="41141" b="12521"/>
          <a:stretch>
            <a:fillRect/>
          </a:stretch>
        </p:blipFill>
        <p:spPr bwMode="auto">
          <a:xfrm>
            <a:off x="152400" y="1730375"/>
            <a:ext cx="8802688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ular Callout 7"/>
          <p:cNvSpPr>
            <a:spLocks noChangeArrowheads="1"/>
          </p:cNvSpPr>
          <p:nvPr/>
        </p:nvSpPr>
        <p:spPr bwMode="auto">
          <a:xfrm>
            <a:off x="0" y="76200"/>
            <a:ext cx="3962400" cy="1524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000"/>
              <a:t>In July 1945, the </a:t>
            </a:r>
            <a:br>
              <a:rPr lang="en-US" sz="3000"/>
            </a:br>
            <a:r>
              <a:rPr lang="en-US" sz="3000"/>
              <a:t>Big Three met at the Potsdam Conference to discuss the end of WWII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4114800" y="76200"/>
            <a:ext cx="5029200" cy="1524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000"/>
              <a:t>Truman learned the atomic bomb was ready &amp; issued the Potsdam Declaration to Japan: “surrender or face destruction”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 descr="Image:Japan map hiroshima nagasaki.png"/>
          <p:cNvPicPr>
            <a:picLocks noChangeAspect="1" noChangeArrowheads="1"/>
          </p:cNvPicPr>
          <p:nvPr/>
        </p:nvPicPr>
        <p:blipFill>
          <a:blip r:embed="rId2" cstate="print"/>
          <a:srcRect t="-1598"/>
          <a:stretch>
            <a:fillRect/>
          </a:stretch>
        </p:blipFill>
        <p:spPr bwMode="auto">
          <a:xfrm>
            <a:off x="0" y="1981200"/>
            <a:ext cx="4572000" cy="3925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7651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6482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When Japan refused to surrender, Truman ordered the bombing of Hiroshima on August 6, 1945 </a:t>
            </a:r>
          </a:p>
        </p:txBody>
      </p:sp>
      <p:pic>
        <p:nvPicPr>
          <p:cNvPr id="54274" name="Picture 2" descr="http://newsjunkiepost.com/wp-content/uploads/2009/08/hiroshima_wideweb__430x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1438"/>
            <a:ext cx="42672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7"/>
          <p:cNvSpPr>
            <a:spLocks noChangeArrowheads="1"/>
          </p:cNvSpPr>
          <p:nvPr/>
        </p:nvSpPr>
        <p:spPr bwMode="auto">
          <a:xfrm>
            <a:off x="4800600" y="76200"/>
            <a:ext cx="42672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After 3 days, Japan did not surrender so a </a:t>
            </a:r>
            <a:br>
              <a:rPr lang="en-US" sz="3200"/>
            </a:br>
            <a:r>
              <a:rPr lang="en-US" sz="3200"/>
              <a:t>2</a:t>
            </a:r>
            <a:r>
              <a:rPr lang="en-US" sz="3200" baseline="30000"/>
              <a:t>nd</a:t>
            </a:r>
            <a:r>
              <a:rPr lang="en-US" sz="3200"/>
              <a:t> atomic bomb was dropped on Nagasaki</a:t>
            </a:r>
          </a:p>
        </p:txBody>
      </p:sp>
      <p:pic>
        <p:nvPicPr>
          <p:cNvPr id="12" name="Picture 13" descr="Image:Nagasaki temple destroy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8475" b="11095"/>
          <a:stretch>
            <a:fillRect/>
          </a:stretch>
        </p:blipFill>
        <p:spPr bwMode="auto">
          <a:xfrm>
            <a:off x="4953000" y="1833563"/>
            <a:ext cx="40386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old.japanfocus.org/images/UserFiles/Image/2501.hasegawa.endgame/nagasaki_bo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0300" y="4545013"/>
            <a:ext cx="39751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higemitsu%20signs%20surrender%202-9-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986088"/>
            <a:ext cx="44958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ular Callout 7"/>
          <p:cNvSpPr>
            <a:spLocks noChangeArrowheads="1"/>
          </p:cNvSpPr>
          <p:nvPr/>
        </p:nvSpPr>
        <p:spPr bwMode="auto">
          <a:xfrm>
            <a:off x="4648200" y="1828800"/>
            <a:ext cx="44196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After the second atomic bomb, Emperor Hirohito agreed to a surrender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28800"/>
            <a:ext cx="4572000" cy="502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ular Callout 7"/>
          <p:cNvSpPr>
            <a:spLocks noChangeArrowheads="1"/>
          </p:cNvSpPr>
          <p:nvPr/>
        </p:nvSpPr>
        <p:spPr bwMode="auto">
          <a:xfrm>
            <a:off x="2362200" y="152400"/>
            <a:ext cx="44196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World War II was over </a:t>
            </a:r>
          </a:p>
        </p:txBody>
      </p:sp>
      <p:pic>
        <p:nvPicPr>
          <p:cNvPr id="28675" name="Picture 8" descr="V-j-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150" y="838200"/>
            <a:ext cx="51498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kiss01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 l="8490"/>
          <a:stretch>
            <a:fillRect/>
          </a:stretch>
        </p:blipFill>
        <p:spPr bwMode="auto">
          <a:xfrm>
            <a:off x="228600" y="935038"/>
            <a:ext cx="3581400" cy="5846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smtClean="0"/>
              <a:t>Conclusions: The Impact of World War II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843241"/>
            <a:ext cx="7620000" cy="501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500" smtClean="0"/>
              <a:t>World War II was the biggest, most deadly, </a:t>
            </a:r>
            <a:br>
              <a:rPr lang="en-US" sz="3500" smtClean="0"/>
            </a:br>
            <a:r>
              <a:rPr lang="en-US" sz="3500" smtClean="0"/>
              <a:t>&amp; most impactful war in world history: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500" smtClean="0"/>
              <a:t>Europe was destroyed by the war &amp; lost its place as the epicenter of power in the world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500" smtClean="0"/>
              <a:t>The USA &amp; USSR emerged as super powers &amp; rivals competing for influence in the world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500" smtClean="0"/>
              <a:t>A United Nations was formed to replace the League of Nations to help promote peace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500" smtClean="0"/>
              <a:t>Colonized nation began to demand independence from Europeans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34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ular Callout 2"/>
          <p:cNvSpPr>
            <a:spLocks noChangeArrowheads="1"/>
          </p:cNvSpPr>
          <p:nvPr/>
        </p:nvSpPr>
        <p:spPr bwMode="auto">
          <a:xfrm>
            <a:off x="2438400" y="76200"/>
            <a:ext cx="62484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Germany used blitzkrieg tactics to dominate Eastern &amp; Western Europe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76200" y="5562600"/>
            <a:ext cx="4114800" cy="1219200"/>
          </a:xfrm>
          <a:prstGeom prst="wedgeRectCallout">
            <a:avLst>
              <a:gd name="adj1" fmla="val -18224"/>
              <a:gd name="adj2" fmla="val 2399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England was wounded from German attacks in the Battle of Britain 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267200" y="5562600"/>
            <a:ext cx="47244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Hitler broke the </a:t>
            </a:r>
            <a:br>
              <a:rPr lang="en-US" sz="3200"/>
            </a:br>
            <a:r>
              <a:rPr lang="en-US" sz="3200"/>
              <a:t>Nazi-Soviet Nonaggression Pact &amp; marched into Russia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6200" y="2362200"/>
            <a:ext cx="21336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248400" y="3733800"/>
            <a:ext cx="2743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34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2209800" y="76200"/>
            <a:ext cx="6858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German &amp; Italian armies dominated Northern Africa, threatened the Suez Canal &amp; the oil fields in the Middle East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4046538"/>
            <a:ext cx="25622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38200" y="-76200"/>
            <a:ext cx="73914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ular Callout 4"/>
          <p:cNvSpPr>
            <a:spLocks noChangeArrowheads="1"/>
          </p:cNvSpPr>
          <p:nvPr/>
        </p:nvSpPr>
        <p:spPr bwMode="auto">
          <a:xfrm>
            <a:off x="685800" y="5638800"/>
            <a:ext cx="76962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Japanese dominated Asia, crippled </a:t>
            </a:r>
            <a:br>
              <a:rPr lang="en-US" sz="3200"/>
            </a:br>
            <a:r>
              <a:rPr lang="en-US" sz="3200"/>
              <a:t>the U.S. navy after the Pearl Harbor attack, </a:t>
            </a:r>
            <a:br>
              <a:rPr lang="en-US" sz="3200"/>
            </a:br>
            <a:r>
              <a:rPr lang="en-US" sz="3200"/>
              <a:t>&amp; seized most Western colonies in the Pacific </a:t>
            </a: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62600" y="3048000"/>
            <a:ext cx="34496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ular Callout 7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However, the Allied Powers began to turn the tide of the war in 1942 &amp; defeated the Axis Powers by 1945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7"/>
          <p:cNvSpPr>
            <a:spLocks noChangeArrowheads="1"/>
          </p:cNvSpPr>
          <p:nvPr/>
        </p:nvSpPr>
        <p:spPr bwMode="auto">
          <a:xfrm>
            <a:off x="76200" y="5181600"/>
            <a:ext cx="4800600" cy="1600200"/>
          </a:xfrm>
          <a:prstGeom prst="wedgeRectCallout">
            <a:avLst>
              <a:gd name="adj1" fmla="val 19227"/>
              <a:gd name="adj2" fmla="val -223764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When the USA entered WWII, Stalin wanted the Allies to open a Western Front &amp; divide German army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5105400" y="5181600"/>
            <a:ext cx="3962400" cy="1600200"/>
          </a:xfrm>
          <a:prstGeom prst="wedgeRectCallout">
            <a:avLst>
              <a:gd name="adj1" fmla="val -51880"/>
              <a:gd name="adj2" fmla="val -7232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Instead, Britain &amp; USA agreed to fight the Axis Powers in North Africa </a:t>
            </a:r>
            <a:br>
              <a:rPr lang="en-US" sz="3100"/>
            </a:br>
            <a:r>
              <a:rPr lang="en-US" sz="3100"/>
              <a:t>(Stalin was angry 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17113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6019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0"/>
            <a:ext cx="1676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152400" y="5105400"/>
            <a:ext cx="4953000" cy="1600200"/>
          </a:xfrm>
          <a:prstGeom prst="wedgeRectCallout">
            <a:avLst>
              <a:gd name="adj1" fmla="val 66546"/>
              <a:gd name="adj2" fmla="val -6601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Allies defeated Germany at the Battle of El Alamein </a:t>
            </a:r>
            <a:br>
              <a:rPr lang="en-US" sz="3200"/>
            </a:br>
            <a:r>
              <a:rPr lang="en-US" sz="3200"/>
              <a:t>in 1942 &amp; then pushed the Axis Powers out of Africa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5486400" y="1828800"/>
            <a:ext cx="3581400" cy="1600200"/>
          </a:xfrm>
          <a:prstGeom prst="wedgeRectCallout">
            <a:avLst>
              <a:gd name="adj1" fmla="val -77181"/>
              <a:gd name="adj2" fmla="val 3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American &amp; British troops invaded Italy, took Sicily in 1943, seized Rome in 1944 </a:t>
            </a:r>
          </a:p>
        </p:txBody>
      </p:sp>
      <p:sp>
        <p:nvSpPr>
          <p:cNvPr id="14" name="Rectangular Callout 7"/>
          <p:cNvSpPr>
            <a:spLocks noChangeArrowheads="1"/>
          </p:cNvSpPr>
          <p:nvPr/>
        </p:nvSpPr>
        <p:spPr bwMode="auto">
          <a:xfrm>
            <a:off x="4267200" y="5410200"/>
            <a:ext cx="4495800" cy="1219200"/>
          </a:xfrm>
          <a:prstGeom prst="wedgeRectCallout">
            <a:avLst>
              <a:gd name="adj1" fmla="val 40705"/>
              <a:gd name="adj2" fmla="val 561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1945, Mussolini was captured &amp; executed by the Italian resistance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63" y="2057400"/>
            <a:ext cx="35893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17526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828800"/>
            <a:ext cx="17113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524000"/>
            <a:ext cx="586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752600"/>
            <a:ext cx="1676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76200" y="152400"/>
            <a:ext cx="4953000" cy="1219200"/>
          </a:xfrm>
          <a:prstGeom prst="wedgeRectCallout">
            <a:avLst>
              <a:gd name="adj1" fmla="val 47329"/>
              <a:gd name="adj2" fmla="val 125148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Meanwhile, the Soviet army stopped the German attack at Moscow &amp; Leningrad in 1942</a:t>
            </a:r>
          </a:p>
        </p:txBody>
      </p:sp>
      <p:sp>
        <p:nvSpPr>
          <p:cNvPr id="21" name="Rectangular Callout 7"/>
          <p:cNvSpPr>
            <a:spLocks noChangeArrowheads="1"/>
          </p:cNvSpPr>
          <p:nvPr/>
        </p:nvSpPr>
        <p:spPr bwMode="auto">
          <a:xfrm>
            <a:off x="5202238" y="152400"/>
            <a:ext cx="3865562" cy="1219200"/>
          </a:xfrm>
          <a:prstGeom prst="wedgeRectCallout">
            <a:avLst>
              <a:gd name="adj1" fmla="val -12406"/>
              <a:gd name="adj2" fmla="val 230880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The Soviets defeated the German army at the Battle of Stalingrad </a:t>
            </a:r>
          </a:p>
        </p:txBody>
      </p:sp>
      <p:sp>
        <p:nvSpPr>
          <p:cNvPr id="22" name="Rectangular Callout 7"/>
          <p:cNvSpPr>
            <a:spLocks noChangeArrowheads="1"/>
          </p:cNvSpPr>
          <p:nvPr/>
        </p:nvSpPr>
        <p:spPr bwMode="auto">
          <a:xfrm>
            <a:off x="152400" y="228600"/>
            <a:ext cx="87630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Soviet victory at Stalingrad was a turning point in World War II because the Russians began pushing towards Germany from the East by 1943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ozanehmagazine.com/NoveDec05/Pic43-Teh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46300"/>
            <a:ext cx="75438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9530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 1943, Joseph Stalin (USSR), Franklin Roosevelt (USA), &amp; Winston Churchill (Britain) </a:t>
            </a:r>
            <a:br>
              <a:rPr lang="en-US" sz="3100"/>
            </a:br>
            <a:r>
              <a:rPr lang="en-US" sz="3100"/>
              <a:t>met in Tehran to coordinate </a:t>
            </a:r>
            <a:br>
              <a:rPr lang="en-US" sz="3100"/>
            </a:br>
            <a:r>
              <a:rPr lang="en-US" sz="3100"/>
              <a:t>a plan to defeat Germany 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5105400" y="76200"/>
            <a:ext cx="39624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At the Tehran Conference, the “Big Three” agreed to open a second front to divide the German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2851</TotalTime>
  <Words>886</Words>
  <Application>Microsoft Office PowerPoint</Application>
  <PresentationFormat>On-screen Show (4:3)</PresentationFormat>
  <Paragraphs>95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Arial</vt:lpstr>
      <vt:lpstr>Brooks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How to End the War? Critical Thinking Activity </vt:lpstr>
      <vt:lpstr>Slide 24</vt:lpstr>
      <vt:lpstr>Slide 25</vt:lpstr>
      <vt:lpstr>Slide 26</vt:lpstr>
      <vt:lpstr>Conclusions: The Impact of World War II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190</cp:revision>
  <dcterms:created xsi:type="dcterms:W3CDTF">2011-03-28T14:35:08Z</dcterms:created>
  <dcterms:modified xsi:type="dcterms:W3CDTF">2014-11-10T13:05:13Z</dcterms:modified>
</cp:coreProperties>
</file>