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280" r:id="rId2"/>
    <p:sldId id="281" r:id="rId3"/>
    <p:sldId id="287" r:id="rId4"/>
    <p:sldId id="284" r:id="rId5"/>
    <p:sldId id="285" r:id="rId6"/>
    <p:sldId id="286" r:id="rId7"/>
    <p:sldId id="292" r:id="rId8"/>
    <p:sldId id="288" r:id="rId9"/>
    <p:sldId id="297" r:id="rId10"/>
    <p:sldId id="298" r:id="rId11"/>
    <p:sldId id="299" r:id="rId12"/>
    <p:sldId id="283" r:id="rId13"/>
    <p:sldId id="300" r:id="rId14"/>
    <p:sldId id="302" r:id="rId15"/>
    <p:sldId id="282" r:id="rId16"/>
    <p:sldId id="310" r:id="rId17"/>
    <p:sldId id="301" r:id="rId18"/>
    <p:sldId id="303" r:id="rId19"/>
    <p:sldId id="290" r:id="rId20"/>
    <p:sldId id="307" r:id="rId21"/>
    <p:sldId id="291" r:id="rId22"/>
    <p:sldId id="304" r:id="rId23"/>
    <p:sldId id="293" r:id="rId24"/>
    <p:sldId id="296" r:id="rId25"/>
    <p:sldId id="306" r:id="rId26"/>
    <p:sldId id="294" r:id="rId27"/>
    <p:sldId id="308" r:id="rId28"/>
    <p:sldId id="305" r:id="rId29"/>
    <p:sldId id="295"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FFCCFF"/>
    <a:srgbClr val="CCFFCC"/>
    <a:srgbClr val="FFCC99"/>
    <a:srgbClr val="CCCCFF"/>
    <a:srgbClr val="660066"/>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66" autoAdjust="0"/>
    <p:restoredTop sz="86804" autoAdjust="0"/>
  </p:normalViewPr>
  <p:slideViewPr>
    <p:cSldViewPr>
      <p:cViewPr varScale="1">
        <p:scale>
          <a:sx n="55" d="100"/>
          <a:sy n="55" d="100"/>
        </p:scale>
        <p:origin x="-4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76"/>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52700864-22AC-4FA1-8FBB-5FA948080C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90DA41AB-B43A-46A5-9B23-A0A55BE7B3FE}" type="slidenum">
              <a:rPr lang="en-US" smtClean="0"/>
              <a:pPr>
                <a:defRPr/>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mtClean="0"/>
              <a:t>46a - examine the impact of the war on science, art, and social thinking by identifying the cultural significance of Sigmund Freud, Albert Einstein and Picasso</a:t>
            </a:r>
          </a:p>
          <a:p>
            <a:r>
              <a:rPr lang="en-US" smtClean="0"/>
              <a:t>46b - determine the causes &amp; results of the Russian Revolution from the rise of the Bolsheviks under Lenin to Stalin's first 5 Year Plan</a:t>
            </a:r>
          </a:p>
          <a:p>
            <a:r>
              <a:rPr lang="en-US" smtClean="0"/>
              <a:t>46c - characterize the social, economic, and political climate of the post-World War I world that led to favorable conditions for totalitarian regimes</a:t>
            </a:r>
          </a:p>
          <a:p>
            <a:r>
              <a:rPr lang="en-US" smtClean="0"/>
              <a:t>46d - describe the rise of fascism in Europe and Asia by comparing the policies of Benito Mussolini in Italy, Adolf Hitler in Germany, and Hirohito in Japan</a:t>
            </a:r>
          </a:p>
          <a:p>
            <a:r>
              <a:rPr lang="en-US" smtClean="0"/>
              <a:t>46e - analyze the rise of nationalism as seen in the ideas of Sun Yat Sen, Mustafa Kemal Attaturk, and Mohandas Ghandi</a:t>
            </a:r>
          </a:p>
          <a:p>
            <a:r>
              <a:rPr lang="en-US" smtClean="0"/>
              <a:t>46f - describe the nature of totalitarianism and the police state that existed in Russia, Germany, and Italy and how they differ from authoritarian governments</a:t>
            </a:r>
          </a:p>
          <a:p>
            <a:r>
              <a:rPr lang="en-US" smtClean="0"/>
              <a:t>46g - explain the aggression and conflict leading to World War II in Europe and Asia including the Italian invasion of Ethiopia, the Spanish Civil War, the rape of Nanjing in China, and the German annexation of the Sudetenland</a:t>
            </a:r>
          </a:p>
          <a:p>
            <a:r>
              <a:rPr lang="en-US" smtClean="0"/>
              <a:t>47a - describe the major conflicts and outcomes including Pearl Harbor, El-Alamein, Stalingrad, D-Day, Guadalcanal, the Philippines, Hiroshima and Nagasaki, and the end of the war in Europe and Asia</a:t>
            </a:r>
          </a:p>
          <a:p>
            <a:r>
              <a:rPr lang="en-US" smtClean="0"/>
              <a:t>47b - identify Nazi ideology, policies, and consequences which led to the Holocaust</a:t>
            </a:r>
          </a:p>
          <a:p>
            <a:r>
              <a:rPr lang="en-US" smtClean="0"/>
              <a:t>47c - explain the military and diplomatic negotiations between the leaders of Great Britain (Churchill), the Soviet Union (Stalin), and the U.S. (Roosevelt/Truman) from Teheran to Yalta and Potsdam and the impact on Eastern European nations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79E4310-0400-413C-B13E-787BE8AFEC2E}"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57935A2-63F8-4096-BDDB-81A0B38C0D28}"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EDC787-B1FA-4DE6-89A2-E40339230C1F}" type="slidenum">
              <a:rPr lang="en-US"/>
              <a:pPr>
                <a:defRPr/>
              </a:pPr>
              <a:t>23</a:t>
            </a:fld>
            <a:endParaRPr 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4C0EF68-1340-4E61-AE12-E9E5773478CA}"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4EAE97-0482-43B0-B681-A8B0B18FE8DF}" type="slidenum">
              <a:rPr lang="en-US"/>
              <a:pPr>
                <a:defRPr/>
              </a:pPr>
              <a:t>5</a:t>
            </a:fld>
            <a:endParaRPr 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46g - explain the aggression and conflict leading to World War II in Europe and Asia including the Italian invasion of Ethiopia, the Spanish Civil War, the rape of Nanjing in China, and the German annexation of the Sudetenland</a:t>
            </a:r>
          </a:p>
        </p:txBody>
      </p:sp>
      <p:sp>
        <p:nvSpPr>
          <p:cNvPr id="4" name="Slide Number Placeholder 3"/>
          <p:cNvSpPr>
            <a:spLocks noGrp="1"/>
          </p:cNvSpPr>
          <p:nvPr>
            <p:ph type="sldNum" sz="quarter" idx="5"/>
          </p:nvPr>
        </p:nvSpPr>
        <p:spPr/>
        <p:txBody>
          <a:bodyPr/>
          <a:lstStyle/>
          <a:p>
            <a:pPr>
              <a:defRPr/>
            </a:pPr>
            <a:fld id="{3A7D5F5C-9646-47FF-B751-3BFCB6D0AA5B}"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4F630B-0E0A-4813-8992-138CB44402B9}" type="slidenum">
              <a:rPr lang="en-US"/>
              <a:pPr>
                <a:defRPr/>
              </a:pPr>
              <a:t>8</a:t>
            </a:fld>
            <a:endParaRPr 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056573-1C81-46ED-8418-3B067806B60A}" type="slidenum">
              <a:rPr lang="en-US"/>
              <a:pPr>
                <a:defRPr/>
              </a:pPr>
              <a:t>9</a:t>
            </a:fld>
            <a:endParaRPr 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D1CBFB-ACB8-4E0F-B455-6AD57D82C41F}" type="slidenum">
              <a:rPr lang="en-US"/>
              <a:pPr>
                <a:defRPr/>
              </a:pPr>
              <a:t>10</a:t>
            </a:fld>
            <a:endParaRPr 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915FCA-105D-4506-AFE6-F225F8A4BD88}" type="slidenum">
              <a:rPr lang="en-US"/>
              <a:pPr>
                <a:defRPr/>
              </a:pPr>
              <a:t>11</a:t>
            </a:fld>
            <a:endParaRPr 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F7155D-CDE2-4926-90E4-E0A5DE173860}" type="slidenum">
              <a:rPr lang="en-US"/>
              <a:pPr>
                <a:defRPr/>
              </a:pPr>
              <a:t>14</a:t>
            </a:fld>
            <a:endParaRPr 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20B8BE17-18D3-4934-BD8D-D6D50E6DF6A2}" type="slidenum">
              <a:rPr lang="en-US" smtClean="0"/>
              <a:pPr>
                <a:defRPr/>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5"/>
              <a:chOff x="-3" y="1562"/>
              <a:chExt cx="5763" cy="645"/>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5"/>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0"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6"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6"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62" y="1678"/>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77" y="176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0"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3"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84" y="1655"/>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8"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0"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52" y="165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97" y="1658"/>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44" y="173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5" y="167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70" y="170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5" r:id="rId1"/>
    <p:sldLayoutId id="2147483730" r:id="rId2"/>
    <p:sldLayoutId id="2147483731" r:id="rId3"/>
    <p:sldLayoutId id="2147483732" r:id="rId4"/>
    <p:sldLayoutId id="2147483733" r:id="rId5"/>
    <p:sldLayoutId id="2147483734"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hyperlink" Target="http://upload.wikimedia.org/wikipedia/en/f/fb/PanzerInfantryAdvance.jpg" TargetMode="External"/><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pclipart.com/famous/political/Hideki_Tojo.pn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wpclipart.com/famous/political/Hideki_Tojo.png"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spcAft>
                <a:spcPts val="600"/>
              </a:spcAft>
            </a:pPr>
            <a:r>
              <a:rPr lang="en-US" sz="3800" u="sng" smtClean="0"/>
              <a:t>Essential Question</a:t>
            </a:r>
            <a:r>
              <a:rPr lang="en-US" sz="3800" smtClean="0"/>
              <a:t>:</a:t>
            </a:r>
          </a:p>
          <a:p>
            <a:pPr lvl="1" eaLnBrk="1" hangingPunct="1">
              <a:lnSpc>
                <a:spcPct val="90000"/>
              </a:lnSpc>
              <a:spcBef>
                <a:spcPct val="0"/>
              </a:spcBef>
              <a:spcAft>
                <a:spcPts val="600"/>
              </a:spcAft>
            </a:pPr>
            <a:r>
              <a:rPr lang="en-US" sz="3800" smtClean="0"/>
              <a:t>What caused World War II? </a:t>
            </a:r>
          </a:p>
          <a:p>
            <a:pPr lvl="1" eaLnBrk="1" hangingPunct="1">
              <a:lnSpc>
                <a:spcPct val="90000"/>
              </a:lnSpc>
              <a:spcBef>
                <a:spcPct val="0"/>
              </a:spcBef>
              <a:spcAft>
                <a:spcPts val="600"/>
              </a:spcAft>
            </a:pPr>
            <a:r>
              <a:rPr lang="en-US" sz="3800" smtClean="0"/>
              <a:t>What were the major events during World War II from 1939 to 1942?</a:t>
            </a:r>
          </a:p>
          <a:p>
            <a:pPr eaLnBrk="1" hangingPunct="1">
              <a:lnSpc>
                <a:spcPct val="90000"/>
              </a:lnSpc>
              <a:spcBef>
                <a:spcPct val="0"/>
              </a:spcBef>
              <a:spcAft>
                <a:spcPts val="600"/>
              </a:spcAft>
            </a:pPr>
            <a:endParaRPr lang="en-US" sz="3800" smtClean="0"/>
          </a:p>
          <a:p>
            <a:pPr eaLnBrk="1" hangingPunct="1">
              <a:lnSpc>
                <a:spcPct val="90000"/>
              </a:lnSpc>
              <a:spcBef>
                <a:spcPct val="0"/>
              </a:spcBef>
              <a:spcAft>
                <a:spcPts val="600"/>
              </a:spcAft>
            </a:pPr>
            <a:endParaRPr lang="en-US" sz="3800" smtClean="0"/>
          </a:p>
          <a:p>
            <a:pPr eaLnBrk="1" hangingPunct="1">
              <a:lnSpc>
                <a:spcPct val="90000"/>
              </a:lnSpc>
              <a:spcBef>
                <a:spcPct val="0"/>
              </a:spcBef>
              <a:spcAft>
                <a:spcPts val="600"/>
              </a:spcAft>
            </a:pPr>
            <a:r>
              <a:rPr lang="en-US" sz="3800" u="sng" smtClean="0">
                <a:solidFill>
                  <a:schemeClr val="folHlink"/>
                </a:solidFill>
              </a:rPr>
              <a:t>Warm Up Question</a:t>
            </a:r>
            <a:r>
              <a:rPr lang="en-US" sz="3800" smtClean="0">
                <a:solidFill>
                  <a:schemeClr val="folHlink"/>
                </a:solidFill>
              </a:rPr>
              <a: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76200" y="990600"/>
            <a:ext cx="9067800" cy="5791200"/>
          </a:xfrm>
          <a:prstGeom prst="rect">
            <a:avLst/>
          </a:prstGeom>
          <a:noFill/>
          <a:ln w="9525">
            <a:noFill/>
            <a:miter lim="800000"/>
            <a:headEnd/>
            <a:tailEnd/>
          </a:ln>
        </p:spPr>
      </p:pic>
      <p:sp>
        <p:nvSpPr>
          <p:cNvPr id="12291" name="Rectangle 4"/>
          <p:cNvSpPr>
            <a:spLocks noChangeArrowheads="1"/>
          </p:cNvSpPr>
          <p:nvPr/>
        </p:nvSpPr>
        <p:spPr bwMode="auto">
          <a:xfrm>
            <a:off x="0" y="457200"/>
            <a:ext cx="2971800" cy="3733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2292" name="AutoShape 6"/>
          <p:cNvSpPr>
            <a:spLocks noChangeArrowheads="1"/>
          </p:cNvSpPr>
          <p:nvPr/>
        </p:nvSpPr>
        <p:spPr bwMode="auto">
          <a:xfrm>
            <a:off x="76200" y="990600"/>
            <a:ext cx="3429000" cy="838200"/>
          </a:xfrm>
          <a:prstGeom prst="wedgeRectCallout">
            <a:avLst>
              <a:gd name="adj1" fmla="val 12287"/>
              <a:gd name="adj2" fmla="val 15426"/>
            </a:avLst>
          </a:prstGeom>
          <a:solidFill>
            <a:srgbClr val="CCFFCC"/>
          </a:solidFill>
          <a:ln w="38100">
            <a:solidFill>
              <a:schemeClr val="tx1"/>
            </a:solidFill>
            <a:miter lim="800000"/>
            <a:headEnd/>
            <a:tailEnd/>
          </a:ln>
        </p:spPr>
        <p:txBody>
          <a:bodyPr/>
          <a:lstStyle/>
          <a:p>
            <a:pPr algn="ctr">
              <a:lnSpc>
                <a:spcPct val="80000"/>
              </a:lnSpc>
              <a:spcBef>
                <a:spcPct val="10000"/>
              </a:spcBef>
            </a:pPr>
            <a:r>
              <a:rPr lang="en-US" sz="3200"/>
              <a:t>In 1938, Hitler annexed Austria</a:t>
            </a:r>
          </a:p>
        </p:txBody>
      </p:sp>
      <p:sp>
        <p:nvSpPr>
          <p:cNvPr id="12293" name="AutoShape 6"/>
          <p:cNvSpPr>
            <a:spLocks noChangeArrowheads="1"/>
          </p:cNvSpPr>
          <p:nvPr/>
        </p:nvSpPr>
        <p:spPr bwMode="auto">
          <a:xfrm>
            <a:off x="228600" y="76200"/>
            <a:ext cx="8763000" cy="838200"/>
          </a:xfrm>
          <a:prstGeom prst="wedgeRectCallout">
            <a:avLst>
              <a:gd name="adj1" fmla="val 12287"/>
              <a:gd name="adj2" fmla="val 15426"/>
            </a:avLst>
          </a:prstGeom>
          <a:solidFill>
            <a:srgbClr val="FFCCFF"/>
          </a:solidFill>
          <a:ln w="38100">
            <a:solidFill>
              <a:schemeClr val="tx1"/>
            </a:solidFill>
            <a:miter lim="800000"/>
            <a:headEnd/>
            <a:tailEnd/>
          </a:ln>
        </p:spPr>
        <p:txBody>
          <a:bodyPr/>
          <a:lstStyle/>
          <a:p>
            <a:pPr algn="ctr">
              <a:lnSpc>
                <a:spcPct val="80000"/>
              </a:lnSpc>
              <a:spcBef>
                <a:spcPct val="10000"/>
              </a:spcBef>
            </a:pPr>
            <a:r>
              <a:rPr lang="en-US" sz="3200"/>
              <a:t>The failure of the League of  Nations to stop Italy or Japan, encouraged Hitler to expand Germany too </a:t>
            </a:r>
          </a:p>
        </p:txBody>
      </p:sp>
      <p:sp>
        <p:nvSpPr>
          <p:cNvPr id="8" name="AutoShape 6"/>
          <p:cNvSpPr>
            <a:spLocks noChangeArrowheads="1"/>
          </p:cNvSpPr>
          <p:nvPr/>
        </p:nvSpPr>
        <p:spPr bwMode="auto">
          <a:xfrm>
            <a:off x="76200" y="1905000"/>
            <a:ext cx="3429000" cy="2819400"/>
          </a:xfrm>
          <a:prstGeom prst="wedgeRectCallout">
            <a:avLst>
              <a:gd name="adj1" fmla="val 12287"/>
              <a:gd name="adj2" fmla="val 15426"/>
            </a:avLst>
          </a:prstGeom>
          <a:solidFill>
            <a:srgbClr val="FFCC99"/>
          </a:solidFill>
          <a:ln w="38100">
            <a:solidFill>
              <a:schemeClr val="tx1"/>
            </a:solidFill>
            <a:miter lim="800000"/>
            <a:headEnd/>
            <a:tailEnd/>
          </a:ln>
        </p:spPr>
        <p:txBody>
          <a:bodyPr/>
          <a:lstStyle/>
          <a:p>
            <a:pPr algn="ctr">
              <a:lnSpc>
                <a:spcPct val="80000"/>
              </a:lnSpc>
              <a:spcBef>
                <a:spcPct val="10000"/>
              </a:spcBef>
            </a:pPr>
            <a:r>
              <a:rPr lang="en-US" sz="3200"/>
              <a:t>Next, Hitler demanded that the western border of Czechoslovakia, an area known as the Sudetenland, be given to Germany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76200" y="1066800"/>
            <a:ext cx="9067800" cy="5791200"/>
          </a:xfrm>
          <a:prstGeom prst="rect">
            <a:avLst/>
          </a:prstGeom>
          <a:noFill/>
          <a:ln w="9525">
            <a:noFill/>
            <a:miter lim="800000"/>
            <a:headEnd/>
            <a:tailEnd/>
          </a:ln>
        </p:spPr>
      </p:pic>
      <p:sp>
        <p:nvSpPr>
          <p:cNvPr id="13315" name="Rectangle 4"/>
          <p:cNvSpPr>
            <a:spLocks noChangeArrowheads="1"/>
          </p:cNvSpPr>
          <p:nvPr/>
        </p:nvSpPr>
        <p:spPr bwMode="auto">
          <a:xfrm>
            <a:off x="0" y="457200"/>
            <a:ext cx="2971800" cy="3733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3316" name="Title 1"/>
          <p:cNvSpPr>
            <a:spLocks noGrp="1"/>
          </p:cNvSpPr>
          <p:nvPr>
            <p:ph type="title"/>
          </p:nvPr>
        </p:nvSpPr>
        <p:spPr>
          <a:xfrm>
            <a:off x="0" y="76200"/>
            <a:ext cx="9144000" cy="914400"/>
          </a:xfrm>
          <a:solidFill>
            <a:schemeClr val="bg1"/>
          </a:solidFill>
        </p:spPr>
        <p:txBody>
          <a:bodyPr/>
          <a:lstStyle/>
          <a:p>
            <a:pPr>
              <a:lnSpc>
                <a:spcPct val="80000"/>
              </a:lnSpc>
            </a:pPr>
            <a:r>
              <a:rPr lang="en-US" sz="3600" u="sng" smtClean="0"/>
              <a:t>Critical Thinking Decision #2: </a:t>
            </a:r>
            <a:br>
              <a:rPr lang="en-US" sz="3600" u="sng" smtClean="0"/>
            </a:br>
            <a:r>
              <a:rPr lang="en-US" sz="3600" smtClean="0">
                <a:solidFill>
                  <a:srgbClr val="C00000"/>
                </a:solidFill>
              </a:rPr>
              <a:t>How should the League of Nations respond?</a:t>
            </a:r>
          </a:p>
        </p:txBody>
      </p:sp>
      <p:sp>
        <p:nvSpPr>
          <p:cNvPr id="13" name="Rectangular Callout 12"/>
          <p:cNvSpPr>
            <a:spLocks noChangeArrowheads="1"/>
          </p:cNvSpPr>
          <p:nvPr/>
        </p:nvSpPr>
        <p:spPr bwMode="auto">
          <a:xfrm>
            <a:off x="0" y="1371600"/>
            <a:ext cx="3276600" cy="2971800"/>
          </a:xfrm>
          <a:prstGeom prst="wedgeRectCallout">
            <a:avLst>
              <a:gd name="adj1" fmla="val -16958"/>
              <a:gd name="adj2" fmla="val 35625"/>
            </a:avLst>
          </a:prstGeom>
          <a:solidFill>
            <a:srgbClr val="FFFFCC"/>
          </a:solidFill>
          <a:ln w="76200" algn="ctr">
            <a:solidFill>
              <a:srgbClr val="C00000"/>
            </a:solidFill>
            <a:round/>
            <a:headEnd/>
            <a:tailEnd/>
          </a:ln>
        </p:spPr>
        <p:txBody>
          <a:bodyPr/>
          <a:lstStyle/>
          <a:p>
            <a:pPr algn="ctr">
              <a:lnSpc>
                <a:spcPct val="85000"/>
              </a:lnSpc>
            </a:pPr>
            <a:r>
              <a:rPr lang="en-US" sz="6000">
                <a:solidFill>
                  <a:srgbClr val="0000CC"/>
                </a:solidFill>
              </a:rPr>
              <a:t>The Decision:</a:t>
            </a:r>
          </a:p>
          <a:p>
            <a:pPr algn="ctr">
              <a:lnSpc>
                <a:spcPct val="85000"/>
              </a:lnSpc>
            </a:pPr>
            <a:r>
              <a:rPr lang="en-US" sz="11500">
                <a:solidFill>
                  <a:schemeClr val="folHlink"/>
                </a:solidFill>
              </a:rPr>
              <a:t>B</a:t>
            </a:r>
            <a:endParaRPr lang="en-US" sz="11500"/>
          </a:p>
        </p:txBody>
      </p:sp>
      <p:sp>
        <p:nvSpPr>
          <p:cNvPr id="14" name="AutoShape 6"/>
          <p:cNvSpPr>
            <a:spLocks noChangeArrowheads="1"/>
          </p:cNvSpPr>
          <p:nvPr/>
        </p:nvSpPr>
        <p:spPr bwMode="auto">
          <a:xfrm>
            <a:off x="228600" y="5486400"/>
            <a:ext cx="8763000" cy="1219200"/>
          </a:xfrm>
          <a:prstGeom prst="wedgeRectCallout">
            <a:avLst>
              <a:gd name="adj1" fmla="val 12287"/>
              <a:gd name="adj2" fmla="val 15426"/>
            </a:avLst>
          </a:prstGeom>
          <a:solidFill>
            <a:srgbClr val="CCCCFF"/>
          </a:solidFill>
          <a:ln w="38100">
            <a:solidFill>
              <a:schemeClr val="tx1"/>
            </a:solidFill>
            <a:miter lim="800000"/>
            <a:headEnd/>
            <a:tailEnd/>
          </a:ln>
        </p:spPr>
        <p:txBody>
          <a:bodyPr/>
          <a:lstStyle/>
          <a:p>
            <a:pPr algn="ctr">
              <a:lnSpc>
                <a:spcPct val="80000"/>
              </a:lnSpc>
              <a:defRPr/>
            </a:pPr>
            <a:r>
              <a:rPr lang="en-US" sz="3200" dirty="0"/>
              <a:t>In 1938, leaders from England &amp; France met with Hitler &amp; Mussolini at the</a:t>
            </a:r>
            <a:r>
              <a:rPr lang="en-US" sz="3200" dirty="0">
                <a:effectLst>
                  <a:outerShdw blurRad="38100" dist="38100" dir="2700000" algn="tl">
                    <a:srgbClr val="C0C0C0"/>
                  </a:outerShdw>
                </a:effectLst>
              </a:rPr>
              <a:t> </a:t>
            </a:r>
            <a:r>
              <a:rPr lang="en-US" sz="3200" dirty="0"/>
              <a:t>Munich Conference in order work out an agreement to avoid war </a:t>
            </a:r>
          </a:p>
        </p:txBody>
      </p:sp>
      <p:pic>
        <p:nvPicPr>
          <p:cNvPr id="10" name="Picture 1029" descr="WWII_F"/>
          <p:cNvPicPr>
            <a:picLocks noChangeAspect="1" noChangeArrowheads="1"/>
          </p:cNvPicPr>
          <p:nvPr/>
        </p:nvPicPr>
        <p:blipFill>
          <a:blip r:embed="rId4" cstate="print">
            <a:lum bright="-12000" contrast="30000"/>
          </a:blip>
          <a:srcRect/>
          <a:stretch>
            <a:fillRect/>
          </a:stretch>
        </p:blipFill>
        <p:spPr bwMode="auto">
          <a:xfrm>
            <a:off x="76200" y="152400"/>
            <a:ext cx="3429000" cy="5159375"/>
          </a:xfrm>
          <a:prstGeom prst="rect">
            <a:avLst/>
          </a:prstGeom>
          <a:noFill/>
          <a:ln w="9525">
            <a:noFill/>
            <a:miter lim="800000"/>
            <a:headEnd/>
            <a:tailEnd/>
          </a:ln>
        </p:spPr>
      </p:pic>
      <p:sp>
        <p:nvSpPr>
          <p:cNvPr id="11" name="AutoShape 6"/>
          <p:cNvSpPr>
            <a:spLocks noChangeArrowheads="1"/>
          </p:cNvSpPr>
          <p:nvPr/>
        </p:nvSpPr>
        <p:spPr bwMode="auto">
          <a:xfrm>
            <a:off x="3581400" y="76200"/>
            <a:ext cx="5410200" cy="1219200"/>
          </a:xfrm>
          <a:prstGeom prst="wedgeRectCallout">
            <a:avLst>
              <a:gd name="adj1" fmla="val 12287"/>
              <a:gd name="adj2" fmla="val 15426"/>
            </a:avLst>
          </a:prstGeom>
          <a:solidFill>
            <a:srgbClr val="CCFFCC"/>
          </a:solidFill>
          <a:ln w="38100">
            <a:solidFill>
              <a:schemeClr val="tx1"/>
            </a:solidFill>
            <a:miter lim="800000"/>
            <a:headEnd/>
            <a:tailEnd/>
          </a:ln>
        </p:spPr>
        <p:txBody>
          <a:bodyPr/>
          <a:lstStyle/>
          <a:p>
            <a:pPr algn="ctr">
              <a:lnSpc>
                <a:spcPct val="80000"/>
              </a:lnSpc>
            </a:pPr>
            <a:r>
              <a:rPr lang="en-US" sz="3200"/>
              <a:t>Germany was allowed to keep the Sudetenland if Hitler promised to stop expanding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505200" y="1066800"/>
            <a:ext cx="5638800" cy="5791200"/>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49213" y="1676400"/>
            <a:ext cx="3684587" cy="4219575"/>
          </a:xfrm>
          <a:prstGeom prst="rect">
            <a:avLst/>
          </a:prstGeom>
          <a:noFill/>
          <a:ln w="9525">
            <a:noFill/>
            <a:miter lim="800000"/>
            <a:headEnd/>
            <a:tailEnd/>
          </a:ln>
        </p:spPr>
      </p:pic>
      <p:sp>
        <p:nvSpPr>
          <p:cNvPr id="14340" name="Rectangular Callout 5"/>
          <p:cNvSpPr>
            <a:spLocks noChangeArrowheads="1"/>
          </p:cNvSpPr>
          <p:nvPr/>
        </p:nvSpPr>
        <p:spPr bwMode="auto">
          <a:xfrm>
            <a:off x="-76200" y="5867400"/>
            <a:ext cx="3810000" cy="914400"/>
          </a:xfrm>
          <a:prstGeom prst="wedgeRectCallout">
            <a:avLst>
              <a:gd name="adj1" fmla="val -16958"/>
              <a:gd name="adj2" fmla="val 35625"/>
            </a:avLst>
          </a:prstGeom>
          <a:solidFill>
            <a:schemeClr val="bg1"/>
          </a:solidFill>
          <a:ln w="9525" algn="ctr">
            <a:solidFill>
              <a:schemeClr val="bg1"/>
            </a:solidFill>
            <a:round/>
            <a:headEnd/>
            <a:tailEnd/>
          </a:ln>
        </p:spPr>
        <p:txBody>
          <a:bodyPr/>
          <a:lstStyle/>
          <a:p>
            <a:pPr algn="ctr" eaLnBrk="0" hangingPunct="0">
              <a:lnSpc>
                <a:spcPct val="80000"/>
              </a:lnSpc>
            </a:pPr>
            <a:r>
              <a:rPr lang="en-US" sz="2200"/>
              <a:t>After the Munich Pact, British Prime Minister declared he had gained “peace for our time” </a:t>
            </a:r>
          </a:p>
        </p:txBody>
      </p:sp>
      <p:sp>
        <p:nvSpPr>
          <p:cNvPr id="11" name="AutoShape 6"/>
          <p:cNvSpPr>
            <a:spLocks noChangeArrowheads="1"/>
          </p:cNvSpPr>
          <p:nvPr/>
        </p:nvSpPr>
        <p:spPr bwMode="auto">
          <a:xfrm>
            <a:off x="152400" y="76200"/>
            <a:ext cx="8763000" cy="838200"/>
          </a:xfrm>
          <a:prstGeom prst="wedgeRectCallout">
            <a:avLst>
              <a:gd name="adj1" fmla="val 12287"/>
              <a:gd name="adj2" fmla="val 15426"/>
            </a:avLst>
          </a:prstGeom>
          <a:solidFill>
            <a:schemeClr val="accent1">
              <a:lumMod val="20000"/>
              <a:lumOff val="80000"/>
            </a:schemeClr>
          </a:solidFill>
          <a:ln w="38100">
            <a:solidFill>
              <a:schemeClr val="tx1"/>
            </a:solidFill>
            <a:miter lim="800000"/>
            <a:headEnd/>
            <a:tailEnd/>
          </a:ln>
        </p:spPr>
        <p:txBody>
          <a:bodyPr/>
          <a:lstStyle/>
          <a:p>
            <a:pPr algn="ctr">
              <a:lnSpc>
                <a:spcPct val="80000"/>
              </a:lnSpc>
              <a:defRPr/>
            </a:pPr>
            <a:r>
              <a:rPr lang="en-US" sz="3200" dirty="0"/>
              <a:t>Britain &amp; France used </a:t>
            </a:r>
            <a:r>
              <a:rPr lang="en-US" sz="3200" i="1" dirty="0"/>
              <a:t>appeasement</a:t>
            </a:r>
            <a:r>
              <a:rPr lang="en-US" sz="3200" dirty="0"/>
              <a:t> with Hitler: they gave in to his demands in order to avoid war</a:t>
            </a:r>
          </a:p>
        </p:txBody>
      </p:sp>
      <p:sp>
        <p:nvSpPr>
          <p:cNvPr id="12" name="AutoShape 6"/>
          <p:cNvSpPr>
            <a:spLocks noChangeArrowheads="1"/>
          </p:cNvSpPr>
          <p:nvPr/>
        </p:nvSpPr>
        <p:spPr bwMode="auto">
          <a:xfrm>
            <a:off x="152400" y="990600"/>
            <a:ext cx="8763000" cy="838200"/>
          </a:xfrm>
          <a:prstGeom prst="wedgeRectCallout">
            <a:avLst>
              <a:gd name="adj1" fmla="val 12287"/>
              <a:gd name="adj2" fmla="val 15426"/>
            </a:avLst>
          </a:prstGeom>
          <a:solidFill>
            <a:srgbClr val="FFCCFF"/>
          </a:solidFill>
          <a:ln w="38100">
            <a:solidFill>
              <a:schemeClr val="tx1"/>
            </a:solidFill>
            <a:miter lim="800000"/>
            <a:headEnd/>
            <a:tailEnd/>
          </a:ln>
        </p:spPr>
        <p:txBody>
          <a:bodyPr/>
          <a:lstStyle/>
          <a:p>
            <a:pPr algn="ctr">
              <a:lnSpc>
                <a:spcPct val="80000"/>
              </a:lnSpc>
            </a:pPr>
            <a:r>
              <a:rPr lang="en-US" sz="3200"/>
              <a:t>Six months after the Munich Conference, Hitler broke his promise &amp; annexed all of Czechoslovakia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76200" y="1066800"/>
            <a:ext cx="9067800" cy="5791200"/>
          </a:xfrm>
          <a:prstGeom prst="rect">
            <a:avLst/>
          </a:prstGeom>
          <a:noFill/>
          <a:ln w="9525">
            <a:noFill/>
            <a:miter lim="800000"/>
            <a:headEnd/>
            <a:tailEnd/>
          </a:ln>
        </p:spPr>
      </p:pic>
      <p:sp>
        <p:nvSpPr>
          <p:cNvPr id="15363" name="Rectangle 4"/>
          <p:cNvSpPr>
            <a:spLocks noChangeArrowheads="1"/>
          </p:cNvSpPr>
          <p:nvPr/>
        </p:nvSpPr>
        <p:spPr bwMode="auto">
          <a:xfrm>
            <a:off x="0" y="457200"/>
            <a:ext cx="2971800" cy="3733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1" name="AutoShape 6"/>
          <p:cNvSpPr>
            <a:spLocks noChangeArrowheads="1"/>
          </p:cNvSpPr>
          <p:nvPr/>
        </p:nvSpPr>
        <p:spPr bwMode="auto">
          <a:xfrm>
            <a:off x="457200" y="76200"/>
            <a:ext cx="8305800" cy="1219200"/>
          </a:xfrm>
          <a:prstGeom prst="wedgeRectCallout">
            <a:avLst>
              <a:gd name="adj1" fmla="val 12287"/>
              <a:gd name="adj2" fmla="val 15426"/>
            </a:avLst>
          </a:prstGeom>
          <a:solidFill>
            <a:schemeClr val="accent1">
              <a:lumMod val="20000"/>
              <a:lumOff val="80000"/>
            </a:schemeClr>
          </a:solidFill>
          <a:ln w="38100">
            <a:solidFill>
              <a:schemeClr val="tx1"/>
            </a:solidFill>
            <a:miter lim="800000"/>
            <a:headEnd/>
            <a:tailEnd/>
          </a:ln>
        </p:spPr>
        <p:txBody>
          <a:bodyPr/>
          <a:lstStyle/>
          <a:p>
            <a:pPr algn="ctr">
              <a:lnSpc>
                <a:spcPct val="80000"/>
              </a:lnSpc>
              <a:defRPr/>
            </a:pPr>
            <a:r>
              <a:rPr lang="en-US" sz="3200" dirty="0"/>
              <a:t>In 1939, Hitler demanded that western Poland </a:t>
            </a:r>
            <a:br>
              <a:rPr lang="en-US" sz="3200" dirty="0"/>
            </a:br>
            <a:r>
              <a:rPr lang="en-US" sz="3200" dirty="0"/>
              <a:t>be returned to Germany but he did not want to provoke a war with the Soviet Union </a:t>
            </a:r>
          </a:p>
        </p:txBody>
      </p:sp>
      <p:sp>
        <p:nvSpPr>
          <p:cNvPr id="14" name="AutoShape 6"/>
          <p:cNvSpPr>
            <a:spLocks noChangeArrowheads="1"/>
          </p:cNvSpPr>
          <p:nvPr/>
        </p:nvSpPr>
        <p:spPr bwMode="auto">
          <a:xfrm>
            <a:off x="76200" y="1371600"/>
            <a:ext cx="3733800" cy="1981200"/>
          </a:xfrm>
          <a:prstGeom prst="wedgeRectCallout">
            <a:avLst>
              <a:gd name="adj1" fmla="val 12287"/>
              <a:gd name="adj2" fmla="val 15426"/>
            </a:avLst>
          </a:prstGeom>
          <a:solidFill>
            <a:srgbClr val="FFCCFF"/>
          </a:solidFill>
          <a:ln w="38100">
            <a:solidFill>
              <a:schemeClr val="tx1"/>
            </a:solidFill>
            <a:miter lim="800000"/>
            <a:headEnd/>
            <a:tailEnd/>
          </a:ln>
        </p:spPr>
        <p:txBody>
          <a:bodyPr/>
          <a:lstStyle/>
          <a:p>
            <a:pPr algn="ctr">
              <a:lnSpc>
                <a:spcPct val="80000"/>
              </a:lnSpc>
            </a:pPr>
            <a:r>
              <a:rPr lang="en-US" sz="3200"/>
              <a:t>Stalin &amp; Hitler agreed to the Nazi-Soviet Nonaggression Pact, promising never to attack each other  </a:t>
            </a:r>
          </a:p>
        </p:txBody>
      </p:sp>
      <p:sp>
        <p:nvSpPr>
          <p:cNvPr id="15" name="AutoShape 6"/>
          <p:cNvSpPr>
            <a:spLocks noChangeArrowheads="1"/>
          </p:cNvSpPr>
          <p:nvPr/>
        </p:nvSpPr>
        <p:spPr bwMode="auto">
          <a:xfrm>
            <a:off x="76200" y="3505200"/>
            <a:ext cx="3733800" cy="1219200"/>
          </a:xfrm>
          <a:prstGeom prst="wedgeRectCallout">
            <a:avLst>
              <a:gd name="adj1" fmla="val 12287"/>
              <a:gd name="adj2" fmla="val 15426"/>
            </a:avLst>
          </a:prstGeom>
          <a:solidFill>
            <a:srgbClr val="FFFFCC"/>
          </a:solidFill>
          <a:ln w="38100">
            <a:solidFill>
              <a:schemeClr val="tx1"/>
            </a:solidFill>
            <a:miter lim="800000"/>
            <a:headEnd/>
            <a:tailEnd/>
          </a:ln>
        </p:spPr>
        <p:txBody>
          <a:bodyPr/>
          <a:lstStyle/>
          <a:p>
            <a:pPr algn="ctr">
              <a:lnSpc>
                <a:spcPct val="80000"/>
              </a:lnSpc>
            </a:pPr>
            <a:r>
              <a:rPr lang="en-US" sz="3200"/>
              <a:t>Secretly, Germany </a:t>
            </a:r>
            <a:br>
              <a:rPr lang="en-US" sz="3200"/>
            </a:br>
            <a:r>
              <a:rPr lang="en-US" sz="3200"/>
              <a:t>&amp; the USSR agreed </a:t>
            </a:r>
            <a:br>
              <a:rPr lang="en-US" sz="3200"/>
            </a:br>
            <a:r>
              <a:rPr lang="en-US" sz="3200"/>
              <a:t>to divide Poland </a:t>
            </a:r>
          </a:p>
        </p:txBody>
      </p:sp>
      <p:pic>
        <p:nvPicPr>
          <p:cNvPr id="35844" name="Picture 4" descr="http://www.clas.ufl.edu/users/rzieger/Pact.jpg"/>
          <p:cNvPicPr>
            <a:picLocks noChangeAspect="1" noChangeArrowheads="1"/>
          </p:cNvPicPr>
          <p:nvPr/>
        </p:nvPicPr>
        <p:blipFill>
          <a:blip r:embed="rId3" cstate="print"/>
          <a:srcRect l="7153" r="3816"/>
          <a:stretch>
            <a:fillRect/>
          </a:stretch>
        </p:blipFill>
        <p:spPr bwMode="auto">
          <a:xfrm>
            <a:off x="3886200" y="1704975"/>
            <a:ext cx="5334000" cy="4619625"/>
          </a:xfrm>
          <a:prstGeom prst="rect">
            <a:avLst/>
          </a:prstGeom>
          <a:noFill/>
          <a:ln w="9525">
            <a:noFill/>
            <a:miter lim="800000"/>
            <a:headEnd/>
            <a:tailEnd/>
          </a:ln>
        </p:spPr>
      </p:pic>
      <p:pic>
        <p:nvPicPr>
          <p:cNvPr id="16" name="Picture 2" descr="http://aphistory2010.yolasite.com/resources/nazi-soviet-pact-300x298.jpg"/>
          <p:cNvPicPr>
            <a:picLocks noChangeAspect="1" noChangeArrowheads="1"/>
          </p:cNvPicPr>
          <p:nvPr/>
        </p:nvPicPr>
        <p:blipFill>
          <a:blip r:embed="rId4" cstate="print"/>
          <a:srcRect/>
          <a:stretch>
            <a:fillRect/>
          </a:stretch>
        </p:blipFill>
        <p:spPr bwMode="auto">
          <a:xfrm>
            <a:off x="4191000" y="1371600"/>
            <a:ext cx="4495800" cy="5410200"/>
          </a:xfrm>
          <a:prstGeom prst="rect">
            <a:avLst/>
          </a:prstGeom>
          <a:noFill/>
          <a:ln w="9525">
            <a:noFill/>
            <a:miter lim="800000"/>
            <a:headEnd/>
            <a:tailEnd/>
          </a:ln>
        </p:spPr>
      </p:pic>
      <p:sp>
        <p:nvSpPr>
          <p:cNvPr id="17" name="AutoShape 6"/>
          <p:cNvSpPr>
            <a:spLocks noChangeArrowheads="1"/>
          </p:cNvSpPr>
          <p:nvPr/>
        </p:nvSpPr>
        <p:spPr bwMode="auto">
          <a:xfrm>
            <a:off x="76200" y="4876800"/>
            <a:ext cx="3733800" cy="1600200"/>
          </a:xfrm>
          <a:prstGeom prst="wedgeRectCallout">
            <a:avLst>
              <a:gd name="adj1" fmla="val 12287"/>
              <a:gd name="adj2" fmla="val 15426"/>
            </a:avLst>
          </a:prstGeom>
          <a:solidFill>
            <a:srgbClr val="CCFFCC"/>
          </a:solidFill>
          <a:ln w="38100">
            <a:solidFill>
              <a:schemeClr val="tx1"/>
            </a:solidFill>
            <a:miter lim="800000"/>
            <a:headEnd/>
            <a:tailEnd/>
          </a:ln>
        </p:spPr>
        <p:txBody>
          <a:bodyPr/>
          <a:lstStyle/>
          <a:p>
            <a:pPr algn="ctr">
              <a:lnSpc>
                <a:spcPct val="80000"/>
              </a:lnSpc>
            </a:pPr>
            <a:r>
              <a:rPr lang="en-US" sz="3200"/>
              <a:t>On September 1, 1939, Hitler ordered the German military to attack Poland </a:t>
            </a:r>
          </a:p>
        </p:txBody>
      </p:sp>
      <p:pic>
        <p:nvPicPr>
          <p:cNvPr id="18" name="Picture 6" descr="Photo of CARTOON: POLAND'S FALL 1939. &#10;Next!: cartoon by D.R. Fitzpatrick, August 1939, on the inevitablity of Poland's fall to Nazi Germany after Germany's occupation of Austria and Czechoslovakia."/>
          <p:cNvPicPr>
            <a:picLocks noChangeAspect="1" noChangeArrowheads="1"/>
          </p:cNvPicPr>
          <p:nvPr/>
        </p:nvPicPr>
        <p:blipFill>
          <a:blip r:embed="rId5" cstate="print"/>
          <a:srcRect/>
          <a:stretch>
            <a:fillRect/>
          </a:stretch>
        </p:blipFill>
        <p:spPr bwMode="auto">
          <a:xfrm>
            <a:off x="4191000" y="1400175"/>
            <a:ext cx="4800600" cy="5457825"/>
          </a:xfrm>
          <a:prstGeom prst="rect">
            <a:avLst/>
          </a:prstGeom>
          <a:noFill/>
          <a:ln w="9525">
            <a:noFill/>
            <a:miter lim="800000"/>
            <a:headEnd/>
            <a:tailEnd/>
          </a:ln>
        </p:spPr>
      </p:pic>
      <p:pic>
        <p:nvPicPr>
          <p:cNvPr id="20" name="Picture 8" descr="Photo of CARTOON:START OF WWII 1939. &#10;'End of Act I.' Cartoon by D.R. Fitzpatrick, September 1939, on Nazi Germany's attack on Poland and the subsequent beginning of World War II."/>
          <p:cNvPicPr>
            <a:picLocks noChangeAspect="1" noChangeArrowheads="1"/>
          </p:cNvPicPr>
          <p:nvPr/>
        </p:nvPicPr>
        <p:blipFill>
          <a:blip r:embed="rId6" cstate="print"/>
          <a:srcRect/>
          <a:stretch>
            <a:fillRect/>
          </a:stretch>
        </p:blipFill>
        <p:spPr bwMode="auto">
          <a:xfrm>
            <a:off x="4114800" y="1371600"/>
            <a:ext cx="4953000" cy="553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fade">
                                      <p:cBhvr>
                                        <p:cTn id="15" dur="1000"/>
                                        <p:tgtEl>
                                          <p:spTgt spid="358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35844"/>
                                        </p:tgtEl>
                                      </p:cBhvr>
                                    </p:animEffect>
                                    <p:set>
                                      <p:cBhvr>
                                        <p:cTn id="20" dur="1" fill="hold">
                                          <p:stCondLst>
                                            <p:cond delay="999"/>
                                          </p:stCondLst>
                                        </p:cTn>
                                        <p:tgtEl>
                                          <p:spTgt spid="3584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xit" presetSubtype="0" fill="hold" nodeType="withEffect">
                                  <p:stCondLst>
                                    <p:cond delay="0"/>
                                  </p:stCondLst>
                                  <p:childTnLst>
                                    <p:animEffect transition="out" filter="fade">
                                      <p:cBhvr>
                                        <p:cTn id="30" dur="1000"/>
                                        <p:tgtEl>
                                          <p:spTgt spid="16"/>
                                        </p:tgtEl>
                                      </p:cBhvr>
                                    </p:animEffect>
                                    <p:set>
                                      <p:cBhvr>
                                        <p:cTn id="31" dur="1" fill="hold">
                                          <p:stCondLst>
                                            <p:cond delay="9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76200" y="1066800"/>
            <a:ext cx="9067800" cy="5791200"/>
          </a:xfrm>
          <a:prstGeom prst="rect">
            <a:avLst/>
          </a:prstGeom>
          <a:noFill/>
          <a:ln w="9525">
            <a:noFill/>
            <a:miter lim="800000"/>
            <a:headEnd/>
            <a:tailEnd/>
          </a:ln>
        </p:spPr>
      </p:pic>
      <p:sp>
        <p:nvSpPr>
          <p:cNvPr id="16387" name="Rectangle 4"/>
          <p:cNvSpPr>
            <a:spLocks noChangeArrowheads="1"/>
          </p:cNvSpPr>
          <p:nvPr/>
        </p:nvSpPr>
        <p:spPr bwMode="auto">
          <a:xfrm>
            <a:off x="0" y="457200"/>
            <a:ext cx="2971800" cy="3733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388" name="Title 1"/>
          <p:cNvSpPr>
            <a:spLocks noGrp="1"/>
          </p:cNvSpPr>
          <p:nvPr>
            <p:ph type="title"/>
          </p:nvPr>
        </p:nvSpPr>
        <p:spPr>
          <a:xfrm>
            <a:off x="0" y="76200"/>
            <a:ext cx="9144000" cy="914400"/>
          </a:xfrm>
          <a:solidFill>
            <a:schemeClr val="bg1"/>
          </a:solidFill>
        </p:spPr>
        <p:txBody>
          <a:bodyPr/>
          <a:lstStyle/>
          <a:p>
            <a:pPr>
              <a:lnSpc>
                <a:spcPct val="80000"/>
              </a:lnSpc>
            </a:pPr>
            <a:r>
              <a:rPr lang="en-US" sz="3600" u="sng" smtClean="0"/>
              <a:t>Critical Thinking Decision #3: </a:t>
            </a:r>
            <a:br>
              <a:rPr lang="en-US" sz="3600" u="sng" smtClean="0"/>
            </a:br>
            <a:r>
              <a:rPr lang="en-US" sz="3600" smtClean="0">
                <a:solidFill>
                  <a:srgbClr val="C00000"/>
                </a:solidFill>
              </a:rPr>
              <a:t>How should Britain &amp; France respond?</a:t>
            </a:r>
          </a:p>
        </p:txBody>
      </p:sp>
      <p:sp>
        <p:nvSpPr>
          <p:cNvPr id="13" name="Rectangular Callout 12"/>
          <p:cNvSpPr>
            <a:spLocks noChangeArrowheads="1"/>
          </p:cNvSpPr>
          <p:nvPr/>
        </p:nvSpPr>
        <p:spPr bwMode="auto">
          <a:xfrm>
            <a:off x="0" y="1371600"/>
            <a:ext cx="3276600" cy="2971800"/>
          </a:xfrm>
          <a:prstGeom prst="wedgeRectCallout">
            <a:avLst>
              <a:gd name="adj1" fmla="val -16958"/>
              <a:gd name="adj2" fmla="val 35625"/>
            </a:avLst>
          </a:prstGeom>
          <a:solidFill>
            <a:srgbClr val="FFFFCC"/>
          </a:solidFill>
          <a:ln w="76200" algn="ctr">
            <a:solidFill>
              <a:srgbClr val="C00000"/>
            </a:solidFill>
            <a:round/>
            <a:headEnd/>
            <a:tailEnd/>
          </a:ln>
        </p:spPr>
        <p:txBody>
          <a:bodyPr/>
          <a:lstStyle/>
          <a:p>
            <a:pPr algn="ctr">
              <a:lnSpc>
                <a:spcPct val="85000"/>
              </a:lnSpc>
            </a:pPr>
            <a:r>
              <a:rPr lang="en-US" sz="6000">
                <a:solidFill>
                  <a:srgbClr val="0000CC"/>
                </a:solidFill>
              </a:rPr>
              <a:t>The Decision:</a:t>
            </a:r>
          </a:p>
          <a:p>
            <a:pPr algn="ctr">
              <a:lnSpc>
                <a:spcPct val="85000"/>
              </a:lnSpc>
            </a:pPr>
            <a:r>
              <a:rPr lang="en-US" sz="11500">
                <a:solidFill>
                  <a:schemeClr val="folHlink"/>
                </a:solidFill>
              </a:rPr>
              <a:t>D</a:t>
            </a:r>
            <a:endParaRPr lang="en-US" sz="11500"/>
          </a:p>
        </p:txBody>
      </p:sp>
      <p:sp>
        <p:nvSpPr>
          <p:cNvPr id="14" name="AutoShape 6"/>
          <p:cNvSpPr>
            <a:spLocks noChangeArrowheads="1"/>
          </p:cNvSpPr>
          <p:nvPr/>
        </p:nvSpPr>
        <p:spPr bwMode="auto">
          <a:xfrm>
            <a:off x="381000" y="5943600"/>
            <a:ext cx="8458200" cy="838200"/>
          </a:xfrm>
          <a:prstGeom prst="wedgeRectCallout">
            <a:avLst>
              <a:gd name="adj1" fmla="val 12287"/>
              <a:gd name="adj2" fmla="val 15426"/>
            </a:avLst>
          </a:prstGeom>
          <a:solidFill>
            <a:srgbClr val="CCFFCC"/>
          </a:solidFill>
          <a:ln w="38100">
            <a:solidFill>
              <a:schemeClr val="tx1"/>
            </a:solidFill>
            <a:miter lim="800000"/>
            <a:headEnd/>
            <a:tailEnd/>
          </a:ln>
        </p:spPr>
        <p:txBody>
          <a:bodyPr/>
          <a:lstStyle/>
          <a:p>
            <a:pPr algn="ctr">
              <a:lnSpc>
                <a:spcPct val="80000"/>
              </a:lnSpc>
            </a:pPr>
            <a:r>
              <a:rPr lang="en-US" sz="3200"/>
              <a:t>On September 3, 1939, Britain &amp; France declared war on Germany…World War II had begun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spcAft>
                <a:spcPts val="600"/>
              </a:spcAft>
            </a:pPr>
            <a:r>
              <a:rPr lang="en-US" sz="3800" u="sng" smtClean="0"/>
              <a:t>Essential Question</a:t>
            </a:r>
            <a:r>
              <a:rPr lang="en-US" sz="3800" smtClean="0"/>
              <a:t>:</a:t>
            </a:r>
          </a:p>
          <a:p>
            <a:pPr lvl="1" eaLnBrk="1" hangingPunct="1">
              <a:lnSpc>
                <a:spcPct val="90000"/>
              </a:lnSpc>
              <a:spcBef>
                <a:spcPct val="0"/>
              </a:spcBef>
              <a:spcAft>
                <a:spcPts val="600"/>
              </a:spcAft>
            </a:pPr>
            <a:r>
              <a:rPr lang="en-US" sz="3800" smtClean="0"/>
              <a:t>What were the major events during World War II from 1939 to 1942?</a:t>
            </a:r>
          </a:p>
          <a:p>
            <a:pPr eaLnBrk="1" hangingPunct="1">
              <a:lnSpc>
                <a:spcPct val="90000"/>
              </a:lnSpc>
              <a:spcBef>
                <a:spcPct val="0"/>
              </a:spcBef>
              <a:spcAft>
                <a:spcPts val="600"/>
              </a:spcAft>
            </a:pPr>
            <a:endParaRPr lang="en-US" sz="3800" smtClean="0"/>
          </a:p>
          <a:p>
            <a:pPr eaLnBrk="1" hangingPunct="1">
              <a:lnSpc>
                <a:spcPct val="90000"/>
              </a:lnSpc>
              <a:spcBef>
                <a:spcPct val="0"/>
              </a:spcBef>
              <a:spcAft>
                <a:spcPts val="600"/>
              </a:spcAft>
            </a:pPr>
            <a:endParaRPr lang="en-US" sz="3800" smtClean="0"/>
          </a:p>
          <a:p>
            <a:pPr eaLnBrk="1" hangingPunct="1">
              <a:lnSpc>
                <a:spcPct val="90000"/>
              </a:lnSpc>
              <a:spcBef>
                <a:spcPct val="0"/>
              </a:spcBef>
              <a:spcAft>
                <a:spcPts val="600"/>
              </a:spcAft>
            </a:pPr>
            <a:r>
              <a:rPr lang="en-US" sz="3800" u="sng" smtClean="0">
                <a:solidFill>
                  <a:schemeClr val="folHlink"/>
                </a:solidFill>
              </a:rPr>
              <a:t>CPWH Agenda for Unit 12.3</a:t>
            </a:r>
            <a:r>
              <a:rPr lang="en-US" sz="3800" smtClean="0">
                <a:solidFill>
                  <a:schemeClr val="folHlink"/>
                </a:solidFill>
              </a:rPr>
              <a:t>:</a:t>
            </a:r>
          </a:p>
          <a:p>
            <a:pPr lvl="1" eaLnBrk="1" hangingPunct="1">
              <a:lnSpc>
                <a:spcPct val="90000"/>
              </a:lnSpc>
              <a:spcBef>
                <a:spcPct val="0"/>
              </a:spcBef>
              <a:spcAft>
                <a:spcPts val="600"/>
              </a:spcAft>
            </a:pPr>
            <a:r>
              <a:rPr lang="en-US" sz="3800" smtClean="0">
                <a:solidFill>
                  <a:schemeClr val="folHlink"/>
                </a:solidFill>
              </a:rPr>
              <a:t>Clicker Review Questions</a:t>
            </a:r>
          </a:p>
          <a:p>
            <a:pPr lvl="1" eaLnBrk="1" hangingPunct="1">
              <a:lnSpc>
                <a:spcPct val="90000"/>
              </a:lnSpc>
              <a:spcBef>
                <a:spcPct val="0"/>
              </a:spcBef>
              <a:spcAft>
                <a:spcPts val="600"/>
              </a:spcAft>
            </a:pPr>
            <a:r>
              <a:rPr lang="en-US" sz="3800" smtClean="0">
                <a:solidFill>
                  <a:schemeClr val="folHlink"/>
                </a:solidFill>
              </a:rPr>
              <a:t>Finish “WWII: 1939-1942” notes</a:t>
            </a:r>
          </a:p>
          <a:p>
            <a:pPr lvl="1" eaLnBrk="1" hangingPunct="1">
              <a:lnSpc>
                <a:spcPct val="90000"/>
              </a:lnSpc>
              <a:spcBef>
                <a:spcPct val="0"/>
              </a:spcBef>
              <a:spcAft>
                <a:spcPts val="600"/>
              </a:spcAft>
            </a:pPr>
            <a:r>
              <a:rPr lang="en-US" sz="3800" smtClean="0">
                <a:solidFill>
                  <a:srgbClr val="0000CC"/>
                </a:solidFill>
              </a:rPr>
              <a:t>Today’s HW: </a:t>
            </a:r>
            <a:r>
              <a:rPr lang="en-US" sz="3800" b="1" u="sng" smtClean="0">
                <a:solidFill>
                  <a:srgbClr val="0000CC"/>
                </a:solidFill>
              </a:rPr>
              <a:t>32.1</a:t>
            </a:r>
          </a:p>
          <a:p>
            <a:pPr lvl="1" eaLnBrk="1" hangingPunct="1">
              <a:lnSpc>
                <a:spcPct val="90000"/>
              </a:lnSpc>
              <a:spcBef>
                <a:spcPct val="0"/>
              </a:spcBef>
              <a:spcAft>
                <a:spcPts val="600"/>
              </a:spcAft>
            </a:pPr>
            <a:r>
              <a:rPr lang="en-US" sz="3800" smtClean="0">
                <a:solidFill>
                  <a:srgbClr val="660066"/>
                </a:solidFill>
              </a:rPr>
              <a:t>Unit 12 Test: </a:t>
            </a:r>
            <a:r>
              <a:rPr lang="en-US" sz="3800" b="1" u="sng" smtClean="0">
                <a:solidFill>
                  <a:srgbClr val="660066"/>
                </a:solidFill>
              </a:rPr>
              <a:t>Wed, April 13</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1828800"/>
            <a:ext cx="9144000" cy="47244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7285038" y="4953000"/>
            <a:ext cx="1858962" cy="1905000"/>
          </a:xfrm>
          <a:prstGeom prst="rect">
            <a:avLst/>
          </a:prstGeom>
          <a:noFill/>
          <a:ln w="9525">
            <a:noFill/>
            <a:miter lim="800000"/>
            <a:headEnd/>
            <a:tailEnd/>
          </a:ln>
        </p:spPr>
      </p:pic>
      <p:sp>
        <p:nvSpPr>
          <p:cNvPr id="18436" name="AutoShape 9"/>
          <p:cNvSpPr>
            <a:spLocks noChangeArrowheads="1"/>
          </p:cNvSpPr>
          <p:nvPr/>
        </p:nvSpPr>
        <p:spPr bwMode="auto">
          <a:xfrm>
            <a:off x="76200" y="152400"/>
            <a:ext cx="3962400" cy="1524000"/>
          </a:xfrm>
          <a:prstGeom prst="wedgeRectCallout">
            <a:avLst>
              <a:gd name="adj1" fmla="val 18306"/>
              <a:gd name="adj2" fmla="val -24852"/>
            </a:avLst>
          </a:prstGeom>
          <a:solidFill>
            <a:srgbClr val="FFCCFF"/>
          </a:solidFill>
          <a:ln w="127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100"/>
              <a:t>World War II was a two “theater” war with fighting taking place in Europe &amp; in the Pacific</a:t>
            </a:r>
          </a:p>
        </p:txBody>
      </p:sp>
      <p:sp>
        <p:nvSpPr>
          <p:cNvPr id="7" name="AutoShape 9"/>
          <p:cNvSpPr>
            <a:spLocks noChangeArrowheads="1"/>
          </p:cNvSpPr>
          <p:nvPr/>
        </p:nvSpPr>
        <p:spPr bwMode="auto">
          <a:xfrm>
            <a:off x="4191000" y="304800"/>
            <a:ext cx="4800600" cy="1219200"/>
          </a:xfrm>
          <a:prstGeom prst="wedgeRectCallout">
            <a:avLst>
              <a:gd name="adj1" fmla="val 21051"/>
              <a:gd name="adj2" fmla="val 2769"/>
            </a:avLst>
          </a:prstGeom>
          <a:solidFill>
            <a:srgbClr val="FFCC99"/>
          </a:solidFill>
          <a:ln w="127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100"/>
              <a:t>The Allies &amp; Axis Powers converted to total war for the second time in 20 years </a:t>
            </a:r>
          </a:p>
        </p:txBody>
      </p:sp>
      <p:pic>
        <p:nvPicPr>
          <p:cNvPr id="8" name="Picture 5" descr="Assembly%20lines%20at%20Ford%27s%20Willow%20Run"/>
          <p:cNvPicPr>
            <a:picLocks noChangeAspect="1" noChangeArrowheads="1"/>
          </p:cNvPicPr>
          <p:nvPr/>
        </p:nvPicPr>
        <p:blipFill>
          <a:blip r:embed="rId4" cstate="print"/>
          <a:srcRect t="6207" b="11035"/>
          <a:stretch>
            <a:fillRect/>
          </a:stretch>
        </p:blipFill>
        <p:spPr bwMode="auto">
          <a:xfrm>
            <a:off x="685800" y="1828800"/>
            <a:ext cx="8001000" cy="5000625"/>
          </a:xfrm>
          <a:prstGeom prst="rect">
            <a:avLst/>
          </a:prstGeom>
          <a:noFill/>
          <a:ln w="38100">
            <a:solidFill>
              <a:schemeClr val="tx1"/>
            </a:solidFill>
            <a:miter lim="800000"/>
            <a:headEnd/>
            <a:tailEnd/>
          </a:ln>
        </p:spPr>
      </p:pic>
      <p:pic>
        <p:nvPicPr>
          <p:cNvPr id="10" name="Picture 6" descr="woman machinist"/>
          <p:cNvPicPr>
            <a:picLocks noChangeAspect="1" noChangeArrowheads="1"/>
          </p:cNvPicPr>
          <p:nvPr/>
        </p:nvPicPr>
        <p:blipFill>
          <a:blip r:embed="rId5" cstate="print">
            <a:lum bright="24000" contrast="24000"/>
          </a:blip>
          <a:srcRect/>
          <a:stretch>
            <a:fillRect/>
          </a:stretch>
        </p:blipFill>
        <p:spPr bwMode="auto">
          <a:xfrm>
            <a:off x="228600" y="1816100"/>
            <a:ext cx="8686800" cy="50419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306388"/>
            <a:ext cx="9144000" cy="6627812"/>
          </a:xfrm>
          <a:prstGeom prst="rect">
            <a:avLst/>
          </a:prstGeom>
          <a:noFill/>
          <a:ln w="9525">
            <a:noFill/>
            <a:miter lim="800000"/>
            <a:headEnd/>
            <a:tailEnd/>
          </a:ln>
        </p:spPr>
      </p:pic>
      <p:sp>
        <p:nvSpPr>
          <p:cNvPr id="19459" name="AutoShape 6"/>
          <p:cNvSpPr>
            <a:spLocks noChangeArrowheads="1"/>
          </p:cNvSpPr>
          <p:nvPr/>
        </p:nvSpPr>
        <p:spPr bwMode="auto">
          <a:xfrm>
            <a:off x="2209800" y="76200"/>
            <a:ext cx="6781800" cy="1600200"/>
          </a:xfrm>
          <a:prstGeom prst="wedgeRectCallout">
            <a:avLst>
              <a:gd name="adj1" fmla="val 12287"/>
              <a:gd name="adj2" fmla="val 15426"/>
            </a:avLst>
          </a:prstGeom>
          <a:solidFill>
            <a:srgbClr val="CC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When World War II began, Germany used a “lightning war” strategy called blitzkrieg that relied on fast, strong attacks using air raids, artillery, &amp; tanks</a:t>
            </a:r>
          </a:p>
        </p:txBody>
      </p:sp>
      <p:pic>
        <p:nvPicPr>
          <p:cNvPr id="17" name="Picture 12" descr="Image:PanzerInfantryAdvance.jpg">
            <a:hlinkClick r:id="rId4"/>
          </p:cNvPr>
          <p:cNvPicPr>
            <a:picLocks noChangeAspect="1" noChangeArrowheads="1"/>
          </p:cNvPicPr>
          <p:nvPr/>
        </p:nvPicPr>
        <p:blipFill>
          <a:blip r:embed="rId5" cstate="print"/>
          <a:srcRect/>
          <a:stretch>
            <a:fillRect/>
          </a:stretch>
        </p:blipFill>
        <p:spPr bwMode="auto">
          <a:xfrm>
            <a:off x="160338" y="3257550"/>
            <a:ext cx="6392862" cy="3524250"/>
          </a:xfrm>
          <a:prstGeom prst="rect">
            <a:avLst/>
          </a:prstGeom>
          <a:noFill/>
          <a:ln w="38100">
            <a:solidFill>
              <a:schemeClr val="tx1"/>
            </a:solidFill>
            <a:miter lim="800000"/>
            <a:headEnd/>
            <a:tailEnd/>
          </a:ln>
        </p:spPr>
      </p:pic>
      <p:pic>
        <p:nvPicPr>
          <p:cNvPr id="12" name="Picture 11" descr="Image:Il2 sturmovik.jpg"/>
          <p:cNvPicPr>
            <a:picLocks noChangeAspect="1" noChangeArrowheads="1"/>
          </p:cNvPicPr>
          <p:nvPr/>
        </p:nvPicPr>
        <p:blipFill>
          <a:blip r:embed="rId6" cstate="print"/>
          <a:srcRect/>
          <a:stretch>
            <a:fillRect/>
          </a:stretch>
        </p:blipFill>
        <p:spPr bwMode="auto">
          <a:xfrm>
            <a:off x="2405063" y="1828800"/>
            <a:ext cx="6562725" cy="2362200"/>
          </a:xfrm>
          <a:prstGeom prst="rect">
            <a:avLst/>
          </a:prstGeom>
          <a:noFill/>
          <a:ln w="38100">
            <a:solidFill>
              <a:schemeClr val="tx1"/>
            </a:solidFill>
            <a:miter lim="800000"/>
            <a:headEnd/>
            <a:tailEnd/>
          </a:ln>
        </p:spPr>
      </p:pic>
      <p:pic>
        <p:nvPicPr>
          <p:cNvPr id="18" name="Picture 14" descr="Image:Moscowbattleparade.jpg"/>
          <p:cNvPicPr>
            <a:picLocks noChangeAspect="1" noChangeArrowheads="1"/>
          </p:cNvPicPr>
          <p:nvPr/>
        </p:nvPicPr>
        <p:blipFill>
          <a:blip r:embed="rId7" cstate="print"/>
          <a:srcRect/>
          <a:stretch>
            <a:fillRect/>
          </a:stretch>
        </p:blipFill>
        <p:spPr bwMode="auto">
          <a:xfrm>
            <a:off x="0" y="1828800"/>
            <a:ext cx="9144000" cy="5029200"/>
          </a:xfrm>
          <a:prstGeom prst="rect">
            <a:avLst/>
          </a:prstGeom>
          <a:noFill/>
          <a:ln w="38100">
            <a:solidFill>
              <a:schemeClr val="tx1"/>
            </a:solidFill>
            <a:miter lim="800000"/>
            <a:headEnd/>
            <a:tailEnd/>
          </a:ln>
        </p:spPr>
      </p:pic>
      <p:sp>
        <p:nvSpPr>
          <p:cNvPr id="19" name="AutoShape 6"/>
          <p:cNvSpPr>
            <a:spLocks noChangeArrowheads="1"/>
          </p:cNvSpPr>
          <p:nvPr/>
        </p:nvSpPr>
        <p:spPr bwMode="auto">
          <a:xfrm>
            <a:off x="533400" y="5943600"/>
            <a:ext cx="8229600" cy="838200"/>
          </a:xfrm>
          <a:prstGeom prst="wedgeRectCallout">
            <a:avLst>
              <a:gd name="adj1" fmla="val 12287"/>
              <a:gd name="adj2" fmla="val 15426"/>
            </a:avLst>
          </a:prstGeom>
          <a:solidFill>
            <a:srgbClr val="FFCCFF"/>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By 1940, Germany conquered Poland, Denmark, Norway, Netherlands, Belgium, &amp; France</a:t>
            </a:r>
          </a:p>
        </p:txBody>
      </p:sp>
      <p:pic>
        <p:nvPicPr>
          <p:cNvPr id="51202" name="Picture 2" descr="http://2.bp.blogspot.com/_YYMeAu4i7gA/TFfLJ_3phvI/AAAAAAAAIgk/NxqsraEZJP4/s1600/second-world-war-ww2-pictures-images-photos-nazi-germany-hitler-eiffel-tower-paris-france.JPG"/>
          <p:cNvPicPr>
            <a:picLocks noChangeAspect="1" noChangeArrowheads="1"/>
          </p:cNvPicPr>
          <p:nvPr/>
        </p:nvPicPr>
        <p:blipFill>
          <a:blip r:embed="rId8" cstate="print"/>
          <a:srcRect/>
          <a:stretch>
            <a:fillRect/>
          </a:stretch>
        </p:blipFill>
        <p:spPr bwMode="auto">
          <a:xfrm>
            <a:off x="0" y="304800"/>
            <a:ext cx="3200400" cy="5562600"/>
          </a:xfrm>
          <a:prstGeom prst="rect">
            <a:avLst/>
          </a:prstGeom>
          <a:noFill/>
          <a:ln w="9525">
            <a:noFill/>
            <a:miter lim="800000"/>
            <a:headEnd/>
            <a:tailEnd/>
          </a:ln>
        </p:spPr>
      </p:pic>
      <p:pic>
        <p:nvPicPr>
          <p:cNvPr id="51204" name="Picture 4" descr="http://www.corbisimages.com/images/67/3B2DAA54-96B2-47A8-8B84-E7C776B78DF6/HU031514.jpg"/>
          <p:cNvPicPr>
            <a:picLocks noChangeAspect="1" noChangeArrowheads="1"/>
          </p:cNvPicPr>
          <p:nvPr/>
        </p:nvPicPr>
        <p:blipFill>
          <a:blip r:embed="rId9" cstate="print"/>
          <a:srcRect/>
          <a:stretch>
            <a:fillRect/>
          </a:stretch>
        </p:blipFill>
        <p:spPr bwMode="auto">
          <a:xfrm>
            <a:off x="3352800" y="1839913"/>
            <a:ext cx="5580063" cy="4027487"/>
          </a:xfrm>
          <a:prstGeom prst="rect">
            <a:avLst/>
          </a:prstGeom>
          <a:noFill/>
          <a:ln w="9525">
            <a:noFill/>
            <a:miter lim="800000"/>
            <a:headEnd/>
            <a:tailEnd/>
          </a:ln>
        </p:spPr>
      </p:pic>
      <p:pic>
        <p:nvPicPr>
          <p:cNvPr id="51206" name="Picture 6" descr="http://www.yousaytoo.com/gallery_image/pic/44364/original/remote_image.21018.0.jpg"/>
          <p:cNvPicPr>
            <a:picLocks noChangeAspect="1" noChangeArrowheads="1"/>
          </p:cNvPicPr>
          <p:nvPr/>
        </p:nvPicPr>
        <p:blipFill>
          <a:blip r:embed="rId10" cstate="print">
            <a:lum contrast="30000"/>
          </a:blip>
          <a:srcRect/>
          <a:stretch>
            <a:fillRect/>
          </a:stretch>
        </p:blipFill>
        <p:spPr bwMode="auto">
          <a:xfrm>
            <a:off x="0" y="457200"/>
            <a:ext cx="4291013" cy="543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17"/>
                                        </p:tgtEl>
                                      </p:cBhvr>
                                    </p:animEffect>
                                    <p:set>
                                      <p:cBhvr>
                                        <p:cTn id="20" dur="1" fill="hold">
                                          <p:stCondLst>
                                            <p:cond delay="999"/>
                                          </p:stCondLst>
                                        </p:cTn>
                                        <p:tgtEl>
                                          <p:spTgt spid="1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12"/>
                                        </p:tgtEl>
                                      </p:cBhvr>
                                    </p:animEffect>
                                    <p:set>
                                      <p:cBhvr>
                                        <p:cTn id="23" dur="1" fill="hold">
                                          <p:stCondLst>
                                            <p:cond delay="999"/>
                                          </p:stCondLst>
                                        </p:cTn>
                                        <p:tgtEl>
                                          <p:spTgt spid="1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8"/>
                                        </p:tgtEl>
                                      </p:cBhvr>
                                    </p:animEffect>
                                    <p:set>
                                      <p:cBhvr>
                                        <p:cTn id="26" dur="1" fill="hold">
                                          <p:stCondLst>
                                            <p:cond delay="999"/>
                                          </p:stCondLst>
                                        </p:cTn>
                                        <p:tgtEl>
                                          <p:spTgt spid="1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204"/>
                                        </p:tgtEl>
                                        <p:attrNameLst>
                                          <p:attrName>style.visibility</p:attrName>
                                        </p:attrNameLst>
                                      </p:cBhvr>
                                      <p:to>
                                        <p:strVal val="visible"/>
                                      </p:to>
                                    </p:set>
                                    <p:animEffect transition="in" filter="fade">
                                      <p:cBhvr>
                                        <p:cTn id="34" dur="1000"/>
                                        <p:tgtEl>
                                          <p:spTgt spid="51204"/>
                                        </p:tgtEl>
                                      </p:cBhvr>
                                    </p:animEffect>
                                  </p:childTnLst>
                                </p:cTn>
                              </p:par>
                              <p:par>
                                <p:cTn id="35" presetID="10" presetClass="entr" presetSubtype="0" fill="hold" nodeType="withEffect">
                                  <p:stCondLst>
                                    <p:cond delay="0"/>
                                  </p:stCondLst>
                                  <p:childTnLst>
                                    <p:set>
                                      <p:cBhvr>
                                        <p:cTn id="36" dur="1" fill="hold">
                                          <p:stCondLst>
                                            <p:cond delay="0"/>
                                          </p:stCondLst>
                                        </p:cTn>
                                        <p:tgtEl>
                                          <p:spTgt spid="51202"/>
                                        </p:tgtEl>
                                        <p:attrNameLst>
                                          <p:attrName>style.visibility</p:attrName>
                                        </p:attrNameLst>
                                      </p:cBhvr>
                                      <p:to>
                                        <p:strVal val="visible"/>
                                      </p:to>
                                    </p:set>
                                    <p:animEffect transition="in" filter="fade">
                                      <p:cBhvr>
                                        <p:cTn id="37" dur="1000"/>
                                        <p:tgtEl>
                                          <p:spTgt spid="512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51202"/>
                                        </p:tgtEl>
                                      </p:cBhvr>
                                    </p:animEffect>
                                    <p:set>
                                      <p:cBhvr>
                                        <p:cTn id="42" dur="1" fill="hold">
                                          <p:stCondLst>
                                            <p:cond delay="999"/>
                                          </p:stCondLst>
                                        </p:cTn>
                                        <p:tgtEl>
                                          <p:spTgt spid="5120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51204"/>
                                        </p:tgtEl>
                                      </p:cBhvr>
                                    </p:animEffect>
                                    <p:set>
                                      <p:cBhvr>
                                        <p:cTn id="45" dur="1" fill="hold">
                                          <p:stCondLst>
                                            <p:cond delay="999"/>
                                          </p:stCondLst>
                                        </p:cTn>
                                        <p:tgtEl>
                                          <p:spTgt spid="51204"/>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51206"/>
                                        </p:tgtEl>
                                        <p:attrNameLst>
                                          <p:attrName>style.visibility</p:attrName>
                                        </p:attrNameLst>
                                      </p:cBhvr>
                                      <p:to>
                                        <p:strVal val="visible"/>
                                      </p:to>
                                    </p:set>
                                    <p:animEffect transition="in" filter="fade">
                                      <p:cBhvr>
                                        <p:cTn id="48" dur="1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306388"/>
            <a:ext cx="9144000" cy="6627812"/>
          </a:xfrm>
          <a:prstGeom prst="rect">
            <a:avLst/>
          </a:prstGeom>
          <a:noFill/>
          <a:ln w="9525">
            <a:noFill/>
            <a:miter lim="800000"/>
            <a:headEnd/>
            <a:tailEnd/>
          </a:ln>
        </p:spPr>
      </p:pic>
      <p:sp>
        <p:nvSpPr>
          <p:cNvPr id="20483" name="AutoShape 6"/>
          <p:cNvSpPr>
            <a:spLocks noChangeArrowheads="1"/>
          </p:cNvSpPr>
          <p:nvPr/>
        </p:nvSpPr>
        <p:spPr bwMode="auto">
          <a:xfrm>
            <a:off x="2057400" y="76200"/>
            <a:ext cx="7010400" cy="838200"/>
          </a:xfrm>
          <a:prstGeom prst="wedgeRectCallout">
            <a:avLst>
              <a:gd name="adj1" fmla="val 12287"/>
              <a:gd name="adj2" fmla="val 15426"/>
            </a:avLst>
          </a:prstGeom>
          <a:solidFill>
            <a:srgbClr val="CC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When France fell to the Nazis, Britain was the only nation at war with Germany</a:t>
            </a:r>
          </a:p>
        </p:txBody>
      </p:sp>
      <p:sp>
        <p:nvSpPr>
          <p:cNvPr id="20484" name="AutoShape 6"/>
          <p:cNvSpPr>
            <a:spLocks noChangeArrowheads="1"/>
          </p:cNvSpPr>
          <p:nvPr/>
        </p:nvSpPr>
        <p:spPr bwMode="auto">
          <a:xfrm>
            <a:off x="76200" y="6019800"/>
            <a:ext cx="8915400" cy="838200"/>
          </a:xfrm>
          <a:prstGeom prst="wedgeRectCallout">
            <a:avLst>
              <a:gd name="adj1" fmla="val 12287"/>
              <a:gd name="adj2" fmla="val 15426"/>
            </a:avLst>
          </a:prstGeom>
          <a:solidFill>
            <a:srgbClr val="FFFFCC"/>
          </a:solidFill>
          <a:ln w="38100">
            <a:solidFill>
              <a:schemeClr val="tx1"/>
            </a:solidFill>
            <a:miter lim="800000"/>
            <a:headEnd/>
            <a:tailEnd/>
          </a:ln>
        </p:spPr>
        <p:txBody>
          <a:bodyPr/>
          <a:lstStyle/>
          <a:p>
            <a:pPr algn="ctr">
              <a:lnSpc>
                <a:spcPct val="80000"/>
              </a:lnSpc>
              <a:buClr>
                <a:schemeClr val="accent1"/>
              </a:buClr>
              <a:buSzPct val="80000"/>
              <a:buFont typeface="Wingdings" pitchFamily="2" charset="2"/>
              <a:buNone/>
            </a:pPr>
            <a:r>
              <a:rPr lang="en-US" sz="3100"/>
              <a:t>In 1940, Germany began a massive bombing  campaign using its air force called the Battle of Britain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cstate="print">
            <a:lum contrast="30000"/>
          </a:blip>
          <a:srcRect/>
          <a:stretch>
            <a:fillRect/>
          </a:stretch>
        </p:blipFill>
        <p:spPr bwMode="auto">
          <a:xfrm>
            <a:off x="2667000" y="1752600"/>
            <a:ext cx="6477000" cy="5105400"/>
          </a:xfrm>
          <a:prstGeom prst="rect">
            <a:avLst/>
          </a:prstGeom>
          <a:noFill/>
          <a:ln w="9525">
            <a:noFill/>
            <a:miter lim="800000"/>
            <a:headEnd/>
            <a:tailEnd/>
          </a:ln>
        </p:spPr>
      </p:pic>
      <p:pic>
        <p:nvPicPr>
          <p:cNvPr id="21507" name="Picture 1"/>
          <p:cNvPicPr>
            <a:picLocks noChangeAspect="1" noChangeArrowheads="1"/>
          </p:cNvPicPr>
          <p:nvPr/>
        </p:nvPicPr>
        <p:blipFill>
          <a:blip r:embed="rId3" cstate="print">
            <a:lum bright="-10000" contrast="30000"/>
          </a:blip>
          <a:srcRect/>
          <a:stretch>
            <a:fillRect/>
          </a:stretch>
        </p:blipFill>
        <p:spPr bwMode="auto">
          <a:xfrm>
            <a:off x="76200" y="1744663"/>
            <a:ext cx="2438400" cy="5113337"/>
          </a:xfrm>
          <a:prstGeom prst="rect">
            <a:avLst/>
          </a:prstGeom>
          <a:noFill/>
          <a:ln w="9525">
            <a:noFill/>
            <a:miter lim="800000"/>
            <a:headEnd/>
            <a:tailEnd/>
          </a:ln>
        </p:spPr>
      </p:pic>
      <p:sp>
        <p:nvSpPr>
          <p:cNvPr id="21508" name="AutoShape 6"/>
          <p:cNvSpPr>
            <a:spLocks noChangeArrowheads="1"/>
          </p:cNvSpPr>
          <p:nvPr/>
        </p:nvSpPr>
        <p:spPr bwMode="auto">
          <a:xfrm>
            <a:off x="0" y="76200"/>
            <a:ext cx="4648200" cy="1600200"/>
          </a:xfrm>
          <a:prstGeom prst="wedgeRectCallout">
            <a:avLst>
              <a:gd name="adj1" fmla="val 12287"/>
              <a:gd name="adj2" fmla="val 15426"/>
            </a:avLst>
          </a:prstGeom>
          <a:solidFill>
            <a:srgbClr val="FF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The British air force fought German planes aided      by radar &amp; the ability to crack German codes </a:t>
            </a:r>
          </a:p>
        </p:txBody>
      </p:sp>
      <p:sp>
        <p:nvSpPr>
          <p:cNvPr id="21509" name="AutoShape 6"/>
          <p:cNvSpPr>
            <a:spLocks noChangeArrowheads="1"/>
          </p:cNvSpPr>
          <p:nvPr/>
        </p:nvSpPr>
        <p:spPr bwMode="auto">
          <a:xfrm>
            <a:off x="4724400" y="76200"/>
            <a:ext cx="4343400" cy="1600200"/>
          </a:xfrm>
          <a:prstGeom prst="wedgeRectCallout">
            <a:avLst>
              <a:gd name="adj1" fmla="val 12287"/>
              <a:gd name="adj2" fmla="val 15426"/>
            </a:avLst>
          </a:prstGeom>
          <a:solidFill>
            <a:srgbClr val="CCCCFF"/>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Prime Minister </a:t>
            </a:r>
            <a:br>
              <a:rPr lang="en-US" sz="3200"/>
            </a:br>
            <a:r>
              <a:rPr lang="en-US" sz="3200"/>
              <a:t>Winston Churchill vowed that the British would “never surrender”  </a:t>
            </a:r>
          </a:p>
        </p:txBody>
      </p:sp>
      <p:pic>
        <p:nvPicPr>
          <p:cNvPr id="7" name="Picture 5" descr="Battle of Britain"/>
          <p:cNvPicPr>
            <a:picLocks noChangeAspect="1" noChangeArrowheads="1"/>
          </p:cNvPicPr>
          <p:nvPr/>
        </p:nvPicPr>
        <p:blipFill>
          <a:blip r:embed="rId4" cstate="print"/>
          <a:srcRect t="9142" b="13103"/>
          <a:stretch>
            <a:fillRect/>
          </a:stretch>
        </p:blipFill>
        <p:spPr bwMode="auto">
          <a:xfrm>
            <a:off x="2743200" y="1828800"/>
            <a:ext cx="6400800" cy="4038600"/>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2703513" y="1752600"/>
            <a:ext cx="6440487" cy="4860925"/>
          </a:xfrm>
          <a:prstGeom prst="rect">
            <a:avLst/>
          </a:prstGeom>
          <a:noFill/>
          <a:ln w="9525">
            <a:noFill/>
            <a:miter lim="800000"/>
            <a:headEnd/>
            <a:tailEnd/>
          </a:ln>
        </p:spPr>
      </p:pic>
      <p:sp>
        <p:nvSpPr>
          <p:cNvPr id="6" name="AutoShape 6"/>
          <p:cNvSpPr>
            <a:spLocks noChangeArrowheads="1"/>
          </p:cNvSpPr>
          <p:nvPr/>
        </p:nvSpPr>
        <p:spPr bwMode="auto">
          <a:xfrm>
            <a:off x="2590800" y="5943600"/>
            <a:ext cx="6477000" cy="838200"/>
          </a:xfrm>
          <a:prstGeom prst="wedgeRectCallout">
            <a:avLst>
              <a:gd name="adj1" fmla="val 12287"/>
              <a:gd name="adj2" fmla="val 15426"/>
            </a:avLst>
          </a:prstGeom>
          <a:solidFill>
            <a:srgbClr val="CC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After 8 months, Hitler called of the attacks &amp; focused on Eastern Europe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ular Callout 5"/>
          <p:cNvSpPr>
            <a:spLocks noChangeArrowheads="1"/>
          </p:cNvSpPr>
          <p:nvPr/>
        </p:nvSpPr>
        <p:spPr bwMode="auto">
          <a:xfrm>
            <a:off x="838200" y="76200"/>
            <a:ext cx="7391400" cy="838200"/>
          </a:xfrm>
          <a:prstGeom prst="wedgeRectCallout">
            <a:avLst>
              <a:gd name="adj1" fmla="val -16958"/>
              <a:gd name="adj2" fmla="val 35625"/>
            </a:avLst>
          </a:prstGeom>
          <a:solidFill>
            <a:srgbClr val="FFCCFF"/>
          </a:solidFill>
          <a:ln w="9525" algn="ctr">
            <a:solidFill>
              <a:schemeClr val="tx1"/>
            </a:solidFill>
            <a:round/>
            <a:headEnd/>
            <a:tailEnd/>
          </a:ln>
        </p:spPr>
        <p:txBody>
          <a:bodyPr/>
          <a:lstStyle/>
          <a:p>
            <a:pPr algn="ctr" eaLnBrk="0" hangingPunct="0">
              <a:lnSpc>
                <a:spcPct val="80000"/>
              </a:lnSpc>
            </a:pPr>
            <a:r>
              <a:rPr lang="en-US" sz="3200"/>
              <a:t>In the 1930s, events throughout the world led to conditions that started World War II </a:t>
            </a:r>
          </a:p>
        </p:txBody>
      </p:sp>
      <p:pic>
        <p:nvPicPr>
          <p:cNvPr id="4099" name="Picture 4"/>
          <p:cNvPicPr>
            <a:picLocks noChangeAspect="1" noChangeArrowheads="1"/>
          </p:cNvPicPr>
          <p:nvPr/>
        </p:nvPicPr>
        <p:blipFill>
          <a:blip r:embed="rId2" cstate="print"/>
          <a:srcRect/>
          <a:stretch>
            <a:fillRect/>
          </a:stretch>
        </p:blipFill>
        <p:spPr bwMode="auto">
          <a:xfrm>
            <a:off x="0" y="974725"/>
            <a:ext cx="9144000" cy="5121275"/>
          </a:xfrm>
          <a:prstGeom prst="rect">
            <a:avLst/>
          </a:prstGeom>
          <a:noFill/>
          <a:ln w="9525">
            <a:noFill/>
            <a:miter lim="800000"/>
            <a:headEnd/>
            <a:tailEnd/>
          </a:ln>
        </p:spPr>
      </p:pic>
      <p:sp>
        <p:nvSpPr>
          <p:cNvPr id="7" name="Rectangular Callout 5"/>
          <p:cNvSpPr>
            <a:spLocks noChangeArrowheads="1"/>
          </p:cNvSpPr>
          <p:nvPr/>
        </p:nvSpPr>
        <p:spPr bwMode="auto">
          <a:xfrm>
            <a:off x="76200" y="5181600"/>
            <a:ext cx="4419600" cy="1600200"/>
          </a:xfrm>
          <a:prstGeom prst="wedgeRectCallout">
            <a:avLst>
              <a:gd name="adj1" fmla="val -16958"/>
              <a:gd name="adj2" fmla="val 35625"/>
            </a:avLst>
          </a:prstGeom>
          <a:solidFill>
            <a:srgbClr val="CCFFCC"/>
          </a:solidFill>
          <a:ln w="9525" algn="ctr">
            <a:solidFill>
              <a:schemeClr val="tx1"/>
            </a:solidFill>
            <a:round/>
            <a:headEnd/>
            <a:tailEnd/>
          </a:ln>
        </p:spPr>
        <p:txBody>
          <a:bodyPr/>
          <a:lstStyle/>
          <a:p>
            <a:pPr algn="ctr" eaLnBrk="0" hangingPunct="0">
              <a:lnSpc>
                <a:spcPct val="80000"/>
              </a:lnSpc>
            </a:pPr>
            <a:r>
              <a:rPr lang="en-US" sz="3200"/>
              <a:t>High unemployment, desperation, &amp; feelings of betrayal led to the rise of totalitarian dictators </a:t>
            </a:r>
          </a:p>
        </p:txBody>
      </p:sp>
      <p:sp>
        <p:nvSpPr>
          <p:cNvPr id="8" name="Rectangular Callout 5"/>
          <p:cNvSpPr>
            <a:spLocks noChangeArrowheads="1"/>
          </p:cNvSpPr>
          <p:nvPr/>
        </p:nvSpPr>
        <p:spPr bwMode="auto">
          <a:xfrm>
            <a:off x="4572000" y="5181600"/>
            <a:ext cx="4495800" cy="1600200"/>
          </a:xfrm>
          <a:prstGeom prst="wedgeRectCallout">
            <a:avLst>
              <a:gd name="adj1" fmla="val -16958"/>
              <a:gd name="adj2" fmla="val 35625"/>
            </a:avLst>
          </a:prstGeom>
          <a:solidFill>
            <a:srgbClr val="FFFFCC"/>
          </a:solidFill>
          <a:ln w="9525" algn="ctr">
            <a:solidFill>
              <a:schemeClr val="tx1"/>
            </a:solidFill>
            <a:round/>
            <a:headEnd/>
            <a:tailEnd/>
          </a:ln>
        </p:spPr>
        <p:txBody>
          <a:bodyPr/>
          <a:lstStyle/>
          <a:p>
            <a:pPr algn="ctr" eaLnBrk="0" hangingPunct="0">
              <a:lnSpc>
                <a:spcPct val="80000"/>
              </a:lnSpc>
            </a:pPr>
            <a:r>
              <a:rPr lang="en-US" sz="3200"/>
              <a:t>Fascist dictators Mussolini &amp; Hitler threatened to conquer new territories for Italy &amp; Germany </a:t>
            </a:r>
          </a:p>
        </p:txBody>
      </p:sp>
      <p:pic>
        <p:nvPicPr>
          <p:cNvPr id="9" name="Picture 2"/>
          <p:cNvPicPr>
            <a:picLocks noChangeAspect="1" noChangeArrowheads="1"/>
          </p:cNvPicPr>
          <p:nvPr/>
        </p:nvPicPr>
        <p:blipFill>
          <a:blip r:embed="rId3" cstate="print">
            <a:lum contrast="20000"/>
          </a:blip>
          <a:srcRect/>
          <a:stretch>
            <a:fillRect/>
          </a:stretch>
        </p:blipFill>
        <p:spPr bwMode="auto">
          <a:xfrm>
            <a:off x="5624513" y="990600"/>
            <a:ext cx="3443287"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pic>
        <p:nvPicPr>
          <p:cNvPr id="5" name="Picture 10" descr="Photo of CARTOON: U.S. INTERVENTION. &#10;The Only Way We Can Save Her [Democracy]: American cartoon, 1939, by Carey Orr against U.S. intervention in European wars."/>
          <p:cNvPicPr>
            <a:picLocks noChangeAspect="1" noChangeArrowheads="1"/>
          </p:cNvPicPr>
          <p:nvPr/>
        </p:nvPicPr>
        <p:blipFill>
          <a:blip r:embed="rId2" cstate="print"/>
          <a:srcRect/>
          <a:stretch>
            <a:fillRect/>
          </a:stretch>
        </p:blipFill>
        <p:spPr bwMode="auto">
          <a:xfrm>
            <a:off x="3121025" y="0"/>
            <a:ext cx="6022975" cy="6858000"/>
          </a:xfrm>
          <a:prstGeom prst="rect">
            <a:avLst/>
          </a:prstGeom>
          <a:noFill/>
          <a:ln w="9525">
            <a:noFill/>
            <a:miter lim="800000"/>
            <a:headEnd/>
            <a:tailEnd/>
          </a:ln>
        </p:spPr>
      </p:pic>
      <p:pic>
        <p:nvPicPr>
          <p:cNvPr id="6" name="Picture 12" descr="Photo of U.S. ISOLATIONISM, 1940s. &#10;Keep U.S. Out of War/Be Nuetral: emblem, c1939-1941, urging American neutrality in the war in Europe."/>
          <p:cNvPicPr>
            <a:picLocks noChangeAspect="1" noChangeArrowheads="1"/>
          </p:cNvPicPr>
          <p:nvPr/>
        </p:nvPicPr>
        <p:blipFill>
          <a:blip r:embed="rId3" cstate="print"/>
          <a:srcRect/>
          <a:stretch>
            <a:fillRect/>
          </a:stretch>
        </p:blipFill>
        <p:spPr bwMode="auto">
          <a:xfrm>
            <a:off x="0" y="3352800"/>
            <a:ext cx="3429000" cy="3384550"/>
          </a:xfrm>
          <a:prstGeom prst="rect">
            <a:avLst/>
          </a:prstGeom>
          <a:noFill/>
          <a:ln w="38100">
            <a:solidFill>
              <a:schemeClr val="tx1"/>
            </a:solidFill>
            <a:miter lim="800000"/>
            <a:headEnd/>
            <a:tailEnd/>
          </a:ln>
        </p:spPr>
      </p:pic>
      <p:pic>
        <p:nvPicPr>
          <p:cNvPr id="7" name="Picture 5" descr="81202"/>
          <p:cNvPicPr>
            <a:picLocks noChangeAspect="1" noChangeArrowheads="1"/>
          </p:cNvPicPr>
          <p:nvPr/>
        </p:nvPicPr>
        <p:blipFill>
          <a:blip r:embed="rId4" cstate="print"/>
          <a:srcRect/>
          <a:stretch>
            <a:fillRect/>
          </a:stretch>
        </p:blipFill>
        <p:spPr bwMode="auto">
          <a:xfrm>
            <a:off x="0" y="533400"/>
            <a:ext cx="9144000" cy="5873750"/>
          </a:xfrm>
          <a:prstGeom prst="rect">
            <a:avLst/>
          </a:prstGeom>
          <a:noFill/>
          <a:ln w="38100">
            <a:solidFill>
              <a:schemeClr val="tx1"/>
            </a:solidFill>
            <a:miter lim="800000"/>
            <a:headEnd/>
            <a:tailEnd/>
          </a:ln>
        </p:spPr>
      </p:pic>
      <p:sp>
        <p:nvSpPr>
          <p:cNvPr id="8" name="AutoShape 6"/>
          <p:cNvSpPr>
            <a:spLocks noChangeArrowheads="1"/>
          </p:cNvSpPr>
          <p:nvPr/>
        </p:nvSpPr>
        <p:spPr bwMode="auto">
          <a:xfrm>
            <a:off x="76200" y="76200"/>
            <a:ext cx="4343400" cy="1295400"/>
          </a:xfrm>
          <a:prstGeom prst="wedgeRectCallout">
            <a:avLst>
              <a:gd name="adj1" fmla="val 12287"/>
              <a:gd name="adj2" fmla="val 15426"/>
            </a:avLst>
          </a:prstGeom>
          <a:solidFill>
            <a:srgbClr val="CCCCFF"/>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The United States vowed to remain neutral when World War II began</a:t>
            </a:r>
          </a:p>
        </p:txBody>
      </p:sp>
      <p:sp>
        <p:nvSpPr>
          <p:cNvPr id="10" name="AutoShape 6"/>
          <p:cNvSpPr>
            <a:spLocks noChangeArrowheads="1"/>
          </p:cNvSpPr>
          <p:nvPr/>
        </p:nvSpPr>
        <p:spPr bwMode="auto">
          <a:xfrm>
            <a:off x="4495800" y="76200"/>
            <a:ext cx="4572000" cy="1600200"/>
          </a:xfrm>
          <a:prstGeom prst="wedgeRectCallout">
            <a:avLst>
              <a:gd name="adj1" fmla="val 12287"/>
              <a:gd name="adj2" fmla="val 15426"/>
            </a:avLst>
          </a:prstGeom>
          <a:solidFill>
            <a:srgbClr val="CC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After the fall of France &amp; attack on Britain, the U.S. began selling war supplies to the Allied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
                                        </p:tgtEl>
                                      </p:cBhvr>
                                    </p:animEffect>
                                    <p:set>
                                      <p:cBhvr>
                                        <p:cTn id="13" dur="1" fill="hold">
                                          <p:stCondLst>
                                            <p:cond delay="9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306388"/>
            <a:ext cx="9144000" cy="6627812"/>
          </a:xfrm>
          <a:prstGeom prst="rect">
            <a:avLst/>
          </a:prstGeom>
          <a:noFill/>
          <a:ln w="9525">
            <a:noFill/>
            <a:miter lim="800000"/>
            <a:headEnd/>
            <a:tailEnd/>
          </a:ln>
        </p:spPr>
      </p:pic>
      <p:sp>
        <p:nvSpPr>
          <p:cNvPr id="23555" name="AutoShape 6"/>
          <p:cNvSpPr>
            <a:spLocks noChangeArrowheads="1"/>
          </p:cNvSpPr>
          <p:nvPr/>
        </p:nvSpPr>
        <p:spPr bwMode="auto">
          <a:xfrm>
            <a:off x="152400" y="609600"/>
            <a:ext cx="2667000" cy="1981200"/>
          </a:xfrm>
          <a:prstGeom prst="wedgeRectCallout">
            <a:avLst>
              <a:gd name="adj1" fmla="val 12287"/>
              <a:gd name="adj2" fmla="val 15426"/>
            </a:avLst>
          </a:prstGeom>
          <a:solidFill>
            <a:srgbClr val="FF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In 1940, Italian &amp; German troops moved to take control of North Africa  </a:t>
            </a:r>
          </a:p>
        </p:txBody>
      </p:sp>
      <p:sp>
        <p:nvSpPr>
          <p:cNvPr id="23556" name="AutoShape 6"/>
          <p:cNvSpPr>
            <a:spLocks noChangeArrowheads="1"/>
          </p:cNvSpPr>
          <p:nvPr/>
        </p:nvSpPr>
        <p:spPr bwMode="auto">
          <a:xfrm>
            <a:off x="76200" y="2819400"/>
            <a:ext cx="2743200" cy="1676400"/>
          </a:xfrm>
          <a:prstGeom prst="wedgeRectCallout">
            <a:avLst>
              <a:gd name="adj1" fmla="val 12287"/>
              <a:gd name="adj2" fmla="val 15426"/>
            </a:avLst>
          </a:prstGeom>
          <a:solidFill>
            <a:srgbClr val="FFCCFF"/>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Meanwhile, Hitler took control of the Balkans</a:t>
            </a:r>
          </a:p>
        </p:txBody>
      </p:sp>
      <p:sp>
        <p:nvSpPr>
          <p:cNvPr id="5" name="AutoShape 6"/>
          <p:cNvSpPr>
            <a:spLocks noChangeArrowheads="1"/>
          </p:cNvSpPr>
          <p:nvPr/>
        </p:nvSpPr>
        <p:spPr bwMode="auto">
          <a:xfrm>
            <a:off x="0" y="4724400"/>
            <a:ext cx="2743200" cy="1981200"/>
          </a:xfrm>
          <a:prstGeom prst="wedgeRectCallout">
            <a:avLst>
              <a:gd name="adj1" fmla="val 12287"/>
              <a:gd name="adj2" fmla="val 15426"/>
            </a:avLst>
          </a:prstGeom>
          <a:solidFill>
            <a:srgbClr val="CCCCFF"/>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In 1941, Hitler broke the Nazi-Soviet Pact &amp; invaded the Soviet Union </a:t>
            </a:r>
          </a:p>
        </p:txBody>
      </p:sp>
      <p:pic>
        <p:nvPicPr>
          <p:cNvPr id="7" name="Picture 4"/>
          <p:cNvPicPr>
            <a:picLocks noChangeAspect="1" noChangeArrowheads="1"/>
          </p:cNvPicPr>
          <p:nvPr/>
        </p:nvPicPr>
        <p:blipFill>
          <a:blip r:embed="rId3" cstate="print"/>
          <a:srcRect/>
          <a:stretch>
            <a:fillRect/>
          </a:stretch>
        </p:blipFill>
        <p:spPr bwMode="auto">
          <a:xfrm>
            <a:off x="2889250" y="1600200"/>
            <a:ext cx="6254750" cy="4724400"/>
          </a:xfrm>
          <a:prstGeom prst="rect">
            <a:avLst/>
          </a:prstGeom>
          <a:noFill/>
          <a:ln w="9525">
            <a:noFill/>
            <a:miter lim="800000"/>
            <a:headEnd/>
            <a:tailEnd/>
          </a:ln>
        </p:spPr>
      </p:pic>
      <p:pic>
        <p:nvPicPr>
          <p:cNvPr id="8" name="Picture 12" descr="ilw0259"/>
          <p:cNvPicPr>
            <a:picLocks noChangeAspect="1" noChangeArrowheads="1"/>
          </p:cNvPicPr>
          <p:nvPr/>
        </p:nvPicPr>
        <p:blipFill>
          <a:blip r:embed="rId4" cstate="print"/>
          <a:srcRect/>
          <a:stretch>
            <a:fillRect/>
          </a:stretch>
        </p:blipFill>
        <p:spPr bwMode="auto">
          <a:xfrm>
            <a:off x="3124200" y="373063"/>
            <a:ext cx="5257800" cy="6484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7"/>
                                        </p:tgtEl>
                                      </p:cBhvr>
                                    </p:animEffect>
                                    <p:set>
                                      <p:cBhvr>
                                        <p:cTn id="20" dur="1" fill="hold">
                                          <p:stCondLst>
                                            <p:cond delay="999"/>
                                          </p:stCondLst>
                                        </p:cTn>
                                        <p:tgtEl>
                                          <p:spTgt spid="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306388"/>
            <a:ext cx="9144000" cy="6627812"/>
          </a:xfrm>
          <a:prstGeom prst="rect">
            <a:avLst/>
          </a:prstGeom>
          <a:noFill/>
          <a:ln w="9525">
            <a:noFill/>
            <a:miter lim="800000"/>
            <a:headEnd/>
            <a:tailEnd/>
          </a:ln>
        </p:spPr>
      </p:pic>
      <p:sp>
        <p:nvSpPr>
          <p:cNvPr id="24579" name="AutoShape 6"/>
          <p:cNvSpPr>
            <a:spLocks noChangeArrowheads="1"/>
          </p:cNvSpPr>
          <p:nvPr/>
        </p:nvSpPr>
        <p:spPr bwMode="auto">
          <a:xfrm>
            <a:off x="2209800" y="76200"/>
            <a:ext cx="6781800" cy="1219200"/>
          </a:xfrm>
          <a:prstGeom prst="wedgeRectCallout">
            <a:avLst>
              <a:gd name="adj1" fmla="val 12287"/>
              <a:gd name="adj2" fmla="val 15426"/>
            </a:avLst>
          </a:prstGeom>
          <a:solidFill>
            <a:srgbClr val="FF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By 1942, the Axis Powers controlled most of Europe &amp; North Africa but were unable to defeat Britain &amp; the USSR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76200"/>
            <a:ext cx="14111288" cy="7088188"/>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7162800" y="4827588"/>
            <a:ext cx="1981200" cy="2030412"/>
          </a:xfrm>
          <a:prstGeom prst="rect">
            <a:avLst/>
          </a:prstGeom>
          <a:noFill/>
          <a:ln w="9525">
            <a:noFill/>
            <a:miter lim="800000"/>
            <a:headEnd/>
            <a:tailEnd/>
          </a:ln>
        </p:spPr>
      </p:pic>
      <p:sp>
        <p:nvSpPr>
          <p:cNvPr id="6" name="AutoShape 6"/>
          <p:cNvSpPr>
            <a:spLocks noChangeArrowheads="1"/>
          </p:cNvSpPr>
          <p:nvPr/>
        </p:nvSpPr>
        <p:spPr bwMode="auto">
          <a:xfrm>
            <a:off x="1066800" y="76200"/>
            <a:ext cx="6781800" cy="838200"/>
          </a:xfrm>
          <a:prstGeom prst="wedgeRectCallout">
            <a:avLst>
              <a:gd name="adj1" fmla="val 12287"/>
              <a:gd name="adj2" fmla="val 15426"/>
            </a:avLst>
          </a:prstGeom>
          <a:solidFill>
            <a:srgbClr val="FFCCFF"/>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Meanwhile, the Japanese were expanding in throughout the Pacific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2.22222E-6 -1.53082E-6 L -0.52986 -0.00554 " pathEditMode="relative" rAng="0" ptsTypes="AA">
                                      <p:cBhvr>
                                        <p:cTn id="6" dur="5000" fill="hold"/>
                                        <p:tgtEl>
                                          <p:spTgt spid="2"/>
                                        </p:tgtEl>
                                        <p:attrNameLst>
                                          <p:attrName>ppt_x</p:attrName>
                                          <p:attrName>ppt_y</p:attrName>
                                        </p:attrNameLst>
                                      </p:cBhvr>
                                      <p:rCtr x="-265" y="-3"/>
                                    </p:animMotion>
                                  </p:childTnLst>
                                </p:cTn>
                              </p:par>
                            </p:childTnLst>
                          </p:cTn>
                        </p:par>
                        <p:par>
                          <p:cTn id="7" fill="hold">
                            <p:stCondLst>
                              <p:cond delay="5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http://www.myhistorymuseum.org/WWII/images/map-japan-md.jpg"/>
          <p:cNvPicPr>
            <a:picLocks noChangeAspect="1" noChangeArrowheads="1"/>
          </p:cNvPicPr>
          <p:nvPr/>
        </p:nvPicPr>
        <p:blipFill>
          <a:blip r:embed="rId2" cstate="print">
            <a:lum bright="10000" contrast="10000"/>
          </a:blip>
          <a:srcRect/>
          <a:stretch>
            <a:fillRect/>
          </a:stretch>
        </p:blipFill>
        <p:spPr bwMode="auto">
          <a:xfrm>
            <a:off x="0" y="-96838"/>
            <a:ext cx="9144000" cy="6954838"/>
          </a:xfrm>
          <a:prstGeom prst="rect">
            <a:avLst/>
          </a:prstGeom>
          <a:noFill/>
          <a:ln w="9525">
            <a:noFill/>
            <a:miter lim="800000"/>
            <a:headEnd/>
            <a:tailEnd/>
          </a:ln>
        </p:spPr>
      </p:pic>
      <p:sp>
        <p:nvSpPr>
          <p:cNvPr id="26627" name="AutoShape 6"/>
          <p:cNvSpPr>
            <a:spLocks noChangeArrowheads="1"/>
          </p:cNvSpPr>
          <p:nvPr/>
        </p:nvSpPr>
        <p:spPr bwMode="auto">
          <a:xfrm>
            <a:off x="5486400" y="3505200"/>
            <a:ext cx="3581400" cy="1981200"/>
          </a:xfrm>
          <a:prstGeom prst="wedgeRectCallout">
            <a:avLst>
              <a:gd name="adj1" fmla="val 12287"/>
              <a:gd name="adj2" fmla="val 15426"/>
            </a:avLst>
          </a:prstGeom>
          <a:solidFill>
            <a:srgbClr val="FFCCFF"/>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From 1939 to 1941, Japan conquered European colonies in Asia including French Indochina  </a:t>
            </a:r>
          </a:p>
        </p:txBody>
      </p:sp>
      <p:sp>
        <p:nvSpPr>
          <p:cNvPr id="26628" name="AutoShape 6"/>
          <p:cNvSpPr>
            <a:spLocks noChangeArrowheads="1"/>
          </p:cNvSpPr>
          <p:nvPr/>
        </p:nvSpPr>
        <p:spPr bwMode="auto">
          <a:xfrm>
            <a:off x="4800600" y="5562600"/>
            <a:ext cx="4267200" cy="1219200"/>
          </a:xfrm>
          <a:prstGeom prst="wedgeRectCallout">
            <a:avLst>
              <a:gd name="adj1" fmla="val 12287"/>
              <a:gd name="adj2" fmla="val 15426"/>
            </a:avLst>
          </a:prstGeom>
          <a:solidFill>
            <a:srgbClr val="FF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Japan threatened to take the U.S. colonies of Guam &amp; the Philippines </a:t>
            </a:r>
          </a:p>
        </p:txBody>
      </p:sp>
      <p:sp>
        <p:nvSpPr>
          <p:cNvPr id="7" name="Title 1"/>
          <p:cNvSpPr>
            <a:spLocks noGrp="1"/>
          </p:cNvSpPr>
          <p:nvPr>
            <p:ph type="title"/>
          </p:nvPr>
        </p:nvSpPr>
        <p:spPr>
          <a:xfrm>
            <a:off x="0" y="-76200"/>
            <a:ext cx="9144000" cy="914400"/>
          </a:xfrm>
          <a:solidFill>
            <a:schemeClr val="bg1"/>
          </a:solidFill>
        </p:spPr>
        <p:txBody>
          <a:bodyPr/>
          <a:lstStyle/>
          <a:p>
            <a:pPr>
              <a:lnSpc>
                <a:spcPct val="80000"/>
              </a:lnSpc>
            </a:pPr>
            <a:r>
              <a:rPr lang="en-US" sz="3600" u="sng" smtClean="0"/>
              <a:t>Critical Thinking Decision #4: </a:t>
            </a:r>
            <a:br>
              <a:rPr lang="en-US" sz="3600" u="sng" smtClean="0"/>
            </a:br>
            <a:r>
              <a:rPr lang="en-US" sz="3600" smtClean="0">
                <a:solidFill>
                  <a:srgbClr val="C00000"/>
                </a:solidFill>
              </a:rPr>
              <a:t>How should the United States respond?</a:t>
            </a:r>
          </a:p>
        </p:txBody>
      </p:sp>
      <p:sp>
        <p:nvSpPr>
          <p:cNvPr id="8" name="Rectangular Callout 7"/>
          <p:cNvSpPr>
            <a:spLocks noChangeArrowheads="1"/>
          </p:cNvSpPr>
          <p:nvPr/>
        </p:nvSpPr>
        <p:spPr bwMode="auto">
          <a:xfrm>
            <a:off x="152400" y="3810000"/>
            <a:ext cx="3276600" cy="2971800"/>
          </a:xfrm>
          <a:prstGeom prst="wedgeRectCallout">
            <a:avLst>
              <a:gd name="adj1" fmla="val -16958"/>
              <a:gd name="adj2" fmla="val 35625"/>
            </a:avLst>
          </a:prstGeom>
          <a:solidFill>
            <a:srgbClr val="FFFFCC"/>
          </a:solidFill>
          <a:ln w="76200" algn="ctr">
            <a:solidFill>
              <a:srgbClr val="C00000"/>
            </a:solidFill>
            <a:round/>
            <a:headEnd/>
            <a:tailEnd/>
          </a:ln>
        </p:spPr>
        <p:txBody>
          <a:bodyPr/>
          <a:lstStyle/>
          <a:p>
            <a:pPr algn="ctr">
              <a:lnSpc>
                <a:spcPct val="85000"/>
              </a:lnSpc>
            </a:pPr>
            <a:r>
              <a:rPr lang="en-US" sz="6000">
                <a:solidFill>
                  <a:srgbClr val="0000CC"/>
                </a:solidFill>
              </a:rPr>
              <a:t>The Decision:</a:t>
            </a:r>
          </a:p>
          <a:p>
            <a:pPr algn="ctr">
              <a:lnSpc>
                <a:spcPct val="85000"/>
              </a:lnSpc>
            </a:pPr>
            <a:r>
              <a:rPr lang="en-US" sz="11500">
                <a:solidFill>
                  <a:schemeClr val="folHlink"/>
                </a:solidFill>
              </a:rPr>
              <a:t>C</a:t>
            </a:r>
            <a:endParaRPr lang="en-US" sz="1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http://www.myhistorymuseum.org/WWII/images/map-japan-md.jpg"/>
          <p:cNvPicPr>
            <a:picLocks noChangeAspect="1" noChangeArrowheads="1"/>
          </p:cNvPicPr>
          <p:nvPr/>
        </p:nvPicPr>
        <p:blipFill>
          <a:blip r:embed="rId2" cstate="print">
            <a:lum bright="10000" contrast="10000"/>
          </a:blip>
          <a:srcRect/>
          <a:stretch>
            <a:fillRect/>
          </a:stretch>
        </p:blipFill>
        <p:spPr bwMode="auto">
          <a:xfrm>
            <a:off x="0" y="-96838"/>
            <a:ext cx="9144000" cy="6954838"/>
          </a:xfrm>
          <a:prstGeom prst="rect">
            <a:avLst/>
          </a:prstGeom>
          <a:noFill/>
          <a:ln w="9525">
            <a:noFill/>
            <a:miter lim="800000"/>
            <a:headEnd/>
            <a:tailEnd/>
          </a:ln>
        </p:spPr>
      </p:pic>
      <p:sp>
        <p:nvSpPr>
          <p:cNvPr id="27651" name="AutoShape 6"/>
          <p:cNvSpPr>
            <a:spLocks noChangeArrowheads="1"/>
          </p:cNvSpPr>
          <p:nvPr/>
        </p:nvSpPr>
        <p:spPr bwMode="auto">
          <a:xfrm>
            <a:off x="0" y="5562600"/>
            <a:ext cx="4495800" cy="1219200"/>
          </a:xfrm>
          <a:prstGeom prst="wedgeRectCallout">
            <a:avLst>
              <a:gd name="adj1" fmla="val 12287"/>
              <a:gd name="adj2" fmla="val 15426"/>
            </a:avLst>
          </a:prstGeom>
          <a:solidFill>
            <a:srgbClr val="CCCCFF"/>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In 1941, the United States cut off sales of iron &amp; oil with the Japanese </a:t>
            </a:r>
          </a:p>
        </p:txBody>
      </p:sp>
      <p:sp>
        <p:nvSpPr>
          <p:cNvPr id="27652" name="AutoShape 9"/>
          <p:cNvSpPr>
            <a:spLocks noChangeArrowheads="1"/>
          </p:cNvSpPr>
          <p:nvPr/>
        </p:nvSpPr>
        <p:spPr bwMode="auto">
          <a:xfrm>
            <a:off x="4572000" y="5562600"/>
            <a:ext cx="4495800" cy="1219200"/>
          </a:xfrm>
          <a:prstGeom prst="wedgeRectCallout">
            <a:avLst>
              <a:gd name="adj1" fmla="val 18306"/>
              <a:gd name="adj2" fmla="val -24852"/>
            </a:avLst>
          </a:prstGeom>
          <a:solidFill>
            <a:srgbClr val="FFCC99"/>
          </a:solidFill>
          <a:ln w="127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Japan interpreted the embargo as interfering with their right to expand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574675"/>
            <a:ext cx="9144000" cy="5832475"/>
          </a:xfrm>
          <a:prstGeom prst="rect">
            <a:avLst/>
          </a:prstGeom>
          <a:noFill/>
          <a:ln w="9525">
            <a:noFill/>
            <a:miter lim="800000"/>
            <a:headEnd/>
            <a:tailEnd/>
          </a:ln>
        </p:spPr>
      </p:pic>
      <p:sp>
        <p:nvSpPr>
          <p:cNvPr id="28675" name="Rectangle 6"/>
          <p:cNvSpPr>
            <a:spLocks noChangeArrowheads="1"/>
          </p:cNvSpPr>
          <p:nvPr/>
        </p:nvSpPr>
        <p:spPr bwMode="auto">
          <a:xfrm>
            <a:off x="5715000" y="-609600"/>
            <a:ext cx="3429000" cy="990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28676" name="Rectangle 7"/>
          <p:cNvSpPr>
            <a:spLocks noChangeArrowheads="1"/>
          </p:cNvSpPr>
          <p:nvPr/>
        </p:nvSpPr>
        <p:spPr bwMode="auto">
          <a:xfrm>
            <a:off x="4953000" y="4267200"/>
            <a:ext cx="4191000" cy="990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28677" name="Rectangle 8"/>
          <p:cNvSpPr>
            <a:spLocks noChangeArrowheads="1"/>
          </p:cNvSpPr>
          <p:nvPr/>
        </p:nvSpPr>
        <p:spPr bwMode="auto">
          <a:xfrm>
            <a:off x="5715000" y="3733800"/>
            <a:ext cx="3429000" cy="9906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28678" name="AutoShape 9"/>
          <p:cNvSpPr>
            <a:spLocks noChangeArrowheads="1"/>
          </p:cNvSpPr>
          <p:nvPr/>
        </p:nvSpPr>
        <p:spPr bwMode="auto">
          <a:xfrm>
            <a:off x="4724400" y="3657600"/>
            <a:ext cx="4267200" cy="1600200"/>
          </a:xfrm>
          <a:prstGeom prst="wedgeRectCallout">
            <a:avLst>
              <a:gd name="adj1" fmla="val 18306"/>
              <a:gd name="adj2" fmla="val -24852"/>
            </a:avLst>
          </a:prstGeom>
          <a:solidFill>
            <a:srgbClr val="FFCC99"/>
          </a:solidFill>
          <a:ln w="127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On December 7, 1941 Japan  attacked the U.S. naval base at Pearl Harbor in Hawaii </a:t>
            </a:r>
          </a:p>
        </p:txBody>
      </p:sp>
      <p:sp>
        <p:nvSpPr>
          <p:cNvPr id="11" name="AutoShape 9"/>
          <p:cNvSpPr>
            <a:spLocks noChangeArrowheads="1"/>
          </p:cNvSpPr>
          <p:nvPr/>
        </p:nvSpPr>
        <p:spPr bwMode="auto">
          <a:xfrm>
            <a:off x="76200" y="5410200"/>
            <a:ext cx="4495800" cy="1295400"/>
          </a:xfrm>
          <a:prstGeom prst="wedgeRectCallout">
            <a:avLst>
              <a:gd name="adj1" fmla="val 18306"/>
              <a:gd name="adj2" fmla="val -24852"/>
            </a:avLst>
          </a:prstGeom>
          <a:solidFill>
            <a:schemeClr val="accent1">
              <a:lumMod val="20000"/>
              <a:lumOff val="80000"/>
            </a:schemeClr>
          </a:solidFill>
          <a:ln w="12700">
            <a:solidFill>
              <a:schemeClr val="tx1"/>
            </a:solidFill>
            <a:miter lim="800000"/>
            <a:headEnd/>
            <a:tailEnd/>
          </a:ln>
          <a:effectLst/>
        </p:spPr>
        <p:txBody>
          <a:bodyPr/>
          <a:lstStyle/>
          <a:p>
            <a:pPr algn="ctr">
              <a:lnSpc>
                <a:spcPct val="80000"/>
              </a:lnSpc>
              <a:spcBef>
                <a:spcPct val="20000"/>
              </a:spcBef>
              <a:buClr>
                <a:schemeClr val="accent1"/>
              </a:buClr>
              <a:buSzPct val="80000"/>
              <a:buFont typeface="Wingdings" pitchFamily="2" charset="2"/>
              <a:buNone/>
              <a:defRPr/>
            </a:pPr>
            <a:r>
              <a:rPr lang="en-US" sz="3200" dirty="0"/>
              <a:t>The surprise attack crippled the U.S. navy &amp; killed 2,300 Americans </a:t>
            </a:r>
          </a:p>
        </p:txBody>
      </p:sp>
      <p:sp>
        <p:nvSpPr>
          <p:cNvPr id="12" name="AutoShape 9"/>
          <p:cNvSpPr>
            <a:spLocks noChangeArrowheads="1"/>
          </p:cNvSpPr>
          <p:nvPr/>
        </p:nvSpPr>
        <p:spPr bwMode="auto">
          <a:xfrm>
            <a:off x="4648200" y="5410200"/>
            <a:ext cx="4419600" cy="1295400"/>
          </a:xfrm>
          <a:prstGeom prst="wedgeRectCallout">
            <a:avLst>
              <a:gd name="adj1" fmla="val 18306"/>
              <a:gd name="adj2" fmla="val -24852"/>
            </a:avLst>
          </a:prstGeom>
          <a:solidFill>
            <a:srgbClr val="FFFFCC"/>
          </a:solidFill>
          <a:ln w="127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After the attack, the USA declared war on the Axis Powers &amp; entered WWII </a:t>
            </a:r>
          </a:p>
        </p:txBody>
      </p:sp>
      <p:pic>
        <p:nvPicPr>
          <p:cNvPr id="13" name="Picture 3"/>
          <p:cNvPicPr>
            <a:picLocks noChangeAspect="1" noChangeArrowheads="1"/>
          </p:cNvPicPr>
          <p:nvPr/>
        </p:nvPicPr>
        <p:blipFill>
          <a:blip r:embed="rId3" cstate="print">
            <a:lum bright="-12000" contrast="12000"/>
          </a:blip>
          <a:srcRect/>
          <a:stretch>
            <a:fillRect/>
          </a:stretch>
        </p:blipFill>
        <p:spPr bwMode="auto">
          <a:xfrm>
            <a:off x="0" y="-609600"/>
            <a:ext cx="9144000"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smtClean="0"/>
          </a:p>
        </p:txBody>
      </p:sp>
      <p:sp>
        <p:nvSpPr>
          <p:cNvPr id="29699" name="Rectangle 3"/>
          <p:cNvSpPr>
            <a:spLocks noGrp="1" noChangeArrowheads="1"/>
          </p:cNvSpPr>
          <p:nvPr>
            <p:ph type="body" idx="1"/>
          </p:nvPr>
        </p:nvSpPr>
        <p:spPr/>
        <p:txBody>
          <a:bodyPr/>
          <a:lstStyle/>
          <a:p>
            <a:endParaRPr lang="en-US" smtClean="0"/>
          </a:p>
        </p:txBody>
      </p:sp>
      <p:pic>
        <p:nvPicPr>
          <p:cNvPr id="29700" name="Picture 21" descr="Attack_on_Pearl_Harbor_US_Propaganda"/>
          <p:cNvPicPr>
            <a:picLocks noChangeAspect="1" noChangeArrowheads="1"/>
          </p:cNvPicPr>
          <p:nvPr/>
        </p:nvPicPr>
        <p:blipFill>
          <a:blip r:embed="rId3" cstate="print"/>
          <a:srcRect/>
          <a:stretch>
            <a:fillRect/>
          </a:stretch>
        </p:blipFill>
        <p:spPr bwMode="auto">
          <a:xfrm>
            <a:off x="176213" y="228600"/>
            <a:ext cx="4395787" cy="6553200"/>
          </a:xfrm>
          <a:prstGeom prst="rect">
            <a:avLst/>
          </a:prstGeom>
          <a:noFill/>
          <a:ln w="9525">
            <a:noFill/>
            <a:miter lim="800000"/>
            <a:headEnd/>
            <a:tailEnd/>
          </a:ln>
        </p:spPr>
      </p:pic>
      <p:pic>
        <p:nvPicPr>
          <p:cNvPr id="29701" name="Picture 23" descr="280672608v11_480x480_Front"/>
          <p:cNvPicPr>
            <a:picLocks noChangeAspect="1" noChangeArrowheads="1"/>
          </p:cNvPicPr>
          <p:nvPr/>
        </p:nvPicPr>
        <p:blipFill>
          <a:blip r:embed="rId4" cstate="print"/>
          <a:srcRect/>
          <a:stretch>
            <a:fillRect/>
          </a:stretch>
        </p:blipFill>
        <p:spPr bwMode="auto">
          <a:xfrm>
            <a:off x="4648200" y="228600"/>
            <a:ext cx="43688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lum contrast="10000"/>
          </a:blip>
          <a:srcRect/>
          <a:stretch>
            <a:fillRect/>
          </a:stretch>
        </p:blipFill>
        <p:spPr bwMode="auto">
          <a:xfrm>
            <a:off x="0" y="146050"/>
            <a:ext cx="7010400" cy="6711950"/>
          </a:xfrm>
          <a:prstGeom prst="rect">
            <a:avLst/>
          </a:prstGeom>
          <a:noFill/>
          <a:ln w="9525">
            <a:noFill/>
            <a:miter lim="800000"/>
            <a:headEnd/>
            <a:tailEnd/>
          </a:ln>
        </p:spPr>
      </p:pic>
      <p:sp>
        <p:nvSpPr>
          <p:cNvPr id="30723" name="AutoShape 9"/>
          <p:cNvSpPr>
            <a:spLocks noChangeArrowheads="1"/>
          </p:cNvSpPr>
          <p:nvPr/>
        </p:nvSpPr>
        <p:spPr bwMode="auto">
          <a:xfrm>
            <a:off x="5638800" y="152400"/>
            <a:ext cx="3352800" cy="1981200"/>
          </a:xfrm>
          <a:prstGeom prst="wedgeRectCallout">
            <a:avLst>
              <a:gd name="adj1" fmla="val 18306"/>
              <a:gd name="adj2" fmla="val -24852"/>
            </a:avLst>
          </a:prstGeom>
          <a:solidFill>
            <a:srgbClr val="FFFFCC"/>
          </a:solidFill>
          <a:ln w="127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After Pearl Harbor, the Japanese took the Philippines &amp; threatened to take India and Australia </a:t>
            </a:r>
          </a:p>
        </p:txBody>
      </p:sp>
      <p:sp>
        <p:nvSpPr>
          <p:cNvPr id="4" name="AutoShape 9"/>
          <p:cNvSpPr>
            <a:spLocks noChangeArrowheads="1"/>
          </p:cNvSpPr>
          <p:nvPr/>
        </p:nvSpPr>
        <p:spPr bwMode="auto">
          <a:xfrm>
            <a:off x="5715000" y="4191000"/>
            <a:ext cx="3276600" cy="2057400"/>
          </a:xfrm>
          <a:prstGeom prst="wedgeRectCallout">
            <a:avLst>
              <a:gd name="adj1" fmla="val 18306"/>
              <a:gd name="adj2" fmla="val -24852"/>
            </a:avLst>
          </a:prstGeom>
          <a:solidFill>
            <a:srgbClr val="FFCCFF"/>
          </a:solidFill>
          <a:ln w="127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200"/>
              <a:t>By 1942, Japan controlled a    large empire in the Pacific, “Asia for the Asiatics”</a:t>
            </a:r>
          </a:p>
        </p:txBody>
      </p:sp>
      <p:pic>
        <p:nvPicPr>
          <p:cNvPr id="30725" name="Picture 2" descr="http://fourthmarinesband.com/bataan_sling.jpg"/>
          <p:cNvPicPr>
            <a:picLocks noChangeAspect="1" noChangeArrowheads="1"/>
          </p:cNvPicPr>
          <p:nvPr/>
        </p:nvPicPr>
        <p:blipFill>
          <a:blip r:embed="rId3" cstate="print"/>
          <a:srcRect/>
          <a:stretch>
            <a:fillRect/>
          </a:stretch>
        </p:blipFill>
        <p:spPr bwMode="auto">
          <a:xfrm>
            <a:off x="5715000" y="2316163"/>
            <a:ext cx="3276600" cy="1722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1828800"/>
            <a:ext cx="9144000" cy="47244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7285038" y="4953000"/>
            <a:ext cx="1858962" cy="1905000"/>
          </a:xfrm>
          <a:prstGeom prst="rect">
            <a:avLst/>
          </a:prstGeom>
          <a:noFill/>
          <a:ln w="9525">
            <a:noFill/>
            <a:miter lim="800000"/>
            <a:headEnd/>
            <a:tailEnd/>
          </a:ln>
        </p:spPr>
      </p:pic>
      <p:sp>
        <p:nvSpPr>
          <p:cNvPr id="31748" name="AutoShape 9"/>
          <p:cNvSpPr>
            <a:spLocks noChangeArrowheads="1"/>
          </p:cNvSpPr>
          <p:nvPr/>
        </p:nvSpPr>
        <p:spPr bwMode="auto">
          <a:xfrm>
            <a:off x="76200" y="152400"/>
            <a:ext cx="4800600" cy="1524000"/>
          </a:xfrm>
          <a:prstGeom prst="wedgeRectCallout">
            <a:avLst>
              <a:gd name="adj1" fmla="val 18306"/>
              <a:gd name="adj2" fmla="val -24852"/>
            </a:avLst>
          </a:prstGeom>
          <a:solidFill>
            <a:srgbClr val="CCFFCC"/>
          </a:solidFill>
          <a:ln w="127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100"/>
              <a:t>From 1939 to 1942, the </a:t>
            </a:r>
            <a:br>
              <a:rPr lang="en-US" sz="3100"/>
            </a:br>
            <a:r>
              <a:rPr lang="en-US" sz="3100"/>
              <a:t>Axis Powers (Germany, Italy, Japan) dominated Europe, North Africa, &amp; Asia</a:t>
            </a:r>
          </a:p>
        </p:txBody>
      </p:sp>
      <p:sp>
        <p:nvSpPr>
          <p:cNvPr id="12" name="AutoShape 9"/>
          <p:cNvSpPr>
            <a:spLocks noChangeArrowheads="1"/>
          </p:cNvSpPr>
          <p:nvPr/>
        </p:nvSpPr>
        <p:spPr bwMode="auto">
          <a:xfrm>
            <a:off x="4953000" y="152400"/>
            <a:ext cx="4038600" cy="1524000"/>
          </a:xfrm>
          <a:prstGeom prst="wedgeRectCallout">
            <a:avLst>
              <a:gd name="adj1" fmla="val 18306"/>
              <a:gd name="adj2" fmla="val -24852"/>
            </a:avLst>
          </a:prstGeom>
          <a:solidFill>
            <a:srgbClr val="FFFFCC"/>
          </a:solidFill>
          <a:ln w="12700">
            <a:solidFill>
              <a:schemeClr val="tx1"/>
            </a:solid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sz="3100"/>
              <a:t>But, 1942 was a turning point year for the Allies who were able to win the war by 1945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ular Callout 5"/>
          <p:cNvSpPr>
            <a:spLocks noChangeArrowheads="1"/>
          </p:cNvSpPr>
          <p:nvPr/>
        </p:nvSpPr>
        <p:spPr bwMode="auto">
          <a:xfrm>
            <a:off x="838200" y="76200"/>
            <a:ext cx="7391400" cy="838200"/>
          </a:xfrm>
          <a:prstGeom prst="wedgeRectCallout">
            <a:avLst>
              <a:gd name="adj1" fmla="val -16958"/>
              <a:gd name="adj2" fmla="val 35625"/>
            </a:avLst>
          </a:prstGeom>
          <a:solidFill>
            <a:srgbClr val="FFCCFF"/>
          </a:solidFill>
          <a:ln w="9525" algn="ctr">
            <a:solidFill>
              <a:schemeClr val="tx1"/>
            </a:solidFill>
            <a:round/>
            <a:headEnd/>
            <a:tailEnd/>
          </a:ln>
        </p:spPr>
        <p:txBody>
          <a:bodyPr/>
          <a:lstStyle/>
          <a:p>
            <a:pPr algn="ctr" eaLnBrk="0" hangingPunct="0">
              <a:lnSpc>
                <a:spcPct val="80000"/>
              </a:lnSpc>
            </a:pPr>
            <a:r>
              <a:rPr lang="en-US" sz="3200"/>
              <a:t>In the 1930s, events throughout the world led to conditions that started World War II </a:t>
            </a:r>
          </a:p>
        </p:txBody>
      </p:sp>
      <p:pic>
        <p:nvPicPr>
          <p:cNvPr id="5123" name="Picture 4"/>
          <p:cNvPicPr>
            <a:picLocks noChangeAspect="1" noChangeArrowheads="1"/>
          </p:cNvPicPr>
          <p:nvPr/>
        </p:nvPicPr>
        <p:blipFill>
          <a:blip r:embed="rId2" cstate="print"/>
          <a:srcRect/>
          <a:stretch>
            <a:fillRect/>
          </a:stretch>
        </p:blipFill>
        <p:spPr bwMode="auto">
          <a:xfrm>
            <a:off x="0" y="974725"/>
            <a:ext cx="9144000" cy="5121275"/>
          </a:xfrm>
          <a:prstGeom prst="rect">
            <a:avLst/>
          </a:prstGeom>
          <a:noFill/>
          <a:ln w="9525">
            <a:noFill/>
            <a:miter lim="800000"/>
            <a:headEnd/>
            <a:tailEnd/>
          </a:ln>
        </p:spPr>
      </p:pic>
      <p:sp>
        <p:nvSpPr>
          <p:cNvPr id="5124" name="Rectangular Callout 5"/>
          <p:cNvSpPr>
            <a:spLocks noChangeArrowheads="1"/>
          </p:cNvSpPr>
          <p:nvPr/>
        </p:nvSpPr>
        <p:spPr bwMode="auto">
          <a:xfrm>
            <a:off x="152400" y="990600"/>
            <a:ext cx="5943600" cy="1219200"/>
          </a:xfrm>
          <a:prstGeom prst="wedgeRectCallout">
            <a:avLst>
              <a:gd name="adj1" fmla="val -16958"/>
              <a:gd name="adj2" fmla="val 3562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Extreme nationalism &amp; a need for raw materials led to a desire to expand in Japan under Hideki Tojo </a:t>
            </a:r>
          </a:p>
        </p:txBody>
      </p:sp>
      <p:pic>
        <p:nvPicPr>
          <p:cNvPr id="5125" name="Picture 4" descr="   Hideki Tojo">
            <a:hlinkClick r:id="rId3" tooltip="   Hideki_Tojo.png "/>
          </p:cNvPr>
          <p:cNvPicPr>
            <a:picLocks noChangeAspect="1" noChangeArrowheads="1"/>
          </p:cNvPicPr>
          <p:nvPr/>
        </p:nvPicPr>
        <p:blipFill>
          <a:blip r:embed="rId4" cstate="print">
            <a:lum contrast="20000"/>
          </a:blip>
          <a:srcRect/>
          <a:stretch>
            <a:fillRect/>
          </a:stretch>
        </p:blipFill>
        <p:spPr bwMode="auto">
          <a:xfrm>
            <a:off x="152400" y="2286000"/>
            <a:ext cx="3505200" cy="447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lum bright="-10000" contrast="30000"/>
          </a:blip>
          <a:srcRect/>
          <a:stretch>
            <a:fillRect/>
          </a:stretch>
        </p:blipFill>
        <p:spPr bwMode="auto">
          <a:xfrm>
            <a:off x="0" y="1066800"/>
            <a:ext cx="9132888" cy="5791200"/>
          </a:xfrm>
          <a:prstGeom prst="rect">
            <a:avLst/>
          </a:prstGeom>
          <a:noFill/>
          <a:ln w="9525">
            <a:noFill/>
            <a:miter lim="800000"/>
            <a:headEnd/>
            <a:tailEnd/>
          </a:ln>
        </p:spPr>
      </p:pic>
      <p:sp>
        <p:nvSpPr>
          <p:cNvPr id="6147" name="Rectangular Callout 5"/>
          <p:cNvSpPr>
            <a:spLocks noChangeArrowheads="1"/>
          </p:cNvSpPr>
          <p:nvPr/>
        </p:nvSpPr>
        <p:spPr bwMode="auto">
          <a:xfrm>
            <a:off x="76200" y="990600"/>
            <a:ext cx="5791200" cy="1219200"/>
          </a:xfrm>
          <a:prstGeom prst="wedgeRectCallout">
            <a:avLst>
              <a:gd name="adj1" fmla="val -16958"/>
              <a:gd name="adj2" fmla="val 35625"/>
            </a:avLst>
          </a:prstGeom>
          <a:solidFill>
            <a:srgbClr val="FFFFCC"/>
          </a:solidFill>
          <a:ln w="9525" algn="ctr">
            <a:solidFill>
              <a:schemeClr val="tx1"/>
            </a:solidFill>
            <a:round/>
            <a:headEnd/>
            <a:tailEnd/>
          </a:ln>
        </p:spPr>
        <p:txBody>
          <a:bodyPr/>
          <a:lstStyle/>
          <a:p>
            <a:pPr algn="ctr" eaLnBrk="0" hangingPunct="0">
              <a:lnSpc>
                <a:spcPct val="80000"/>
              </a:lnSpc>
            </a:pPr>
            <a:r>
              <a:rPr lang="en-US" sz="3200"/>
              <a:t>Britain &amp; France were the leaders of the League of Nations but both wanted to avoid another war </a:t>
            </a:r>
          </a:p>
        </p:txBody>
      </p:sp>
      <p:sp>
        <p:nvSpPr>
          <p:cNvPr id="6" name="Rectangular Callout 5"/>
          <p:cNvSpPr>
            <a:spLocks noChangeArrowheads="1"/>
          </p:cNvSpPr>
          <p:nvPr/>
        </p:nvSpPr>
        <p:spPr bwMode="auto">
          <a:xfrm>
            <a:off x="5943600" y="990600"/>
            <a:ext cx="3048000" cy="1981200"/>
          </a:xfrm>
          <a:prstGeom prst="wedgeRectCallout">
            <a:avLst>
              <a:gd name="adj1" fmla="val -16958"/>
              <a:gd name="adj2" fmla="val 35625"/>
            </a:avLst>
          </a:prstGeom>
          <a:solidFill>
            <a:srgbClr val="CCFFCC"/>
          </a:solidFill>
          <a:ln w="9525" algn="ctr">
            <a:solidFill>
              <a:schemeClr val="tx1"/>
            </a:solidFill>
            <a:round/>
            <a:headEnd/>
            <a:tailEnd/>
          </a:ln>
        </p:spPr>
        <p:txBody>
          <a:bodyPr/>
          <a:lstStyle/>
          <a:p>
            <a:pPr algn="ctr" eaLnBrk="0" hangingPunct="0">
              <a:lnSpc>
                <a:spcPct val="80000"/>
              </a:lnSpc>
            </a:pPr>
            <a:r>
              <a:rPr lang="en-US" sz="3200"/>
              <a:t>The USA was focused on the depression &amp; wanted to avoid foreign affairs </a:t>
            </a:r>
          </a:p>
        </p:txBody>
      </p:sp>
      <p:sp>
        <p:nvSpPr>
          <p:cNvPr id="6149" name="Rectangular Callout 6"/>
          <p:cNvSpPr>
            <a:spLocks noChangeArrowheads="1"/>
          </p:cNvSpPr>
          <p:nvPr/>
        </p:nvSpPr>
        <p:spPr bwMode="auto">
          <a:xfrm>
            <a:off x="0" y="76200"/>
            <a:ext cx="9144000" cy="838200"/>
          </a:xfrm>
          <a:prstGeom prst="wedgeRectCallout">
            <a:avLst>
              <a:gd name="adj1" fmla="val -16958"/>
              <a:gd name="adj2" fmla="val 3562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By the 1930s, the world was moving towards another war but few nations were in a position to prevent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ular Callout 5"/>
          <p:cNvSpPr>
            <a:spLocks noChangeArrowheads="1"/>
          </p:cNvSpPr>
          <p:nvPr/>
        </p:nvSpPr>
        <p:spPr bwMode="auto">
          <a:xfrm>
            <a:off x="76200" y="76200"/>
            <a:ext cx="4191000" cy="1219200"/>
          </a:xfrm>
          <a:prstGeom prst="wedgeRectCallout">
            <a:avLst>
              <a:gd name="adj1" fmla="val -16958"/>
              <a:gd name="adj2" fmla="val 35625"/>
            </a:avLst>
          </a:prstGeom>
          <a:solidFill>
            <a:srgbClr val="FFFFCC"/>
          </a:solidFill>
          <a:ln w="9525" algn="ctr">
            <a:solidFill>
              <a:schemeClr val="tx1"/>
            </a:solidFill>
            <a:round/>
            <a:headEnd/>
            <a:tailEnd/>
          </a:ln>
        </p:spPr>
        <p:txBody>
          <a:bodyPr/>
          <a:lstStyle/>
          <a:p>
            <a:pPr algn="ctr" eaLnBrk="0" hangingPunct="0">
              <a:lnSpc>
                <a:spcPct val="80000"/>
              </a:lnSpc>
            </a:pPr>
            <a:r>
              <a:rPr lang="en-US" sz="3200"/>
              <a:t>Japan, Italy, &amp; Germany aggressively expanded in Africa, Asia, &amp; Europe  </a:t>
            </a:r>
          </a:p>
        </p:txBody>
      </p:sp>
      <p:pic>
        <p:nvPicPr>
          <p:cNvPr id="7171" name="Picture 4"/>
          <p:cNvPicPr>
            <a:picLocks noChangeAspect="1" noChangeArrowheads="1"/>
          </p:cNvPicPr>
          <p:nvPr/>
        </p:nvPicPr>
        <p:blipFill>
          <a:blip r:embed="rId3" cstate="print"/>
          <a:srcRect/>
          <a:stretch>
            <a:fillRect/>
          </a:stretch>
        </p:blipFill>
        <p:spPr bwMode="auto">
          <a:xfrm>
            <a:off x="0" y="4419600"/>
            <a:ext cx="9144000" cy="2438400"/>
          </a:xfrm>
          <a:prstGeom prst="rect">
            <a:avLst/>
          </a:prstGeom>
          <a:noFill/>
          <a:ln w="9525">
            <a:noFill/>
            <a:miter lim="800000"/>
            <a:headEnd/>
            <a:tailEnd/>
          </a:ln>
        </p:spPr>
      </p:pic>
      <p:pic>
        <p:nvPicPr>
          <p:cNvPr id="7172" name="Picture 2" descr="https://jspivey.wikispaces.com/file/view/b._mussolini_italy.jpg/142268715/b._mussolini_italy.jpg"/>
          <p:cNvPicPr>
            <a:picLocks noChangeAspect="1" noChangeArrowheads="1"/>
          </p:cNvPicPr>
          <p:nvPr/>
        </p:nvPicPr>
        <p:blipFill>
          <a:blip r:embed="rId4" cstate="print"/>
          <a:srcRect b="3125"/>
          <a:stretch>
            <a:fillRect/>
          </a:stretch>
        </p:blipFill>
        <p:spPr bwMode="auto">
          <a:xfrm>
            <a:off x="3424238" y="1374775"/>
            <a:ext cx="2214562" cy="3121025"/>
          </a:xfrm>
          <a:prstGeom prst="rect">
            <a:avLst/>
          </a:prstGeom>
          <a:noFill/>
          <a:ln w="9525">
            <a:noFill/>
            <a:miter lim="800000"/>
            <a:headEnd/>
            <a:tailEnd/>
          </a:ln>
        </p:spPr>
      </p:pic>
      <p:pic>
        <p:nvPicPr>
          <p:cNvPr id="7173" name="Picture 2" descr="http://abagond.files.wordpress.com/2007/06/hitler.jpg"/>
          <p:cNvPicPr>
            <a:picLocks noChangeAspect="1" noChangeArrowheads="1"/>
          </p:cNvPicPr>
          <p:nvPr/>
        </p:nvPicPr>
        <p:blipFill>
          <a:blip r:embed="rId5" cstate="print"/>
          <a:srcRect l="25360"/>
          <a:stretch>
            <a:fillRect/>
          </a:stretch>
        </p:blipFill>
        <p:spPr bwMode="auto">
          <a:xfrm>
            <a:off x="6057900" y="1371600"/>
            <a:ext cx="2552700" cy="3076575"/>
          </a:xfrm>
          <a:prstGeom prst="rect">
            <a:avLst/>
          </a:prstGeom>
          <a:noFill/>
          <a:ln w="9525">
            <a:noFill/>
            <a:miter lim="800000"/>
            <a:headEnd/>
            <a:tailEnd/>
          </a:ln>
        </p:spPr>
      </p:pic>
      <p:pic>
        <p:nvPicPr>
          <p:cNvPr id="7174" name="Picture 4" descr="   Hideki Tojo">
            <a:hlinkClick r:id="rId6" tooltip="   Hideki_Tojo.png "/>
          </p:cNvPr>
          <p:cNvPicPr>
            <a:picLocks noChangeAspect="1" noChangeArrowheads="1"/>
          </p:cNvPicPr>
          <p:nvPr/>
        </p:nvPicPr>
        <p:blipFill>
          <a:blip r:embed="rId7" cstate="print">
            <a:lum contrast="20000"/>
          </a:blip>
          <a:srcRect/>
          <a:stretch>
            <a:fillRect/>
          </a:stretch>
        </p:blipFill>
        <p:spPr bwMode="auto">
          <a:xfrm>
            <a:off x="601663" y="1374775"/>
            <a:ext cx="2446337" cy="3121025"/>
          </a:xfrm>
          <a:prstGeom prst="rect">
            <a:avLst/>
          </a:prstGeom>
          <a:noFill/>
          <a:ln w="9525">
            <a:noFill/>
            <a:miter lim="800000"/>
            <a:headEnd/>
            <a:tailEnd/>
          </a:ln>
        </p:spPr>
      </p:pic>
      <p:sp>
        <p:nvSpPr>
          <p:cNvPr id="7175" name="Rectangular Callout 5"/>
          <p:cNvSpPr>
            <a:spLocks noChangeArrowheads="1"/>
          </p:cNvSpPr>
          <p:nvPr/>
        </p:nvSpPr>
        <p:spPr bwMode="auto">
          <a:xfrm>
            <a:off x="4343400" y="76200"/>
            <a:ext cx="4648200" cy="1219200"/>
          </a:xfrm>
          <a:prstGeom prst="wedgeRectCallout">
            <a:avLst>
              <a:gd name="adj1" fmla="val -16958"/>
              <a:gd name="adj2" fmla="val 35625"/>
            </a:avLst>
          </a:prstGeom>
          <a:solidFill>
            <a:srgbClr val="FFCCFF"/>
          </a:solidFill>
          <a:ln w="9525" algn="ctr">
            <a:solidFill>
              <a:schemeClr val="tx1"/>
            </a:solidFill>
            <a:round/>
            <a:headEnd/>
            <a:tailEnd/>
          </a:ln>
        </p:spPr>
        <p:txBody>
          <a:bodyPr/>
          <a:lstStyle/>
          <a:p>
            <a:pPr algn="ctr" eaLnBrk="0" hangingPunct="0">
              <a:lnSpc>
                <a:spcPct val="80000"/>
              </a:lnSpc>
            </a:pPr>
            <a:r>
              <a:rPr lang="en-US" sz="3200"/>
              <a:t>In 1936, Germany, Italy, &amp; Japan formed an alliance called the Axis Coalition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1892300"/>
            <a:ext cx="9144000" cy="4965700"/>
          </a:xfrm>
          <a:prstGeom prst="rect">
            <a:avLst/>
          </a:prstGeom>
          <a:noFill/>
          <a:ln w="9525">
            <a:noFill/>
            <a:miter lim="800000"/>
            <a:headEnd/>
            <a:tailEnd/>
          </a:ln>
        </p:spPr>
      </p:pic>
      <p:sp>
        <p:nvSpPr>
          <p:cNvPr id="8195" name="Rectangular Callout 5"/>
          <p:cNvSpPr>
            <a:spLocks noChangeArrowheads="1"/>
          </p:cNvSpPr>
          <p:nvPr/>
        </p:nvSpPr>
        <p:spPr bwMode="auto">
          <a:xfrm>
            <a:off x="76200" y="152400"/>
            <a:ext cx="3429000" cy="1676400"/>
          </a:xfrm>
          <a:prstGeom prst="wedgeRectCallout">
            <a:avLst>
              <a:gd name="adj1" fmla="val -16958"/>
              <a:gd name="adj2" fmla="val 35625"/>
            </a:avLst>
          </a:prstGeom>
          <a:solidFill>
            <a:srgbClr val="CCFFCC"/>
          </a:solidFill>
          <a:ln w="9525" algn="ctr">
            <a:solidFill>
              <a:schemeClr val="tx1"/>
            </a:solidFill>
            <a:round/>
            <a:headEnd/>
            <a:tailEnd/>
          </a:ln>
        </p:spPr>
        <p:txBody>
          <a:bodyPr/>
          <a:lstStyle/>
          <a:p>
            <a:pPr algn="ctr" eaLnBrk="0" hangingPunct="0">
              <a:lnSpc>
                <a:spcPct val="80000"/>
              </a:lnSpc>
            </a:pPr>
            <a:r>
              <a:rPr lang="en-US" sz="3200"/>
              <a:t>In 1931, Japan invaded Manchuria in order to seize its iron &amp; coal mines</a:t>
            </a:r>
          </a:p>
        </p:txBody>
      </p:sp>
      <p:sp>
        <p:nvSpPr>
          <p:cNvPr id="12" name="Rectangular Callout 5"/>
          <p:cNvSpPr>
            <a:spLocks noChangeArrowheads="1"/>
          </p:cNvSpPr>
          <p:nvPr/>
        </p:nvSpPr>
        <p:spPr bwMode="auto">
          <a:xfrm>
            <a:off x="3581400" y="152400"/>
            <a:ext cx="5486400" cy="1676400"/>
          </a:xfrm>
          <a:prstGeom prst="wedgeRectCallout">
            <a:avLst>
              <a:gd name="adj1" fmla="val -16958"/>
              <a:gd name="adj2" fmla="val 3562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In 1937, Japan conquered northern China &amp; killed 300,000 unarmed  soldiers &amp; civilians during the “Rape of Nanjing” </a:t>
            </a:r>
          </a:p>
        </p:txBody>
      </p:sp>
      <p:pic>
        <p:nvPicPr>
          <p:cNvPr id="10" name="Picture 20" descr="skeleton"/>
          <p:cNvPicPr>
            <a:picLocks noChangeAspect="1" noChangeArrowheads="1"/>
          </p:cNvPicPr>
          <p:nvPr/>
        </p:nvPicPr>
        <p:blipFill>
          <a:blip r:embed="rId4" cstate="print"/>
          <a:srcRect/>
          <a:stretch>
            <a:fillRect/>
          </a:stretch>
        </p:blipFill>
        <p:spPr bwMode="auto">
          <a:xfrm>
            <a:off x="1447800" y="1943100"/>
            <a:ext cx="6553200" cy="491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2"/>
          <p:cNvPicPr>
            <a:picLocks noChangeAspect="1" noChangeArrowheads="1"/>
          </p:cNvPicPr>
          <p:nvPr/>
        </p:nvPicPr>
        <p:blipFill>
          <a:blip r:embed="rId2" cstate="print"/>
          <a:srcRect/>
          <a:stretch>
            <a:fillRect/>
          </a:stretch>
        </p:blipFill>
        <p:spPr bwMode="auto">
          <a:xfrm>
            <a:off x="0" y="0"/>
            <a:ext cx="5045075" cy="6858000"/>
          </a:xfrm>
          <a:prstGeom prst="rect">
            <a:avLst/>
          </a:prstGeom>
          <a:noFill/>
          <a:ln w="9525">
            <a:noFill/>
            <a:miter lim="800000"/>
            <a:headEnd/>
            <a:tailEnd/>
          </a:ln>
        </p:spPr>
      </p:pic>
      <p:sp>
        <p:nvSpPr>
          <p:cNvPr id="9221" name="Rectangular Callout 5"/>
          <p:cNvSpPr>
            <a:spLocks noChangeArrowheads="1"/>
          </p:cNvSpPr>
          <p:nvPr/>
        </p:nvSpPr>
        <p:spPr bwMode="auto">
          <a:xfrm>
            <a:off x="5029200" y="152400"/>
            <a:ext cx="4038600" cy="1600200"/>
          </a:xfrm>
          <a:prstGeom prst="wedgeRectCallout">
            <a:avLst>
              <a:gd name="adj1" fmla="val -16958"/>
              <a:gd name="adj2" fmla="val 35625"/>
            </a:avLst>
          </a:prstGeom>
          <a:solidFill>
            <a:srgbClr val="CCFFCC"/>
          </a:solidFill>
          <a:ln w="9525" algn="ctr">
            <a:solidFill>
              <a:schemeClr val="tx1"/>
            </a:solidFill>
            <a:round/>
            <a:headEnd/>
            <a:tailEnd/>
          </a:ln>
        </p:spPr>
        <p:txBody>
          <a:bodyPr/>
          <a:lstStyle/>
          <a:p>
            <a:pPr algn="ctr" eaLnBrk="0" hangingPunct="0">
              <a:lnSpc>
                <a:spcPct val="80000"/>
              </a:lnSpc>
            </a:pPr>
            <a:r>
              <a:rPr lang="en-US" sz="3100"/>
              <a:t>In 1935, Mussolini began his campaign to create an Italian Empire by invading Ethiopia</a:t>
            </a:r>
          </a:p>
        </p:txBody>
      </p:sp>
      <p:sp>
        <p:nvSpPr>
          <p:cNvPr id="9222" name="Rectangular Callout 5"/>
          <p:cNvSpPr>
            <a:spLocks noChangeArrowheads="1"/>
          </p:cNvSpPr>
          <p:nvPr/>
        </p:nvSpPr>
        <p:spPr bwMode="auto">
          <a:xfrm>
            <a:off x="5029200" y="1905000"/>
            <a:ext cx="4038600" cy="914400"/>
          </a:xfrm>
          <a:prstGeom prst="wedgeRectCallout">
            <a:avLst>
              <a:gd name="adj1" fmla="val -16958"/>
              <a:gd name="adj2" fmla="val 35625"/>
            </a:avLst>
          </a:prstGeom>
          <a:solidFill>
            <a:srgbClr val="FFCCFF"/>
          </a:solidFill>
          <a:ln w="9525" algn="ctr">
            <a:solidFill>
              <a:schemeClr val="tx1"/>
            </a:solidFill>
            <a:round/>
            <a:headEnd/>
            <a:tailEnd/>
          </a:ln>
        </p:spPr>
        <p:txBody>
          <a:bodyPr/>
          <a:lstStyle/>
          <a:p>
            <a:pPr algn="ctr" eaLnBrk="0" hangingPunct="0">
              <a:lnSpc>
                <a:spcPct val="80000"/>
              </a:lnSpc>
            </a:pPr>
            <a:r>
              <a:rPr lang="en-US" sz="3100"/>
              <a:t>The Italian army easily defeated the Ethiopians</a:t>
            </a:r>
          </a:p>
        </p:txBody>
      </p:sp>
      <p:pic>
        <p:nvPicPr>
          <p:cNvPr id="9223" name="Picture 2" descr="http://1.bp.blogspot.com/_YYMeAu4i7gA/Ssr-paajCTI/AAAAAAAAFws/Eg1UmOZDolE/s1600/ethiopian-abyssinia-forces-defend-italy-second-world-war.jpg"/>
          <p:cNvPicPr>
            <a:picLocks noChangeAspect="1" noChangeArrowheads="1"/>
          </p:cNvPicPr>
          <p:nvPr/>
        </p:nvPicPr>
        <p:blipFill>
          <a:blip r:embed="rId3" cstate="print">
            <a:lum contrast="30000"/>
          </a:blip>
          <a:srcRect/>
          <a:stretch>
            <a:fillRect/>
          </a:stretch>
        </p:blipFill>
        <p:spPr bwMode="auto">
          <a:xfrm>
            <a:off x="5029200" y="2971800"/>
            <a:ext cx="4038600" cy="3581400"/>
          </a:xfrm>
          <a:prstGeom prst="rect">
            <a:avLst/>
          </a:prstGeom>
          <a:noFill/>
          <a:ln w="9525">
            <a:noFill/>
            <a:miter lim="800000"/>
            <a:headEnd/>
            <a:tailEnd/>
          </a:ln>
        </p:spPr>
      </p:pic>
      <p:sp>
        <p:nvSpPr>
          <p:cNvPr id="9224" name="Rectangular Callout 5"/>
          <p:cNvSpPr>
            <a:spLocks noChangeArrowheads="1"/>
          </p:cNvSpPr>
          <p:nvPr/>
        </p:nvSpPr>
        <p:spPr bwMode="auto">
          <a:xfrm>
            <a:off x="5029200" y="6248400"/>
            <a:ext cx="4038600" cy="609600"/>
          </a:xfrm>
          <a:prstGeom prst="wedgeRectCallout">
            <a:avLst>
              <a:gd name="adj1" fmla="val -16958"/>
              <a:gd name="adj2" fmla="val 35625"/>
            </a:avLst>
          </a:prstGeom>
          <a:solidFill>
            <a:schemeClr val="bg1"/>
          </a:solidFill>
          <a:ln w="9525" algn="ctr">
            <a:solidFill>
              <a:schemeClr val="bg1"/>
            </a:solidFill>
            <a:round/>
            <a:headEnd/>
            <a:tailEnd/>
          </a:ln>
        </p:spPr>
        <p:txBody>
          <a:bodyPr/>
          <a:lstStyle/>
          <a:p>
            <a:pPr algn="ctr" eaLnBrk="0" hangingPunct="0">
              <a:lnSpc>
                <a:spcPct val="80000"/>
              </a:lnSpc>
            </a:pPr>
            <a:r>
              <a:rPr lang="en-US" sz="2200"/>
              <a:t>Ethiopian soldiers defending their country from the Italian military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
            <a:ext cx="9144000" cy="1143000"/>
          </a:xfrm>
        </p:spPr>
        <p:txBody>
          <a:bodyPr/>
          <a:lstStyle/>
          <a:p>
            <a:pPr>
              <a:lnSpc>
                <a:spcPct val="80000"/>
              </a:lnSpc>
            </a:pPr>
            <a:r>
              <a:rPr lang="en-US" sz="3600" u="sng" smtClean="0"/>
              <a:t>Critical Thinking Decision #1: </a:t>
            </a:r>
            <a:br>
              <a:rPr lang="en-US" sz="3600" u="sng" smtClean="0"/>
            </a:br>
            <a:r>
              <a:rPr lang="en-US" sz="3600" smtClean="0">
                <a:solidFill>
                  <a:srgbClr val="C00000"/>
                </a:solidFill>
              </a:rPr>
              <a:t>How should the League of Nations respond?</a:t>
            </a:r>
          </a:p>
        </p:txBody>
      </p:sp>
      <p:pic>
        <p:nvPicPr>
          <p:cNvPr id="10243" name="Picture 5"/>
          <p:cNvPicPr>
            <a:picLocks noChangeAspect="1" noChangeArrowheads="1"/>
          </p:cNvPicPr>
          <p:nvPr/>
        </p:nvPicPr>
        <p:blipFill>
          <a:blip r:embed="rId3" cstate="print"/>
          <a:srcRect/>
          <a:stretch>
            <a:fillRect/>
          </a:stretch>
        </p:blipFill>
        <p:spPr bwMode="auto">
          <a:xfrm>
            <a:off x="3175" y="1295400"/>
            <a:ext cx="9140825" cy="4894263"/>
          </a:xfrm>
          <a:prstGeom prst="rect">
            <a:avLst/>
          </a:prstGeom>
          <a:noFill/>
          <a:ln w="38100">
            <a:solidFill>
              <a:schemeClr val="tx1"/>
            </a:solidFill>
            <a:miter lim="800000"/>
            <a:headEnd/>
            <a:tailEnd/>
          </a:ln>
        </p:spPr>
      </p:pic>
      <p:sp>
        <p:nvSpPr>
          <p:cNvPr id="6" name="Rectangular Callout 5"/>
          <p:cNvSpPr>
            <a:spLocks noChangeArrowheads="1"/>
          </p:cNvSpPr>
          <p:nvPr/>
        </p:nvSpPr>
        <p:spPr bwMode="auto">
          <a:xfrm>
            <a:off x="304800" y="5410200"/>
            <a:ext cx="8458200" cy="1295400"/>
          </a:xfrm>
          <a:prstGeom prst="wedgeRectCallout">
            <a:avLst>
              <a:gd name="adj1" fmla="val -16958"/>
              <a:gd name="adj2" fmla="val 35625"/>
            </a:avLst>
          </a:prstGeom>
          <a:solidFill>
            <a:srgbClr val="FFCCFF"/>
          </a:solidFill>
          <a:ln w="9525" algn="ctr">
            <a:solidFill>
              <a:schemeClr val="tx1"/>
            </a:solidFill>
            <a:round/>
            <a:headEnd/>
            <a:tailEnd/>
          </a:ln>
        </p:spPr>
        <p:txBody>
          <a:bodyPr/>
          <a:lstStyle/>
          <a:p>
            <a:pPr algn="ctr" eaLnBrk="0" hangingPunct="0">
              <a:lnSpc>
                <a:spcPct val="80000"/>
              </a:lnSpc>
            </a:pPr>
            <a:r>
              <a:rPr lang="en-US" sz="3200"/>
              <a:t>The League of Nations condemned Japanese &amp; Italian aggression but did nothing to stop the attacks in an effort to maintain peace in the world</a:t>
            </a:r>
          </a:p>
        </p:txBody>
      </p:sp>
      <p:sp>
        <p:nvSpPr>
          <p:cNvPr id="7" name="Rectangular Callout 6"/>
          <p:cNvSpPr>
            <a:spLocks noChangeArrowheads="1"/>
          </p:cNvSpPr>
          <p:nvPr/>
        </p:nvSpPr>
        <p:spPr bwMode="auto">
          <a:xfrm>
            <a:off x="2514600" y="2819400"/>
            <a:ext cx="4419600" cy="2209800"/>
          </a:xfrm>
          <a:prstGeom prst="wedgeRectCallout">
            <a:avLst>
              <a:gd name="adj1" fmla="val -16958"/>
              <a:gd name="adj2" fmla="val 35625"/>
            </a:avLst>
          </a:prstGeom>
          <a:solidFill>
            <a:srgbClr val="FFFFCC"/>
          </a:solidFill>
          <a:ln w="76200" algn="ctr">
            <a:solidFill>
              <a:srgbClr val="C00000"/>
            </a:solidFill>
            <a:round/>
            <a:headEnd/>
            <a:tailEnd/>
          </a:ln>
        </p:spPr>
        <p:txBody>
          <a:bodyPr/>
          <a:lstStyle/>
          <a:p>
            <a:pPr algn="ctr">
              <a:lnSpc>
                <a:spcPct val="85000"/>
              </a:lnSpc>
            </a:pPr>
            <a:r>
              <a:rPr lang="en-US" sz="6000">
                <a:solidFill>
                  <a:srgbClr val="0000CC"/>
                </a:solidFill>
              </a:rPr>
              <a:t>The Decision:</a:t>
            </a:r>
          </a:p>
          <a:p>
            <a:pPr algn="ctr">
              <a:lnSpc>
                <a:spcPct val="85000"/>
              </a:lnSpc>
            </a:pPr>
            <a:r>
              <a:rPr lang="en-US" sz="11500">
                <a:solidFill>
                  <a:schemeClr val="folHlink"/>
                </a:solidFill>
              </a:rPr>
              <a:t>A</a:t>
            </a:r>
            <a:endParaRPr lang="en-US" sz="1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76200" y="990600"/>
            <a:ext cx="9067800" cy="5791200"/>
          </a:xfrm>
          <a:prstGeom prst="rect">
            <a:avLst/>
          </a:prstGeom>
          <a:noFill/>
          <a:ln w="9525">
            <a:noFill/>
            <a:miter lim="800000"/>
            <a:headEnd/>
            <a:tailEnd/>
          </a:ln>
        </p:spPr>
      </p:pic>
      <p:sp>
        <p:nvSpPr>
          <p:cNvPr id="11267" name="Rectangle 4"/>
          <p:cNvSpPr>
            <a:spLocks noChangeArrowheads="1"/>
          </p:cNvSpPr>
          <p:nvPr/>
        </p:nvSpPr>
        <p:spPr bwMode="auto">
          <a:xfrm>
            <a:off x="0" y="457200"/>
            <a:ext cx="2971800" cy="3733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1268" name="AutoShape 6"/>
          <p:cNvSpPr>
            <a:spLocks noChangeArrowheads="1"/>
          </p:cNvSpPr>
          <p:nvPr/>
        </p:nvSpPr>
        <p:spPr bwMode="auto">
          <a:xfrm>
            <a:off x="76200" y="990600"/>
            <a:ext cx="3276600" cy="2819400"/>
          </a:xfrm>
          <a:prstGeom prst="wedgeRectCallout">
            <a:avLst>
              <a:gd name="adj1" fmla="val 12287"/>
              <a:gd name="adj2" fmla="val 15426"/>
            </a:avLst>
          </a:prstGeom>
          <a:solidFill>
            <a:srgbClr val="CCFFCC"/>
          </a:solidFill>
          <a:ln w="38100">
            <a:solidFill>
              <a:schemeClr val="tx1"/>
            </a:solidFill>
            <a:miter lim="800000"/>
            <a:headEnd/>
            <a:tailEnd/>
          </a:ln>
        </p:spPr>
        <p:txBody>
          <a:bodyPr/>
          <a:lstStyle/>
          <a:p>
            <a:pPr algn="ctr">
              <a:lnSpc>
                <a:spcPct val="80000"/>
              </a:lnSpc>
              <a:spcBef>
                <a:spcPct val="10000"/>
              </a:spcBef>
            </a:pPr>
            <a:r>
              <a:rPr lang="en-US" sz="3200"/>
              <a:t>In 1935, Hitler defied the terms of the Treaty of Versailles &amp; expanded the size of the German military  </a:t>
            </a:r>
          </a:p>
        </p:txBody>
      </p:sp>
      <p:sp>
        <p:nvSpPr>
          <p:cNvPr id="11269" name="AutoShape 6"/>
          <p:cNvSpPr>
            <a:spLocks noChangeArrowheads="1"/>
          </p:cNvSpPr>
          <p:nvPr/>
        </p:nvSpPr>
        <p:spPr bwMode="auto">
          <a:xfrm>
            <a:off x="228600" y="76200"/>
            <a:ext cx="8763000" cy="838200"/>
          </a:xfrm>
          <a:prstGeom prst="wedgeRectCallout">
            <a:avLst>
              <a:gd name="adj1" fmla="val 12287"/>
              <a:gd name="adj2" fmla="val 15426"/>
            </a:avLst>
          </a:prstGeom>
          <a:solidFill>
            <a:srgbClr val="FFCCFF"/>
          </a:solidFill>
          <a:ln w="38100">
            <a:solidFill>
              <a:schemeClr val="tx1"/>
            </a:solidFill>
            <a:miter lim="800000"/>
            <a:headEnd/>
            <a:tailEnd/>
          </a:ln>
        </p:spPr>
        <p:txBody>
          <a:bodyPr/>
          <a:lstStyle/>
          <a:p>
            <a:pPr algn="ctr">
              <a:lnSpc>
                <a:spcPct val="80000"/>
              </a:lnSpc>
              <a:spcBef>
                <a:spcPct val="10000"/>
              </a:spcBef>
            </a:pPr>
            <a:r>
              <a:rPr lang="en-US" sz="3200"/>
              <a:t>The failure of the League of  Nations to stop Italy or Japan, encouraged Hitler to expand Germany too </a:t>
            </a:r>
          </a:p>
        </p:txBody>
      </p:sp>
      <p:pic>
        <p:nvPicPr>
          <p:cNvPr id="11270" name="Picture 2" descr="http://www.worldfuturefund.org/Import/ah.nberg.color.jpg"/>
          <p:cNvPicPr>
            <a:picLocks noChangeAspect="1" noChangeArrowheads="1"/>
          </p:cNvPicPr>
          <p:nvPr/>
        </p:nvPicPr>
        <p:blipFill>
          <a:blip r:embed="rId4" cstate="print"/>
          <a:srcRect/>
          <a:stretch>
            <a:fillRect/>
          </a:stretch>
        </p:blipFill>
        <p:spPr bwMode="auto">
          <a:xfrm>
            <a:off x="228600" y="3933825"/>
            <a:ext cx="2971800" cy="2924175"/>
          </a:xfrm>
          <a:prstGeom prst="rect">
            <a:avLst/>
          </a:prstGeom>
          <a:noFill/>
          <a:ln w="9525">
            <a:noFill/>
            <a:miter lim="800000"/>
            <a:headEnd/>
            <a:tailEnd/>
          </a:ln>
        </p:spPr>
      </p:pic>
      <p:sp>
        <p:nvSpPr>
          <p:cNvPr id="9" name="AutoShape 6"/>
          <p:cNvSpPr>
            <a:spLocks noChangeArrowheads="1"/>
          </p:cNvSpPr>
          <p:nvPr/>
        </p:nvSpPr>
        <p:spPr bwMode="auto">
          <a:xfrm>
            <a:off x="76200" y="3886200"/>
            <a:ext cx="3276600" cy="1219200"/>
          </a:xfrm>
          <a:prstGeom prst="wedgeRectCallout">
            <a:avLst>
              <a:gd name="adj1" fmla="val 12287"/>
              <a:gd name="adj2" fmla="val 15426"/>
            </a:avLst>
          </a:prstGeom>
          <a:solidFill>
            <a:srgbClr val="FFFFCC"/>
          </a:solidFill>
          <a:ln w="38100">
            <a:solidFill>
              <a:schemeClr val="tx1"/>
            </a:solidFill>
            <a:miter lim="800000"/>
            <a:headEnd/>
            <a:tailEnd/>
          </a:ln>
        </p:spPr>
        <p:txBody>
          <a:bodyPr/>
          <a:lstStyle/>
          <a:p>
            <a:pPr algn="ctr">
              <a:lnSpc>
                <a:spcPct val="80000"/>
              </a:lnSpc>
              <a:spcBef>
                <a:spcPct val="10000"/>
              </a:spcBef>
            </a:pPr>
            <a:r>
              <a:rPr lang="en-US" sz="3200"/>
              <a:t>In 1936, Hitler moved his army to the Rhineland </a:t>
            </a:r>
          </a:p>
        </p:txBody>
      </p:sp>
      <p:sp>
        <p:nvSpPr>
          <p:cNvPr id="10" name="AutoShape 6"/>
          <p:cNvSpPr>
            <a:spLocks noChangeArrowheads="1"/>
          </p:cNvSpPr>
          <p:nvPr/>
        </p:nvSpPr>
        <p:spPr bwMode="auto">
          <a:xfrm>
            <a:off x="76200" y="5181600"/>
            <a:ext cx="4114800" cy="1600200"/>
          </a:xfrm>
          <a:prstGeom prst="wedgeRectCallout">
            <a:avLst>
              <a:gd name="adj1" fmla="val 12287"/>
              <a:gd name="adj2" fmla="val 15426"/>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3200"/>
              <a:t>Both times, the League of Nations  refused to stop Hitler in order to keep peace in Europe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rooks Template">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Template</Template>
  <TotalTime>820</TotalTime>
  <Words>1393</Words>
  <Application>Microsoft Office PowerPoint</Application>
  <PresentationFormat>On-screen Show (4:3)</PresentationFormat>
  <Paragraphs>111</Paragraphs>
  <Slides>29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Arial</vt:lpstr>
      <vt:lpstr>Wingdings</vt:lpstr>
      <vt:lpstr>Brooks Template</vt:lpstr>
      <vt:lpstr>Slide 1</vt:lpstr>
      <vt:lpstr>Slide 2</vt:lpstr>
      <vt:lpstr>Slide 3</vt:lpstr>
      <vt:lpstr>Slide 4</vt:lpstr>
      <vt:lpstr>Slide 5</vt:lpstr>
      <vt:lpstr>Slide 6</vt:lpstr>
      <vt:lpstr>Slide 7</vt:lpstr>
      <vt:lpstr>Critical Thinking Decision #1:  How should the League of Nations respond?</vt:lpstr>
      <vt:lpstr>Slide 9</vt:lpstr>
      <vt:lpstr>Slide 10</vt:lpstr>
      <vt:lpstr>Critical Thinking Decision #2:  How should the League of Nations respond?</vt:lpstr>
      <vt:lpstr>Slide 12</vt:lpstr>
      <vt:lpstr>Slide 13</vt:lpstr>
      <vt:lpstr>Critical Thinking Decision #3:  How should Britain &amp; France respond?</vt:lpstr>
      <vt:lpstr>Slide 15</vt:lpstr>
      <vt:lpstr>Slide 16</vt:lpstr>
      <vt:lpstr>Slide 17</vt:lpstr>
      <vt:lpstr>Slide 18</vt:lpstr>
      <vt:lpstr>Slide 19</vt:lpstr>
      <vt:lpstr>Slide 20</vt:lpstr>
      <vt:lpstr>Slide 21</vt:lpstr>
      <vt:lpstr>Slide 22</vt:lpstr>
      <vt:lpstr>Slide 23</vt:lpstr>
      <vt:lpstr>Critical Thinking Decision #4:  How should the United States respond?</vt:lpstr>
      <vt:lpstr>Slide 25</vt:lpstr>
      <vt:lpstr>Slide 26</vt:lpstr>
      <vt:lpstr>Slide 27</vt:lpstr>
      <vt:lpstr>Slide 28</vt:lpstr>
      <vt:lpstr>Slide 29</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130</cp:revision>
  <dcterms:created xsi:type="dcterms:W3CDTF">2011-03-24T11:41:56Z</dcterms:created>
  <dcterms:modified xsi:type="dcterms:W3CDTF">2014-11-10T13:04:41Z</dcterms:modified>
</cp:coreProperties>
</file>