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59"/>
  </p:notesMasterIdLst>
  <p:sldIdLst>
    <p:sldId id="257" r:id="rId5"/>
    <p:sldId id="286" r:id="rId6"/>
    <p:sldId id="287" r:id="rId7"/>
    <p:sldId id="288" r:id="rId8"/>
    <p:sldId id="304" r:id="rId9"/>
    <p:sldId id="289" r:id="rId10"/>
    <p:sldId id="305" r:id="rId11"/>
    <p:sldId id="290" r:id="rId12"/>
    <p:sldId id="291" r:id="rId13"/>
    <p:sldId id="306" r:id="rId14"/>
    <p:sldId id="292" r:id="rId15"/>
    <p:sldId id="293" r:id="rId16"/>
    <p:sldId id="294" r:id="rId17"/>
    <p:sldId id="307" r:id="rId18"/>
    <p:sldId id="295" r:id="rId19"/>
    <p:sldId id="258" r:id="rId20"/>
    <p:sldId id="259" r:id="rId21"/>
    <p:sldId id="260" r:id="rId22"/>
    <p:sldId id="261" r:id="rId23"/>
    <p:sldId id="262" r:id="rId24"/>
    <p:sldId id="308" r:id="rId25"/>
    <p:sldId id="263" r:id="rId26"/>
    <p:sldId id="309" r:id="rId27"/>
    <p:sldId id="265" r:id="rId28"/>
    <p:sldId id="266" r:id="rId29"/>
    <p:sldId id="310" r:id="rId30"/>
    <p:sldId id="311" r:id="rId31"/>
    <p:sldId id="267" r:id="rId32"/>
    <p:sldId id="268" r:id="rId33"/>
    <p:sldId id="269" r:id="rId34"/>
    <p:sldId id="270" r:id="rId35"/>
    <p:sldId id="312" r:id="rId36"/>
    <p:sldId id="271" r:id="rId37"/>
    <p:sldId id="272" r:id="rId38"/>
    <p:sldId id="273" r:id="rId39"/>
    <p:sldId id="274" r:id="rId40"/>
    <p:sldId id="276" r:id="rId41"/>
    <p:sldId id="296" r:id="rId42"/>
    <p:sldId id="297" r:id="rId43"/>
    <p:sldId id="298" r:id="rId44"/>
    <p:sldId id="303" r:id="rId45"/>
    <p:sldId id="277" r:id="rId46"/>
    <p:sldId id="278" r:id="rId47"/>
    <p:sldId id="279" r:id="rId48"/>
    <p:sldId id="313" r:id="rId49"/>
    <p:sldId id="280" r:id="rId50"/>
    <p:sldId id="281" r:id="rId51"/>
    <p:sldId id="299" r:id="rId52"/>
    <p:sldId id="314" r:id="rId53"/>
    <p:sldId id="300" r:id="rId54"/>
    <p:sldId id="284" r:id="rId55"/>
    <p:sldId id="315" r:id="rId56"/>
    <p:sldId id="301" r:id="rId57"/>
    <p:sldId id="30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3D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notesViewPr>
    <p:cSldViewPr>
      <p:cViewPr varScale="1">
        <p:scale>
          <a:sx n="40" d="100"/>
          <a:sy n="40" d="100"/>
        </p:scale>
        <p:origin x="-150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833C042-7ABA-425B-819C-E81ED9E33D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F100C17D-4282-4159-8179-813FF45CA10A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733CCEF0-AC8E-4A9B-A871-D608DFE7E6AA}" type="slidenum">
              <a:rPr lang="en-US"/>
              <a:pPr/>
              <a:t>53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0B81732-089B-45DB-BC2B-F457169AFD54}" type="slidenum">
              <a:rPr lang="en-US"/>
              <a:pPr/>
              <a:t>54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475038" y="5219700"/>
            <a:ext cx="2054225" cy="571500"/>
            <a:chOff x="2257" y="3410"/>
            <a:chExt cx="1246" cy="346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2372" y="3410"/>
              <a:ext cx="584" cy="243"/>
            </a:xfrm>
            <a:custGeom>
              <a:avLst/>
              <a:gdLst>
                <a:gd name="T0" fmla="*/ 529 w 1169"/>
                <a:gd name="T1" fmla="*/ 147 h 487"/>
                <a:gd name="T2" fmla="*/ 508 w 1169"/>
                <a:gd name="T3" fmla="*/ 138 h 487"/>
                <a:gd name="T4" fmla="*/ 489 w 1169"/>
                <a:gd name="T5" fmla="*/ 130 h 487"/>
                <a:gd name="T6" fmla="*/ 438 w 1169"/>
                <a:gd name="T7" fmla="*/ 108 h 487"/>
                <a:gd name="T8" fmla="*/ 383 w 1169"/>
                <a:gd name="T9" fmla="*/ 86 h 487"/>
                <a:gd name="T10" fmla="*/ 327 w 1169"/>
                <a:gd name="T11" fmla="*/ 65 h 487"/>
                <a:gd name="T12" fmla="*/ 270 w 1169"/>
                <a:gd name="T13" fmla="*/ 48 h 487"/>
                <a:gd name="T14" fmla="*/ 215 w 1169"/>
                <a:gd name="T15" fmla="*/ 34 h 487"/>
                <a:gd name="T16" fmla="*/ 163 w 1169"/>
                <a:gd name="T17" fmla="*/ 27 h 487"/>
                <a:gd name="T18" fmla="*/ 117 w 1169"/>
                <a:gd name="T19" fmla="*/ 26 h 487"/>
                <a:gd name="T20" fmla="*/ 77 w 1169"/>
                <a:gd name="T21" fmla="*/ 33 h 487"/>
                <a:gd name="T22" fmla="*/ 46 w 1169"/>
                <a:gd name="T23" fmla="*/ 51 h 487"/>
                <a:gd name="T24" fmla="*/ 25 w 1169"/>
                <a:gd name="T25" fmla="*/ 79 h 487"/>
                <a:gd name="T26" fmla="*/ 17 w 1169"/>
                <a:gd name="T27" fmla="*/ 120 h 487"/>
                <a:gd name="T28" fmla="*/ 26 w 1169"/>
                <a:gd name="T29" fmla="*/ 158 h 487"/>
                <a:gd name="T30" fmla="*/ 47 w 1169"/>
                <a:gd name="T31" fmla="*/ 188 h 487"/>
                <a:gd name="T32" fmla="*/ 66 w 1169"/>
                <a:gd name="T33" fmla="*/ 204 h 487"/>
                <a:gd name="T34" fmla="*/ 81 w 1169"/>
                <a:gd name="T35" fmla="*/ 214 h 487"/>
                <a:gd name="T36" fmla="*/ 99 w 1169"/>
                <a:gd name="T37" fmla="*/ 221 h 487"/>
                <a:gd name="T38" fmla="*/ 126 w 1169"/>
                <a:gd name="T39" fmla="*/ 230 h 487"/>
                <a:gd name="T40" fmla="*/ 155 w 1169"/>
                <a:gd name="T41" fmla="*/ 232 h 487"/>
                <a:gd name="T42" fmla="*/ 182 w 1169"/>
                <a:gd name="T43" fmla="*/ 226 h 487"/>
                <a:gd name="T44" fmla="*/ 200 w 1169"/>
                <a:gd name="T45" fmla="*/ 212 h 487"/>
                <a:gd name="T46" fmla="*/ 203 w 1169"/>
                <a:gd name="T47" fmla="*/ 192 h 487"/>
                <a:gd name="T48" fmla="*/ 182 w 1169"/>
                <a:gd name="T49" fmla="*/ 183 h 487"/>
                <a:gd name="T50" fmla="*/ 177 w 1169"/>
                <a:gd name="T51" fmla="*/ 168 h 487"/>
                <a:gd name="T52" fmla="*/ 187 w 1169"/>
                <a:gd name="T53" fmla="*/ 154 h 487"/>
                <a:gd name="T54" fmla="*/ 203 w 1169"/>
                <a:gd name="T55" fmla="*/ 153 h 487"/>
                <a:gd name="T56" fmla="*/ 218 w 1169"/>
                <a:gd name="T57" fmla="*/ 166 h 487"/>
                <a:gd name="T58" fmla="*/ 219 w 1169"/>
                <a:gd name="T59" fmla="*/ 191 h 487"/>
                <a:gd name="T60" fmla="*/ 213 w 1169"/>
                <a:gd name="T61" fmla="*/ 211 h 487"/>
                <a:gd name="T62" fmla="*/ 201 w 1169"/>
                <a:gd name="T63" fmla="*/ 228 h 487"/>
                <a:gd name="T64" fmla="*/ 181 w 1169"/>
                <a:gd name="T65" fmla="*/ 239 h 487"/>
                <a:gd name="T66" fmla="*/ 152 w 1169"/>
                <a:gd name="T67" fmla="*/ 243 h 487"/>
                <a:gd name="T68" fmla="*/ 113 w 1169"/>
                <a:gd name="T69" fmla="*/ 237 h 487"/>
                <a:gd name="T70" fmla="*/ 65 w 1169"/>
                <a:gd name="T71" fmla="*/ 215 h 487"/>
                <a:gd name="T72" fmla="*/ 26 w 1169"/>
                <a:gd name="T73" fmla="*/ 177 h 487"/>
                <a:gd name="T74" fmla="*/ 3 w 1169"/>
                <a:gd name="T75" fmla="*/ 131 h 487"/>
                <a:gd name="T76" fmla="*/ 3 w 1169"/>
                <a:gd name="T77" fmla="*/ 83 h 487"/>
                <a:gd name="T78" fmla="*/ 33 w 1169"/>
                <a:gd name="T79" fmla="*/ 41 h 487"/>
                <a:gd name="T80" fmla="*/ 74 w 1169"/>
                <a:gd name="T81" fmla="*/ 18 h 487"/>
                <a:gd name="T82" fmla="*/ 110 w 1169"/>
                <a:gd name="T83" fmla="*/ 6 h 487"/>
                <a:gd name="T84" fmla="*/ 151 w 1169"/>
                <a:gd name="T85" fmla="*/ 0 h 487"/>
                <a:gd name="T86" fmla="*/ 194 w 1169"/>
                <a:gd name="T87" fmla="*/ 1 h 487"/>
                <a:gd name="T88" fmla="*/ 241 w 1169"/>
                <a:gd name="T89" fmla="*/ 6 h 487"/>
                <a:gd name="T90" fmla="*/ 289 w 1169"/>
                <a:gd name="T91" fmla="*/ 16 h 487"/>
                <a:gd name="T92" fmla="*/ 342 w 1169"/>
                <a:gd name="T93" fmla="*/ 30 h 487"/>
                <a:gd name="T94" fmla="*/ 398 w 1169"/>
                <a:gd name="T95" fmla="*/ 48 h 487"/>
                <a:gd name="T96" fmla="*/ 457 w 1169"/>
                <a:gd name="T97" fmla="*/ 70 h 487"/>
                <a:gd name="T98" fmla="*/ 519 w 1169"/>
                <a:gd name="T99" fmla="*/ 94 h 487"/>
                <a:gd name="T100" fmla="*/ 584 w 1169"/>
                <a:gd name="T101" fmla="*/ 121 h 4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69" h="487">
                  <a:moveTo>
                    <a:pt x="1086" y="306"/>
                  </a:moveTo>
                  <a:lnTo>
                    <a:pt x="1072" y="300"/>
                  </a:lnTo>
                  <a:lnTo>
                    <a:pt x="1059" y="294"/>
                  </a:lnTo>
                  <a:lnTo>
                    <a:pt x="1045" y="288"/>
                  </a:lnTo>
                  <a:lnTo>
                    <a:pt x="1031" y="283"/>
                  </a:lnTo>
                  <a:lnTo>
                    <a:pt x="1017" y="277"/>
                  </a:lnTo>
                  <a:lnTo>
                    <a:pt x="1005" y="271"/>
                  </a:lnTo>
                  <a:lnTo>
                    <a:pt x="991" y="265"/>
                  </a:lnTo>
                  <a:lnTo>
                    <a:pt x="978" y="260"/>
                  </a:lnTo>
                  <a:lnTo>
                    <a:pt x="945" y="245"/>
                  </a:lnTo>
                  <a:lnTo>
                    <a:pt x="911" y="231"/>
                  </a:lnTo>
                  <a:lnTo>
                    <a:pt x="876" y="216"/>
                  </a:lnTo>
                  <a:lnTo>
                    <a:pt x="840" y="201"/>
                  </a:lnTo>
                  <a:lnTo>
                    <a:pt x="804" y="186"/>
                  </a:lnTo>
                  <a:lnTo>
                    <a:pt x="767" y="172"/>
                  </a:lnTo>
                  <a:lnTo>
                    <a:pt x="729" y="157"/>
                  </a:lnTo>
                  <a:lnTo>
                    <a:pt x="691" y="144"/>
                  </a:lnTo>
                  <a:lnTo>
                    <a:pt x="654" y="130"/>
                  </a:lnTo>
                  <a:lnTo>
                    <a:pt x="616" y="118"/>
                  </a:lnTo>
                  <a:lnTo>
                    <a:pt x="578" y="106"/>
                  </a:lnTo>
                  <a:lnTo>
                    <a:pt x="540" y="96"/>
                  </a:lnTo>
                  <a:lnTo>
                    <a:pt x="503" y="85"/>
                  </a:lnTo>
                  <a:lnTo>
                    <a:pt x="467" y="77"/>
                  </a:lnTo>
                  <a:lnTo>
                    <a:pt x="431" y="69"/>
                  </a:lnTo>
                  <a:lnTo>
                    <a:pt x="395" y="62"/>
                  </a:lnTo>
                  <a:lnTo>
                    <a:pt x="361" y="58"/>
                  </a:lnTo>
                  <a:lnTo>
                    <a:pt x="327" y="54"/>
                  </a:lnTo>
                  <a:lnTo>
                    <a:pt x="295" y="52"/>
                  </a:lnTo>
                  <a:lnTo>
                    <a:pt x="264" y="51"/>
                  </a:lnTo>
                  <a:lnTo>
                    <a:pt x="234" y="52"/>
                  </a:lnTo>
                  <a:lnTo>
                    <a:pt x="206" y="56"/>
                  </a:lnTo>
                  <a:lnTo>
                    <a:pt x="180" y="60"/>
                  </a:lnTo>
                  <a:lnTo>
                    <a:pt x="154" y="67"/>
                  </a:lnTo>
                  <a:lnTo>
                    <a:pt x="133" y="77"/>
                  </a:lnTo>
                  <a:lnTo>
                    <a:pt x="112" y="88"/>
                  </a:lnTo>
                  <a:lnTo>
                    <a:pt x="92" y="102"/>
                  </a:lnTo>
                  <a:lnTo>
                    <a:pt x="76" y="119"/>
                  </a:lnTo>
                  <a:lnTo>
                    <a:pt x="62" y="137"/>
                  </a:lnTo>
                  <a:lnTo>
                    <a:pt x="51" y="159"/>
                  </a:lnTo>
                  <a:lnTo>
                    <a:pt x="43" y="184"/>
                  </a:lnTo>
                  <a:lnTo>
                    <a:pt x="37" y="210"/>
                  </a:lnTo>
                  <a:lnTo>
                    <a:pt x="35" y="240"/>
                  </a:lnTo>
                  <a:lnTo>
                    <a:pt x="37" y="268"/>
                  </a:lnTo>
                  <a:lnTo>
                    <a:pt x="43" y="293"/>
                  </a:lnTo>
                  <a:lnTo>
                    <a:pt x="52" y="317"/>
                  </a:lnTo>
                  <a:lnTo>
                    <a:pt x="63" y="339"/>
                  </a:lnTo>
                  <a:lnTo>
                    <a:pt x="78" y="359"/>
                  </a:lnTo>
                  <a:lnTo>
                    <a:pt x="95" y="377"/>
                  </a:lnTo>
                  <a:lnTo>
                    <a:pt x="113" y="393"/>
                  </a:lnTo>
                  <a:lnTo>
                    <a:pt x="123" y="401"/>
                  </a:lnTo>
                  <a:lnTo>
                    <a:pt x="133" y="408"/>
                  </a:lnTo>
                  <a:lnTo>
                    <a:pt x="142" y="415"/>
                  </a:lnTo>
                  <a:lnTo>
                    <a:pt x="152" y="422"/>
                  </a:lnTo>
                  <a:lnTo>
                    <a:pt x="163" y="429"/>
                  </a:lnTo>
                  <a:lnTo>
                    <a:pt x="174" y="434"/>
                  </a:lnTo>
                  <a:lnTo>
                    <a:pt x="186" y="439"/>
                  </a:lnTo>
                  <a:lnTo>
                    <a:pt x="198" y="443"/>
                  </a:lnTo>
                  <a:lnTo>
                    <a:pt x="216" y="451"/>
                  </a:lnTo>
                  <a:lnTo>
                    <a:pt x="233" y="458"/>
                  </a:lnTo>
                  <a:lnTo>
                    <a:pt x="252" y="461"/>
                  </a:lnTo>
                  <a:lnTo>
                    <a:pt x="272" y="465"/>
                  </a:lnTo>
                  <a:lnTo>
                    <a:pt x="292" y="465"/>
                  </a:lnTo>
                  <a:lnTo>
                    <a:pt x="311" y="465"/>
                  </a:lnTo>
                  <a:lnTo>
                    <a:pt x="331" y="463"/>
                  </a:lnTo>
                  <a:lnTo>
                    <a:pt x="348" y="458"/>
                  </a:lnTo>
                  <a:lnTo>
                    <a:pt x="364" y="452"/>
                  </a:lnTo>
                  <a:lnTo>
                    <a:pt x="378" y="444"/>
                  </a:lnTo>
                  <a:lnTo>
                    <a:pt x="391" y="436"/>
                  </a:lnTo>
                  <a:lnTo>
                    <a:pt x="400" y="425"/>
                  </a:lnTo>
                  <a:lnTo>
                    <a:pt x="406" y="413"/>
                  </a:lnTo>
                  <a:lnTo>
                    <a:pt x="408" y="399"/>
                  </a:lnTo>
                  <a:lnTo>
                    <a:pt x="406" y="384"/>
                  </a:lnTo>
                  <a:lnTo>
                    <a:pt x="400" y="368"/>
                  </a:lnTo>
                  <a:lnTo>
                    <a:pt x="379" y="369"/>
                  </a:lnTo>
                  <a:lnTo>
                    <a:pt x="364" y="366"/>
                  </a:lnTo>
                  <a:lnTo>
                    <a:pt x="356" y="358"/>
                  </a:lnTo>
                  <a:lnTo>
                    <a:pt x="353" y="347"/>
                  </a:lnTo>
                  <a:lnTo>
                    <a:pt x="354" y="336"/>
                  </a:lnTo>
                  <a:lnTo>
                    <a:pt x="358" y="324"/>
                  </a:lnTo>
                  <a:lnTo>
                    <a:pt x="365" y="315"/>
                  </a:lnTo>
                  <a:lnTo>
                    <a:pt x="374" y="309"/>
                  </a:lnTo>
                  <a:lnTo>
                    <a:pt x="384" y="305"/>
                  </a:lnTo>
                  <a:lnTo>
                    <a:pt x="395" y="303"/>
                  </a:lnTo>
                  <a:lnTo>
                    <a:pt x="407" y="306"/>
                  </a:lnTo>
                  <a:lnTo>
                    <a:pt x="418" y="310"/>
                  </a:lnTo>
                  <a:lnTo>
                    <a:pt x="429" y="320"/>
                  </a:lnTo>
                  <a:lnTo>
                    <a:pt x="437" y="332"/>
                  </a:lnTo>
                  <a:lnTo>
                    <a:pt x="441" y="348"/>
                  </a:lnTo>
                  <a:lnTo>
                    <a:pt x="441" y="368"/>
                  </a:lnTo>
                  <a:lnTo>
                    <a:pt x="439" y="382"/>
                  </a:lnTo>
                  <a:lnTo>
                    <a:pt x="437" y="396"/>
                  </a:lnTo>
                  <a:lnTo>
                    <a:pt x="432" y="410"/>
                  </a:lnTo>
                  <a:lnTo>
                    <a:pt x="426" y="422"/>
                  </a:lnTo>
                  <a:lnTo>
                    <a:pt x="419" y="434"/>
                  </a:lnTo>
                  <a:lnTo>
                    <a:pt x="411" y="445"/>
                  </a:lnTo>
                  <a:lnTo>
                    <a:pt x="402" y="456"/>
                  </a:lnTo>
                  <a:lnTo>
                    <a:pt x="391" y="465"/>
                  </a:lnTo>
                  <a:lnTo>
                    <a:pt x="377" y="472"/>
                  </a:lnTo>
                  <a:lnTo>
                    <a:pt x="362" y="479"/>
                  </a:lnTo>
                  <a:lnTo>
                    <a:pt x="345" y="483"/>
                  </a:lnTo>
                  <a:lnTo>
                    <a:pt x="326" y="486"/>
                  </a:lnTo>
                  <a:lnTo>
                    <a:pt x="304" y="487"/>
                  </a:lnTo>
                  <a:lnTo>
                    <a:pt x="281" y="484"/>
                  </a:lnTo>
                  <a:lnTo>
                    <a:pt x="256" y="481"/>
                  </a:lnTo>
                  <a:lnTo>
                    <a:pt x="227" y="475"/>
                  </a:lnTo>
                  <a:lnTo>
                    <a:pt x="194" y="465"/>
                  </a:lnTo>
                  <a:lnTo>
                    <a:pt x="161" y="449"/>
                  </a:lnTo>
                  <a:lnTo>
                    <a:pt x="130" y="430"/>
                  </a:lnTo>
                  <a:lnTo>
                    <a:pt x="101" y="407"/>
                  </a:lnTo>
                  <a:lnTo>
                    <a:pt x="75" y="383"/>
                  </a:lnTo>
                  <a:lnTo>
                    <a:pt x="52" y="354"/>
                  </a:lnTo>
                  <a:lnTo>
                    <a:pt x="32" y="325"/>
                  </a:lnTo>
                  <a:lnTo>
                    <a:pt x="17" y="294"/>
                  </a:lnTo>
                  <a:lnTo>
                    <a:pt x="6" y="262"/>
                  </a:lnTo>
                  <a:lnTo>
                    <a:pt x="0" y="231"/>
                  </a:lnTo>
                  <a:lnTo>
                    <a:pt x="0" y="199"/>
                  </a:lnTo>
                  <a:lnTo>
                    <a:pt x="6" y="167"/>
                  </a:lnTo>
                  <a:lnTo>
                    <a:pt x="19" y="136"/>
                  </a:lnTo>
                  <a:lnTo>
                    <a:pt x="38" y="109"/>
                  </a:lnTo>
                  <a:lnTo>
                    <a:pt x="66" y="82"/>
                  </a:lnTo>
                  <a:lnTo>
                    <a:pt x="101" y="58"/>
                  </a:lnTo>
                  <a:lnTo>
                    <a:pt x="125" y="46"/>
                  </a:lnTo>
                  <a:lnTo>
                    <a:pt x="148" y="36"/>
                  </a:lnTo>
                  <a:lnTo>
                    <a:pt x="172" y="27"/>
                  </a:lnTo>
                  <a:lnTo>
                    <a:pt x="196" y="19"/>
                  </a:lnTo>
                  <a:lnTo>
                    <a:pt x="221" y="13"/>
                  </a:lnTo>
                  <a:lnTo>
                    <a:pt x="248" y="8"/>
                  </a:lnTo>
                  <a:lnTo>
                    <a:pt x="274" y="5"/>
                  </a:lnTo>
                  <a:lnTo>
                    <a:pt x="302" y="1"/>
                  </a:lnTo>
                  <a:lnTo>
                    <a:pt x="331" y="0"/>
                  </a:lnTo>
                  <a:lnTo>
                    <a:pt x="359" y="0"/>
                  </a:lnTo>
                  <a:lnTo>
                    <a:pt x="388" y="2"/>
                  </a:lnTo>
                  <a:lnTo>
                    <a:pt x="418" y="5"/>
                  </a:lnTo>
                  <a:lnTo>
                    <a:pt x="449" y="8"/>
                  </a:lnTo>
                  <a:lnTo>
                    <a:pt x="482" y="12"/>
                  </a:lnTo>
                  <a:lnTo>
                    <a:pt x="514" y="17"/>
                  </a:lnTo>
                  <a:lnTo>
                    <a:pt x="546" y="24"/>
                  </a:lnTo>
                  <a:lnTo>
                    <a:pt x="579" y="32"/>
                  </a:lnTo>
                  <a:lnTo>
                    <a:pt x="614" y="41"/>
                  </a:lnTo>
                  <a:lnTo>
                    <a:pt x="650" y="50"/>
                  </a:lnTo>
                  <a:lnTo>
                    <a:pt x="685" y="60"/>
                  </a:lnTo>
                  <a:lnTo>
                    <a:pt x="721" y="72"/>
                  </a:lnTo>
                  <a:lnTo>
                    <a:pt x="759" y="83"/>
                  </a:lnTo>
                  <a:lnTo>
                    <a:pt x="797" y="96"/>
                  </a:lnTo>
                  <a:lnTo>
                    <a:pt x="835" y="110"/>
                  </a:lnTo>
                  <a:lnTo>
                    <a:pt x="874" y="125"/>
                  </a:lnTo>
                  <a:lnTo>
                    <a:pt x="915" y="140"/>
                  </a:lnTo>
                  <a:lnTo>
                    <a:pt x="955" y="156"/>
                  </a:lnTo>
                  <a:lnTo>
                    <a:pt x="996" y="172"/>
                  </a:lnTo>
                  <a:lnTo>
                    <a:pt x="1039" y="189"/>
                  </a:lnTo>
                  <a:lnTo>
                    <a:pt x="1082" y="207"/>
                  </a:lnTo>
                  <a:lnTo>
                    <a:pt x="1125" y="225"/>
                  </a:lnTo>
                  <a:lnTo>
                    <a:pt x="1169" y="243"/>
                  </a:lnTo>
                  <a:lnTo>
                    <a:pt x="1086" y="30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2752" y="3423"/>
              <a:ext cx="591" cy="213"/>
            </a:xfrm>
            <a:custGeom>
              <a:avLst/>
              <a:gdLst>
                <a:gd name="T0" fmla="*/ 194 w 1182"/>
                <a:gd name="T1" fmla="*/ 152 h 425"/>
                <a:gd name="T2" fmla="*/ 242 w 1182"/>
                <a:gd name="T3" fmla="*/ 169 h 425"/>
                <a:gd name="T4" fmla="*/ 290 w 1182"/>
                <a:gd name="T5" fmla="*/ 183 h 425"/>
                <a:gd name="T6" fmla="*/ 336 w 1182"/>
                <a:gd name="T7" fmla="*/ 196 h 425"/>
                <a:gd name="T8" fmla="*/ 381 w 1182"/>
                <a:gd name="T9" fmla="*/ 205 h 425"/>
                <a:gd name="T10" fmla="*/ 423 w 1182"/>
                <a:gd name="T11" fmla="*/ 211 h 425"/>
                <a:gd name="T12" fmla="*/ 462 w 1182"/>
                <a:gd name="T13" fmla="*/ 213 h 425"/>
                <a:gd name="T14" fmla="*/ 497 w 1182"/>
                <a:gd name="T15" fmla="*/ 210 h 425"/>
                <a:gd name="T16" fmla="*/ 529 w 1182"/>
                <a:gd name="T17" fmla="*/ 202 h 425"/>
                <a:gd name="T18" fmla="*/ 553 w 1182"/>
                <a:gd name="T19" fmla="*/ 190 h 425"/>
                <a:gd name="T20" fmla="*/ 572 w 1182"/>
                <a:gd name="T21" fmla="*/ 171 h 425"/>
                <a:gd name="T22" fmla="*/ 590 w 1182"/>
                <a:gd name="T23" fmla="*/ 102 h 425"/>
                <a:gd name="T24" fmla="*/ 561 w 1182"/>
                <a:gd name="T25" fmla="*/ 49 h 425"/>
                <a:gd name="T26" fmla="*/ 511 w 1182"/>
                <a:gd name="T27" fmla="*/ 17 h 425"/>
                <a:gd name="T28" fmla="*/ 446 w 1182"/>
                <a:gd name="T29" fmla="*/ 1 h 425"/>
                <a:gd name="T30" fmla="*/ 378 w 1182"/>
                <a:gd name="T31" fmla="*/ 4 h 425"/>
                <a:gd name="T32" fmla="*/ 310 w 1182"/>
                <a:gd name="T33" fmla="*/ 21 h 425"/>
                <a:gd name="T34" fmla="*/ 240 w 1182"/>
                <a:gd name="T35" fmla="*/ 50 h 425"/>
                <a:gd name="T36" fmla="*/ 171 w 1182"/>
                <a:gd name="T37" fmla="*/ 87 h 425"/>
                <a:gd name="T38" fmla="*/ 143 w 1182"/>
                <a:gd name="T39" fmla="*/ 104 h 425"/>
                <a:gd name="T40" fmla="*/ 113 w 1182"/>
                <a:gd name="T41" fmla="*/ 122 h 425"/>
                <a:gd name="T42" fmla="*/ 81 w 1182"/>
                <a:gd name="T43" fmla="*/ 141 h 425"/>
                <a:gd name="T44" fmla="*/ 47 w 1182"/>
                <a:gd name="T45" fmla="*/ 160 h 425"/>
                <a:gd name="T46" fmla="*/ 13 w 1182"/>
                <a:gd name="T47" fmla="*/ 179 h 425"/>
                <a:gd name="T48" fmla="*/ 37 w 1182"/>
                <a:gd name="T49" fmla="*/ 181 h 425"/>
                <a:gd name="T50" fmla="*/ 99 w 1182"/>
                <a:gd name="T51" fmla="*/ 147 h 425"/>
                <a:gd name="T52" fmla="*/ 162 w 1182"/>
                <a:gd name="T53" fmla="*/ 115 h 425"/>
                <a:gd name="T54" fmla="*/ 225 w 1182"/>
                <a:gd name="T55" fmla="*/ 85 h 425"/>
                <a:gd name="T56" fmla="*/ 287 w 1182"/>
                <a:gd name="T57" fmla="*/ 59 h 425"/>
                <a:gd name="T58" fmla="*/ 346 w 1182"/>
                <a:gd name="T59" fmla="*/ 39 h 425"/>
                <a:gd name="T60" fmla="*/ 401 w 1182"/>
                <a:gd name="T61" fmla="*/ 27 h 425"/>
                <a:gd name="T62" fmla="*/ 451 w 1182"/>
                <a:gd name="T63" fmla="*/ 23 h 425"/>
                <a:gd name="T64" fmla="*/ 496 w 1182"/>
                <a:gd name="T65" fmla="*/ 28 h 425"/>
                <a:gd name="T66" fmla="*/ 533 w 1182"/>
                <a:gd name="T67" fmla="*/ 46 h 425"/>
                <a:gd name="T68" fmla="*/ 560 w 1182"/>
                <a:gd name="T69" fmla="*/ 77 h 425"/>
                <a:gd name="T70" fmla="*/ 575 w 1182"/>
                <a:gd name="T71" fmla="*/ 125 h 425"/>
                <a:gd name="T72" fmla="*/ 549 w 1182"/>
                <a:gd name="T73" fmla="*/ 160 h 425"/>
                <a:gd name="T74" fmla="*/ 496 w 1182"/>
                <a:gd name="T75" fmla="*/ 178 h 425"/>
                <a:gd name="T76" fmla="*/ 427 w 1182"/>
                <a:gd name="T77" fmla="*/ 182 h 425"/>
                <a:gd name="T78" fmla="*/ 359 w 1182"/>
                <a:gd name="T79" fmla="*/ 172 h 425"/>
                <a:gd name="T80" fmla="*/ 313 w 1182"/>
                <a:gd name="T81" fmla="*/ 156 h 425"/>
                <a:gd name="T82" fmla="*/ 291 w 1182"/>
                <a:gd name="T83" fmla="*/ 146 h 425"/>
                <a:gd name="T84" fmla="*/ 269 w 1182"/>
                <a:gd name="T85" fmla="*/ 136 h 425"/>
                <a:gd name="T86" fmla="*/ 247 w 1182"/>
                <a:gd name="T87" fmla="*/ 127 h 425"/>
                <a:gd name="T88" fmla="*/ 226 w 1182"/>
                <a:gd name="T89" fmla="*/ 118 h 425"/>
                <a:gd name="T90" fmla="*/ 205 w 1182"/>
                <a:gd name="T91" fmla="*/ 108 h 4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82" h="425">
                  <a:moveTo>
                    <a:pt x="326" y="279"/>
                  </a:moveTo>
                  <a:lnTo>
                    <a:pt x="357" y="291"/>
                  </a:lnTo>
                  <a:lnTo>
                    <a:pt x="388" y="303"/>
                  </a:lnTo>
                  <a:lnTo>
                    <a:pt x="421" y="314"/>
                  </a:lnTo>
                  <a:lnTo>
                    <a:pt x="452" y="326"/>
                  </a:lnTo>
                  <a:lnTo>
                    <a:pt x="484" y="338"/>
                  </a:lnTo>
                  <a:lnTo>
                    <a:pt x="515" y="348"/>
                  </a:lnTo>
                  <a:lnTo>
                    <a:pt x="547" y="357"/>
                  </a:lnTo>
                  <a:lnTo>
                    <a:pt x="579" y="366"/>
                  </a:lnTo>
                  <a:lnTo>
                    <a:pt x="610" y="376"/>
                  </a:lnTo>
                  <a:lnTo>
                    <a:pt x="641" y="384"/>
                  </a:lnTo>
                  <a:lnTo>
                    <a:pt x="672" y="392"/>
                  </a:lnTo>
                  <a:lnTo>
                    <a:pt x="702" y="399"/>
                  </a:lnTo>
                  <a:lnTo>
                    <a:pt x="732" y="404"/>
                  </a:lnTo>
                  <a:lnTo>
                    <a:pt x="761" y="410"/>
                  </a:lnTo>
                  <a:lnTo>
                    <a:pt x="789" y="415"/>
                  </a:lnTo>
                  <a:lnTo>
                    <a:pt x="818" y="418"/>
                  </a:lnTo>
                  <a:lnTo>
                    <a:pt x="846" y="422"/>
                  </a:lnTo>
                  <a:lnTo>
                    <a:pt x="872" y="424"/>
                  </a:lnTo>
                  <a:lnTo>
                    <a:pt x="899" y="425"/>
                  </a:lnTo>
                  <a:lnTo>
                    <a:pt x="924" y="425"/>
                  </a:lnTo>
                  <a:lnTo>
                    <a:pt x="948" y="424"/>
                  </a:lnTo>
                  <a:lnTo>
                    <a:pt x="972" y="423"/>
                  </a:lnTo>
                  <a:lnTo>
                    <a:pt x="994" y="419"/>
                  </a:lnTo>
                  <a:lnTo>
                    <a:pt x="1016" y="416"/>
                  </a:lnTo>
                  <a:lnTo>
                    <a:pt x="1037" y="410"/>
                  </a:lnTo>
                  <a:lnTo>
                    <a:pt x="1057" y="404"/>
                  </a:lnTo>
                  <a:lnTo>
                    <a:pt x="1074" y="398"/>
                  </a:lnTo>
                  <a:lnTo>
                    <a:pt x="1091" y="388"/>
                  </a:lnTo>
                  <a:lnTo>
                    <a:pt x="1106" y="379"/>
                  </a:lnTo>
                  <a:lnTo>
                    <a:pt x="1120" y="368"/>
                  </a:lnTo>
                  <a:lnTo>
                    <a:pt x="1133" y="355"/>
                  </a:lnTo>
                  <a:lnTo>
                    <a:pt x="1144" y="341"/>
                  </a:lnTo>
                  <a:lnTo>
                    <a:pt x="1171" y="291"/>
                  </a:lnTo>
                  <a:lnTo>
                    <a:pt x="1182" y="245"/>
                  </a:lnTo>
                  <a:lnTo>
                    <a:pt x="1180" y="203"/>
                  </a:lnTo>
                  <a:lnTo>
                    <a:pt x="1167" y="162"/>
                  </a:lnTo>
                  <a:lnTo>
                    <a:pt x="1146" y="128"/>
                  </a:lnTo>
                  <a:lnTo>
                    <a:pt x="1121" y="98"/>
                  </a:lnTo>
                  <a:lnTo>
                    <a:pt x="1091" y="72"/>
                  </a:lnTo>
                  <a:lnTo>
                    <a:pt x="1062" y="54"/>
                  </a:lnTo>
                  <a:lnTo>
                    <a:pt x="1021" y="34"/>
                  </a:lnTo>
                  <a:lnTo>
                    <a:pt x="978" y="18"/>
                  </a:lnTo>
                  <a:lnTo>
                    <a:pt x="934" y="8"/>
                  </a:lnTo>
                  <a:lnTo>
                    <a:pt x="891" y="2"/>
                  </a:lnTo>
                  <a:lnTo>
                    <a:pt x="847" y="0"/>
                  </a:lnTo>
                  <a:lnTo>
                    <a:pt x="802" y="2"/>
                  </a:lnTo>
                  <a:lnTo>
                    <a:pt x="756" y="7"/>
                  </a:lnTo>
                  <a:lnTo>
                    <a:pt x="711" y="16"/>
                  </a:lnTo>
                  <a:lnTo>
                    <a:pt x="665" y="27"/>
                  </a:lnTo>
                  <a:lnTo>
                    <a:pt x="619" y="42"/>
                  </a:lnTo>
                  <a:lnTo>
                    <a:pt x="573" y="60"/>
                  </a:lnTo>
                  <a:lnTo>
                    <a:pt x="526" y="79"/>
                  </a:lnTo>
                  <a:lnTo>
                    <a:pt x="479" y="100"/>
                  </a:lnTo>
                  <a:lnTo>
                    <a:pt x="433" y="123"/>
                  </a:lnTo>
                  <a:lnTo>
                    <a:pt x="388" y="148"/>
                  </a:lnTo>
                  <a:lnTo>
                    <a:pt x="342" y="174"/>
                  </a:lnTo>
                  <a:lnTo>
                    <a:pt x="324" y="184"/>
                  </a:lnTo>
                  <a:lnTo>
                    <a:pt x="306" y="196"/>
                  </a:lnTo>
                  <a:lnTo>
                    <a:pt x="286" y="207"/>
                  </a:lnTo>
                  <a:lnTo>
                    <a:pt x="266" y="219"/>
                  </a:lnTo>
                  <a:lnTo>
                    <a:pt x="246" y="231"/>
                  </a:lnTo>
                  <a:lnTo>
                    <a:pt x="225" y="243"/>
                  </a:lnTo>
                  <a:lnTo>
                    <a:pt x="204" y="256"/>
                  </a:lnTo>
                  <a:lnTo>
                    <a:pt x="183" y="268"/>
                  </a:lnTo>
                  <a:lnTo>
                    <a:pt x="162" y="281"/>
                  </a:lnTo>
                  <a:lnTo>
                    <a:pt x="140" y="294"/>
                  </a:lnTo>
                  <a:lnTo>
                    <a:pt x="117" y="308"/>
                  </a:lnTo>
                  <a:lnTo>
                    <a:pt x="94" y="320"/>
                  </a:lnTo>
                  <a:lnTo>
                    <a:pt x="71" y="333"/>
                  </a:lnTo>
                  <a:lnTo>
                    <a:pt x="48" y="346"/>
                  </a:lnTo>
                  <a:lnTo>
                    <a:pt x="25" y="358"/>
                  </a:lnTo>
                  <a:lnTo>
                    <a:pt x="0" y="371"/>
                  </a:lnTo>
                  <a:lnTo>
                    <a:pt x="33" y="383"/>
                  </a:lnTo>
                  <a:lnTo>
                    <a:pt x="73" y="361"/>
                  </a:lnTo>
                  <a:lnTo>
                    <a:pt x="114" y="338"/>
                  </a:lnTo>
                  <a:lnTo>
                    <a:pt x="156" y="316"/>
                  </a:lnTo>
                  <a:lnTo>
                    <a:pt x="197" y="294"/>
                  </a:lnTo>
                  <a:lnTo>
                    <a:pt x="240" y="272"/>
                  </a:lnTo>
                  <a:lnTo>
                    <a:pt x="281" y="250"/>
                  </a:lnTo>
                  <a:lnTo>
                    <a:pt x="324" y="229"/>
                  </a:lnTo>
                  <a:lnTo>
                    <a:pt x="365" y="208"/>
                  </a:lnTo>
                  <a:lnTo>
                    <a:pt x="408" y="189"/>
                  </a:lnTo>
                  <a:lnTo>
                    <a:pt x="450" y="169"/>
                  </a:lnTo>
                  <a:lnTo>
                    <a:pt x="491" y="152"/>
                  </a:lnTo>
                  <a:lnTo>
                    <a:pt x="532" y="135"/>
                  </a:lnTo>
                  <a:lnTo>
                    <a:pt x="573" y="118"/>
                  </a:lnTo>
                  <a:lnTo>
                    <a:pt x="613" y="103"/>
                  </a:lnTo>
                  <a:lnTo>
                    <a:pt x="652" y="91"/>
                  </a:lnTo>
                  <a:lnTo>
                    <a:pt x="691" y="78"/>
                  </a:lnTo>
                  <a:lnTo>
                    <a:pt x="729" y="68"/>
                  </a:lnTo>
                  <a:lnTo>
                    <a:pt x="766" y="60"/>
                  </a:lnTo>
                  <a:lnTo>
                    <a:pt x="802" y="53"/>
                  </a:lnTo>
                  <a:lnTo>
                    <a:pt x="837" y="48"/>
                  </a:lnTo>
                  <a:lnTo>
                    <a:pt x="870" y="45"/>
                  </a:lnTo>
                  <a:lnTo>
                    <a:pt x="902" y="45"/>
                  </a:lnTo>
                  <a:lnTo>
                    <a:pt x="933" y="46"/>
                  </a:lnTo>
                  <a:lnTo>
                    <a:pt x="963" y="49"/>
                  </a:lnTo>
                  <a:lnTo>
                    <a:pt x="991" y="56"/>
                  </a:lnTo>
                  <a:lnTo>
                    <a:pt x="1017" y="65"/>
                  </a:lnTo>
                  <a:lnTo>
                    <a:pt x="1042" y="77"/>
                  </a:lnTo>
                  <a:lnTo>
                    <a:pt x="1065" y="92"/>
                  </a:lnTo>
                  <a:lnTo>
                    <a:pt x="1085" y="109"/>
                  </a:lnTo>
                  <a:lnTo>
                    <a:pt x="1104" y="130"/>
                  </a:lnTo>
                  <a:lnTo>
                    <a:pt x="1120" y="154"/>
                  </a:lnTo>
                  <a:lnTo>
                    <a:pt x="1135" y="181"/>
                  </a:lnTo>
                  <a:lnTo>
                    <a:pt x="1148" y="216"/>
                  </a:lnTo>
                  <a:lnTo>
                    <a:pt x="1149" y="249"/>
                  </a:lnTo>
                  <a:lnTo>
                    <a:pt x="1141" y="276"/>
                  </a:lnTo>
                  <a:lnTo>
                    <a:pt x="1123" y="299"/>
                  </a:lnTo>
                  <a:lnTo>
                    <a:pt x="1098" y="319"/>
                  </a:lnTo>
                  <a:lnTo>
                    <a:pt x="1068" y="335"/>
                  </a:lnTo>
                  <a:lnTo>
                    <a:pt x="1031" y="347"/>
                  </a:lnTo>
                  <a:lnTo>
                    <a:pt x="991" y="356"/>
                  </a:lnTo>
                  <a:lnTo>
                    <a:pt x="946" y="361"/>
                  </a:lnTo>
                  <a:lnTo>
                    <a:pt x="900" y="363"/>
                  </a:lnTo>
                  <a:lnTo>
                    <a:pt x="854" y="363"/>
                  </a:lnTo>
                  <a:lnTo>
                    <a:pt x="807" y="358"/>
                  </a:lnTo>
                  <a:lnTo>
                    <a:pt x="761" y="353"/>
                  </a:lnTo>
                  <a:lnTo>
                    <a:pt x="717" y="343"/>
                  </a:lnTo>
                  <a:lnTo>
                    <a:pt x="675" y="332"/>
                  </a:lnTo>
                  <a:lnTo>
                    <a:pt x="640" y="318"/>
                  </a:lnTo>
                  <a:lnTo>
                    <a:pt x="625" y="311"/>
                  </a:lnTo>
                  <a:lnTo>
                    <a:pt x="610" y="304"/>
                  </a:lnTo>
                  <a:lnTo>
                    <a:pt x="595" y="298"/>
                  </a:lnTo>
                  <a:lnTo>
                    <a:pt x="581" y="291"/>
                  </a:lnTo>
                  <a:lnTo>
                    <a:pt x="566" y="285"/>
                  </a:lnTo>
                  <a:lnTo>
                    <a:pt x="551" y="279"/>
                  </a:lnTo>
                  <a:lnTo>
                    <a:pt x="537" y="272"/>
                  </a:lnTo>
                  <a:lnTo>
                    <a:pt x="522" y="266"/>
                  </a:lnTo>
                  <a:lnTo>
                    <a:pt x="508" y="259"/>
                  </a:lnTo>
                  <a:lnTo>
                    <a:pt x="493" y="253"/>
                  </a:lnTo>
                  <a:lnTo>
                    <a:pt x="479" y="248"/>
                  </a:lnTo>
                  <a:lnTo>
                    <a:pt x="466" y="241"/>
                  </a:lnTo>
                  <a:lnTo>
                    <a:pt x="451" y="235"/>
                  </a:lnTo>
                  <a:lnTo>
                    <a:pt x="437" y="229"/>
                  </a:lnTo>
                  <a:lnTo>
                    <a:pt x="423" y="222"/>
                  </a:lnTo>
                  <a:lnTo>
                    <a:pt x="409" y="216"/>
                  </a:lnTo>
                  <a:lnTo>
                    <a:pt x="326" y="279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2257" y="3484"/>
              <a:ext cx="788" cy="228"/>
            </a:xfrm>
            <a:custGeom>
              <a:avLst/>
              <a:gdLst>
                <a:gd name="T0" fmla="*/ 458 w 1577"/>
                <a:gd name="T1" fmla="*/ 143 h 457"/>
                <a:gd name="T2" fmla="*/ 401 w 1577"/>
                <a:gd name="T3" fmla="*/ 167 h 457"/>
                <a:gd name="T4" fmla="*/ 343 w 1577"/>
                <a:gd name="T5" fmla="*/ 189 h 457"/>
                <a:gd name="T6" fmla="*/ 284 w 1577"/>
                <a:gd name="T7" fmla="*/ 205 h 457"/>
                <a:gd name="T8" fmla="*/ 225 w 1577"/>
                <a:gd name="T9" fmla="*/ 214 h 457"/>
                <a:gd name="T10" fmla="*/ 171 w 1577"/>
                <a:gd name="T11" fmla="*/ 214 h 457"/>
                <a:gd name="T12" fmla="*/ 124 w 1577"/>
                <a:gd name="T13" fmla="*/ 208 h 457"/>
                <a:gd name="T14" fmla="*/ 80 w 1577"/>
                <a:gd name="T15" fmla="*/ 196 h 457"/>
                <a:gd name="T16" fmla="*/ 45 w 1577"/>
                <a:gd name="T17" fmla="*/ 176 h 457"/>
                <a:gd name="T18" fmla="*/ 22 w 1577"/>
                <a:gd name="T19" fmla="*/ 147 h 457"/>
                <a:gd name="T20" fmla="*/ 15 w 1577"/>
                <a:gd name="T21" fmla="*/ 109 h 457"/>
                <a:gd name="T22" fmla="*/ 26 w 1577"/>
                <a:gd name="T23" fmla="*/ 76 h 457"/>
                <a:gd name="T24" fmla="*/ 53 w 1577"/>
                <a:gd name="T25" fmla="*/ 50 h 457"/>
                <a:gd name="T26" fmla="*/ 90 w 1577"/>
                <a:gd name="T27" fmla="*/ 33 h 457"/>
                <a:gd name="T28" fmla="*/ 132 w 1577"/>
                <a:gd name="T29" fmla="*/ 22 h 457"/>
                <a:gd name="T30" fmla="*/ 175 w 1577"/>
                <a:gd name="T31" fmla="*/ 20 h 457"/>
                <a:gd name="T32" fmla="*/ 223 w 1577"/>
                <a:gd name="T33" fmla="*/ 27 h 457"/>
                <a:gd name="T34" fmla="*/ 272 w 1577"/>
                <a:gd name="T35" fmla="*/ 37 h 457"/>
                <a:gd name="T36" fmla="*/ 319 w 1577"/>
                <a:gd name="T37" fmla="*/ 48 h 457"/>
                <a:gd name="T38" fmla="*/ 364 w 1577"/>
                <a:gd name="T39" fmla="*/ 62 h 457"/>
                <a:gd name="T40" fmla="*/ 408 w 1577"/>
                <a:gd name="T41" fmla="*/ 76 h 457"/>
                <a:gd name="T42" fmla="*/ 451 w 1577"/>
                <a:gd name="T43" fmla="*/ 93 h 457"/>
                <a:gd name="T44" fmla="*/ 494 w 1577"/>
                <a:gd name="T45" fmla="*/ 110 h 457"/>
                <a:gd name="T46" fmla="*/ 537 w 1577"/>
                <a:gd name="T47" fmla="*/ 128 h 457"/>
                <a:gd name="T48" fmla="*/ 580 w 1577"/>
                <a:gd name="T49" fmla="*/ 146 h 457"/>
                <a:gd name="T50" fmla="*/ 625 w 1577"/>
                <a:gd name="T51" fmla="*/ 165 h 457"/>
                <a:gd name="T52" fmla="*/ 672 w 1577"/>
                <a:gd name="T53" fmla="*/ 184 h 457"/>
                <a:gd name="T54" fmla="*/ 688 w 1577"/>
                <a:gd name="T55" fmla="*/ 190 h 457"/>
                <a:gd name="T56" fmla="*/ 706 w 1577"/>
                <a:gd name="T57" fmla="*/ 196 h 457"/>
                <a:gd name="T58" fmla="*/ 724 w 1577"/>
                <a:gd name="T59" fmla="*/ 202 h 457"/>
                <a:gd name="T60" fmla="*/ 743 w 1577"/>
                <a:gd name="T61" fmla="*/ 208 h 457"/>
                <a:gd name="T62" fmla="*/ 762 w 1577"/>
                <a:gd name="T63" fmla="*/ 213 h 457"/>
                <a:gd name="T64" fmla="*/ 781 w 1577"/>
                <a:gd name="T65" fmla="*/ 178 h 457"/>
                <a:gd name="T66" fmla="*/ 760 w 1577"/>
                <a:gd name="T67" fmla="*/ 170 h 457"/>
                <a:gd name="T68" fmla="*/ 740 w 1577"/>
                <a:gd name="T69" fmla="*/ 162 h 457"/>
                <a:gd name="T70" fmla="*/ 689 w 1577"/>
                <a:gd name="T71" fmla="*/ 140 h 457"/>
                <a:gd name="T72" fmla="*/ 615 w 1577"/>
                <a:gd name="T73" fmla="*/ 110 h 457"/>
                <a:gd name="T74" fmla="*/ 535 w 1577"/>
                <a:gd name="T75" fmla="*/ 79 h 457"/>
                <a:gd name="T76" fmla="*/ 451 w 1577"/>
                <a:gd name="T77" fmla="*/ 50 h 457"/>
                <a:gd name="T78" fmla="*/ 367 w 1577"/>
                <a:gd name="T79" fmla="*/ 26 h 457"/>
                <a:gd name="T80" fmla="*/ 285 w 1577"/>
                <a:gd name="T81" fmla="*/ 9 h 457"/>
                <a:gd name="T82" fmla="*/ 208 w 1577"/>
                <a:gd name="T83" fmla="*/ 0 h 457"/>
                <a:gd name="T84" fmla="*/ 138 w 1577"/>
                <a:gd name="T85" fmla="*/ 3 h 457"/>
                <a:gd name="T86" fmla="*/ 80 w 1577"/>
                <a:gd name="T87" fmla="*/ 18 h 457"/>
                <a:gd name="T88" fmla="*/ 35 w 1577"/>
                <a:gd name="T89" fmla="*/ 49 h 457"/>
                <a:gd name="T90" fmla="*/ 6 w 1577"/>
                <a:gd name="T91" fmla="*/ 98 h 457"/>
                <a:gd name="T92" fmla="*/ 0 w 1577"/>
                <a:gd name="T93" fmla="*/ 139 h 457"/>
                <a:gd name="T94" fmla="*/ 10 w 1577"/>
                <a:gd name="T95" fmla="*/ 172 h 457"/>
                <a:gd name="T96" fmla="*/ 35 w 1577"/>
                <a:gd name="T97" fmla="*/ 197 h 457"/>
                <a:gd name="T98" fmla="*/ 73 w 1577"/>
                <a:gd name="T99" fmla="*/ 215 h 457"/>
                <a:gd name="T100" fmla="*/ 122 w 1577"/>
                <a:gd name="T101" fmla="*/ 225 h 457"/>
                <a:gd name="T102" fmla="*/ 178 w 1577"/>
                <a:gd name="T103" fmla="*/ 228 h 457"/>
                <a:gd name="T104" fmla="*/ 240 w 1577"/>
                <a:gd name="T105" fmla="*/ 223 h 457"/>
                <a:gd name="T106" fmla="*/ 305 w 1577"/>
                <a:gd name="T107" fmla="*/ 212 h 457"/>
                <a:gd name="T108" fmla="*/ 372 w 1577"/>
                <a:gd name="T109" fmla="*/ 193 h 457"/>
                <a:gd name="T110" fmla="*/ 438 w 1577"/>
                <a:gd name="T111" fmla="*/ 167 h 457"/>
                <a:gd name="T112" fmla="*/ 484 w 1577"/>
                <a:gd name="T113" fmla="*/ 145 h 457"/>
                <a:gd name="T114" fmla="*/ 496 w 1577"/>
                <a:gd name="T115" fmla="*/ 139 h 457"/>
                <a:gd name="T116" fmla="*/ 507 w 1577"/>
                <a:gd name="T117" fmla="*/ 132 h 4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77" h="457">
                  <a:moveTo>
                    <a:pt x="989" y="249"/>
                  </a:moveTo>
                  <a:lnTo>
                    <a:pt x="952" y="267"/>
                  </a:lnTo>
                  <a:lnTo>
                    <a:pt x="916" y="286"/>
                  </a:lnTo>
                  <a:lnTo>
                    <a:pt x="879" y="303"/>
                  </a:lnTo>
                  <a:lnTo>
                    <a:pt x="841" y="319"/>
                  </a:lnTo>
                  <a:lnTo>
                    <a:pt x="803" y="335"/>
                  </a:lnTo>
                  <a:lnTo>
                    <a:pt x="765" y="352"/>
                  </a:lnTo>
                  <a:lnTo>
                    <a:pt x="726" y="365"/>
                  </a:lnTo>
                  <a:lnTo>
                    <a:pt x="686" y="378"/>
                  </a:lnTo>
                  <a:lnTo>
                    <a:pt x="647" y="391"/>
                  </a:lnTo>
                  <a:lnTo>
                    <a:pt x="608" y="401"/>
                  </a:lnTo>
                  <a:lnTo>
                    <a:pt x="569" y="410"/>
                  </a:lnTo>
                  <a:lnTo>
                    <a:pt x="530" y="417"/>
                  </a:lnTo>
                  <a:lnTo>
                    <a:pt x="491" y="423"/>
                  </a:lnTo>
                  <a:lnTo>
                    <a:pt x="451" y="428"/>
                  </a:lnTo>
                  <a:lnTo>
                    <a:pt x="412" y="430"/>
                  </a:lnTo>
                  <a:lnTo>
                    <a:pt x="374" y="430"/>
                  </a:lnTo>
                  <a:lnTo>
                    <a:pt x="342" y="429"/>
                  </a:lnTo>
                  <a:lnTo>
                    <a:pt x="310" y="425"/>
                  </a:lnTo>
                  <a:lnTo>
                    <a:pt x="279" y="422"/>
                  </a:lnTo>
                  <a:lnTo>
                    <a:pt x="248" y="416"/>
                  </a:lnTo>
                  <a:lnTo>
                    <a:pt x="216" y="410"/>
                  </a:lnTo>
                  <a:lnTo>
                    <a:pt x="188" y="401"/>
                  </a:lnTo>
                  <a:lnTo>
                    <a:pt x="160" y="392"/>
                  </a:lnTo>
                  <a:lnTo>
                    <a:pt x="135" y="380"/>
                  </a:lnTo>
                  <a:lnTo>
                    <a:pt x="110" y="367"/>
                  </a:lnTo>
                  <a:lnTo>
                    <a:pt x="90" y="352"/>
                  </a:lnTo>
                  <a:lnTo>
                    <a:pt x="71" y="335"/>
                  </a:lnTo>
                  <a:lnTo>
                    <a:pt x="55" y="316"/>
                  </a:lnTo>
                  <a:lnTo>
                    <a:pt x="44" y="295"/>
                  </a:lnTo>
                  <a:lnTo>
                    <a:pt x="34" y="272"/>
                  </a:lnTo>
                  <a:lnTo>
                    <a:pt x="30" y="247"/>
                  </a:lnTo>
                  <a:lnTo>
                    <a:pt x="30" y="219"/>
                  </a:lnTo>
                  <a:lnTo>
                    <a:pt x="33" y="196"/>
                  </a:lnTo>
                  <a:lnTo>
                    <a:pt x="41" y="174"/>
                  </a:lnTo>
                  <a:lnTo>
                    <a:pt x="53" y="153"/>
                  </a:lnTo>
                  <a:lnTo>
                    <a:pt x="68" y="135"/>
                  </a:lnTo>
                  <a:lnTo>
                    <a:pt x="85" y="118"/>
                  </a:lnTo>
                  <a:lnTo>
                    <a:pt x="106" y="101"/>
                  </a:lnTo>
                  <a:lnTo>
                    <a:pt x="128" y="88"/>
                  </a:lnTo>
                  <a:lnTo>
                    <a:pt x="153" y="76"/>
                  </a:lnTo>
                  <a:lnTo>
                    <a:pt x="180" y="66"/>
                  </a:lnTo>
                  <a:lnTo>
                    <a:pt x="207" y="56"/>
                  </a:lnTo>
                  <a:lnTo>
                    <a:pt x="235" y="50"/>
                  </a:lnTo>
                  <a:lnTo>
                    <a:pt x="264" y="45"/>
                  </a:lnTo>
                  <a:lnTo>
                    <a:pt x="294" y="41"/>
                  </a:lnTo>
                  <a:lnTo>
                    <a:pt x="322" y="40"/>
                  </a:lnTo>
                  <a:lnTo>
                    <a:pt x="351" y="41"/>
                  </a:lnTo>
                  <a:lnTo>
                    <a:pt x="379" y="44"/>
                  </a:lnTo>
                  <a:lnTo>
                    <a:pt x="413" y="48"/>
                  </a:lnTo>
                  <a:lnTo>
                    <a:pt x="447" y="54"/>
                  </a:lnTo>
                  <a:lnTo>
                    <a:pt x="480" y="60"/>
                  </a:lnTo>
                  <a:lnTo>
                    <a:pt x="512" y="67"/>
                  </a:lnTo>
                  <a:lnTo>
                    <a:pt x="545" y="74"/>
                  </a:lnTo>
                  <a:lnTo>
                    <a:pt x="577" y="81"/>
                  </a:lnTo>
                  <a:lnTo>
                    <a:pt x="608" y="89"/>
                  </a:lnTo>
                  <a:lnTo>
                    <a:pt x="639" y="97"/>
                  </a:lnTo>
                  <a:lnTo>
                    <a:pt x="669" y="106"/>
                  </a:lnTo>
                  <a:lnTo>
                    <a:pt x="699" y="115"/>
                  </a:lnTo>
                  <a:lnTo>
                    <a:pt x="729" y="124"/>
                  </a:lnTo>
                  <a:lnTo>
                    <a:pt x="758" y="134"/>
                  </a:lnTo>
                  <a:lnTo>
                    <a:pt x="788" y="144"/>
                  </a:lnTo>
                  <a:lnTo>
                    <a:pt x="817" y="153"/>
                  </a:lnTo>
                  <a:lnTo>
                    <a:pt x="845" y="165"/>
                  </a:lnTo>
                  <a:lnTo>
                    <a:pt x="874" y="175"/>
                  </a:lnTo>
                  <a:lnTo>
                    <a:pt x="903" y="186"/>
                  </a:lnTo>
                  <a:lnTo>
                    <a:pt x="931" y="197"/>
                  </a:lnTo>
                  <a:lnTo>
                    <a:pt x="959" y="209"/>
                  </a:lnTo>
                  <a:lnTo>
                    <a:pt x="988" y="220"/>
                  </a:lnTo>
                  <a:lnTo>
                    <a:pt x="1017" y="232"/>
                  </a:lnTo>
                  <a:lnTo>
                    <a:pt x="1046" y="244"/>
                  </a:lnTo>
                  <a:lnTo>
                    <a:pt x="1075" y="256"/>
                  </a:lnTo>
                  <a:lnTo>
                    <a:pt x="1103" y="269"/>
                  </a:lnTo>
                  <a:lnTo>
                    <a:pt x="1132" y="280"/>
                  </a:lnTo>
                  <a:lnTo>
                    <a:pt x="1161" y="293"/>
                  </a:lnTo>
                  <a:lnTo>
                    <a:pt x="1191" y="305"/>
                  </a:lnTo>
                  <a:lnTo>
                    <a:pt x="1221" y="318"/>
                  </a:lnTo>
                  <a:lnTo>
                    <a:pt x="1251" y="331"/>
                  </a:lnTo>
                  <a:lnTo>
                    <a:pt x="1282" y="342"/>
                  </a:lnTo>
                  <a:lnTo>
                    <a:pt x="1313" y="355"/>
                  </a:lnTo>
                  <a:lnTo>
                    <a:pt x="1344" y="368"/>
                  </a:lnTo>
                  <a:lnTo>
                    <a:pt x="1356" y="372"/>
                  </a:lnTo>
                  <a:lnTo>
                    <a:pt x="1366" y="376"/>
                  </a:lnTo>
                  <a:lnTo>
                    <a:pt x="1377" y="380"/>
                  </a:lnTo>
                  <a:lnTo>
                    <a:pt x="1389" y="385"/>
                  </a:lnTo>
                  <a:lnTo>
                    <a:pt x="1401" y="389"/>
                  </a:lnTo>
                  <a:lnTo>
                    <a:pt x="1412" y="393"/>
                  </a:lnTo>
                  <a:lnTo>
                    <a:pt x="1425" y="397"/>
                  </a:lnTo>
                  <a:lnTo>
                    <a:pt x="1436" y="400"/>
                  </a:lnTo>
                  <a:lnTo>
                    <a:pt x="1449" y="405"/>
                  </a:lnTo>
                  <a:lnTo>
                    <a:pt x="1460" y="408"/>
                  </a:lnTo>
                  <a:lnTo>
                    <a:pt x="1473" y="412"/>
                  </a:lnTo>
                  <a:lnTo>
                    <a:pt x="1486" y="416"/>
                  </a:lnTo>
                  <a:lnTo>
                    <a:pt x="1498" y="420"/>
                  </a:lnTo>
                  <a:lnTo>
                    <a:pt x="1511" y="423"/>
                  </a:lnTo>
                  <a:lnTo>
                    <a:pt x="1524" y="427"/>
                  </a:lnTo>
                  <a:lnTo>
                    <a:pt x="1536" y="430"/>
                  </a:lnTo>
                  <a:lnTo>
                    <a:pt x="1577" y="361"/>
                  </a:lnTo>
                  <a:lnTo>
                    <a:pt x="1562" y="356"/>
                  </a:lnTo>
                  <a:lnTo>
                    <a:pt x="1548" y="352"/>
                  </a:lnTo>
                  <a:lnTo>
                    <a:pt x="1534" y="346"/>
                  </a:lnTo>
                  <a:lnTo>
                    <a:pt x="1520" y="341"/>
                  </a:lnTo>
                  <a:lnTo>
                    <a:pt x="1507" y="335"/>
                  </a:lnTo>
                  <a:lnTo>
                    <a:pt x="1493" y="331"/>
                  </a:lnTo>
                  <a:lnTo>
                    <a:pt x="1480" y="325"/>
                  </a:lnTo>
                  <a:lnTo>
                    <a:pt x="1467" y="320"/>
                  </a:lnTo>
                  <a:lnTo>
                    <a:pt x="1424" y="301"/>
                  </a:lnTo>
                  <a:lnTo>
                    <a:pt x="1379" y="281"/>
                  </a:lnTo>
                  <a:lnTo>
                    <a:pt x="1330" y="262"/>
                  </a:lnTo>
                  <a:lnTo>
                    <a:pt x="1282" y="241"/>
                  </a:lnTo>
                  <a:lnTo>
                    <a:pt x="1230" y="220"/>
                  </a:lnTo>
                  <a:lnTo>
                    <a:pt x="1178" y="199"/>
                  </a:lnTo>
                  <a:lnTo>
                    <a:pt x="1124" y="179"/>
                  </a:lnTo>
                  <a:lnTo>
                    <a:pt x="1070" y="159"/>
                  </a:lnTo>
                  <a:lnTo>
                    <a:pt x="1015" y="139"/>
                  </a:lnTo>
                  <a:lnTo>
                    <a:pt x="959" y="120"/>
                  </a:lnTo>
                  <a:lnTo>
                    <a:pt x="903" y="101"/>
                  </a:lnTo>
                  <a:lnTo>
                    <a:pt x="847" y="84"/>
                  </a:lnTo>
                  <a:lnTo>
                    <a:pt x="790" y="68"/>
                  </a:lnTo>
                  <a:lnTo>
                    <a:pt x="735" y="53"/>
                  </a:lnTo>
                  <a:lnTo>
                    <a:pt x="679" y="40"/>
                  </a:lnTo>
                  <a:lnTo>
                    <a:pt x="624" y="28"/>
                  </a:lnTo>
                  <a:lnTo>
                    <a:pt x="570" y="18"/>
                  </a:lnTo>
                  <a:lnTo>
                    <a:pt x="517" y="10"/>
                  </a:lnTo>
                  <a:lnTo>
                    <a:pt x="466" y="5"/>
                  </a:lnTo>
                  <a:lnTo>
                    <a:pt x="417" y="1"/>
                  </a:lnTo>
                  <a:lnTo>
                    <a:pt x="368" y="0"/>
                  </a:lnTo>
                  <a:lnTo>
                    <a:pt x="322" y="1"/>
                  </a:lnTo>
                  <a:lnTo>
                    <a:pt x="277" y="6"/>
                  </a:lnTo>
                  <a:lnTo>
                    <a:pt x="236" y="13"/>
                  </a:lnTo>
                  <a:lnTo>
                    <a:pt x="197" y="23"/>
                  </a:lnTo>
                  <a:lnTo>
                    <a:pt x="161" y="37"/>
                  </a:lnTo>
                  <a:lnTo>
                    <a:pt x="128" y="54"/>
                  </a:lnTo>
                  <a:lnTo>
                    <a:pt x="98" y="74"/>
                  </a:lnTo>
                  <a:lnTo>
                    <a:pt x="70" y="99"/>
                  </a:lnTo>
                  <a:lnTo>
                    <a:pt x="47" y="127"/>
                  </a:lnTo>
                  <a:lnTo>
                    <a:pt x="28" y="159"/>
                  </a:lnTo>
                  <a:lnTo>
                    <a:pt x="13" y="196"/>
                  </a:lnTo>
                  <a:lnTo>
                    <a:pt x="5" y="225"/>
                  </a:lnTo>
                  <a:lnTo>
                    <a:pt x="0" y="252"/>
                  </a:lnTo>
                  <a:lnTo>
                    <a:pt x="0" y="279"/>
                  </a:lnTo>
                  <a:lnTo>
                    <a:pt x="3" y="302"/>
                  </a:lnTo>
                  <a:lnTo>
                    <a:pt x="10" y="325"/>
                  </a:lnTo>
                  <a:lnTo>
                    <a:pt x="21" y="345"/>
                  </a:lnTo>
                  <a:lnTo>
                    <a:pt x="34" y="364"/>
                  </a:lnTo>
                  <a:lnTo>
                    <a:pt x="52" y="380"/>
                  </a:lnTo>
                  <a:lnTo>
                    <a:pt x="71" y="395"/>
                  </a:lnTo>
                  <a:lnTo>
                    <a:pt x="94" y="409"/>
                  </a:lnTo>
                  <a:lnTo>
                    <a:pt x="120" y="421"/>
                  </a:lnTo>
                  <a:lnTo>
                    <a:pt x="147" y="431"/>
                  </a:lnTo>
                  <a:lnTo>
                    <a:pt x="177" y="439"/>
                  </a:lnTo>
                  <a:lnTo>
                    <a:pt x="210" y="446"/>
                  </a:lnTo>
                  <a:lnTo>
                    <a:pt x="244" y="451"/>
                  </a:lnTo>
                  <a:lnTo>
                    <a:pt x="280" y="454"/>
                  </a:lnTo>
                  <a:lnTo>
                    <a:pt x="317" y="457"/>
                  </a:lnTo>
                  <a:lnTo>
                    <a:pt x="356" y="457"/>
                  </a:lnTo>
                  <a:lnTo>
                    <a:pt x="396" y="455"/>
                  </a:lnTo>
                  <a:lnTo>
                    <a:pt x="438" y="452"/>
                  </a:lnTo>
                  <a:lnTo>
                    <a:pt x="480" y="447"/>
                  </a:lnTo>
                  <a:lnTo>
                    <a:pt x="523" y="442"/>
                  </a:lnTo>
                  <a:lnTo>
                    <a:pt x="567" y="433"/>
                  </a:lnTo>
                  <a:lnTo>
                    <a:pt x="610" y="424"/>
                  </a:lnTo>
                  <a:lnTo>
                    <a:pt x="655" y="413"/>
                  </a:lnTo>
                  <a:lnTo>
                    <a:pt x="700" y="400"/>
                  </a:lnTo>
                  <a:lnTo>
                    <a:pt x="745" y="386"/>
                  </a:lnTo>
                  <a:lnTo>
                    <a:pt x="789" y="371"/>
                  </a:lnTo>
                  <a:lnTo>
                    <a:pt x="833" y="354"/>
                  </a:lnTo>
                  <a:lnTo>
                    <a:pt x="876" y="335"/>
                  </a:lnTo>
                  <a:lnTo>
                    <a:pt x="919" y="316"/>
                  </a:lnTo>
                  <a:lnTo>
                    <a:pt x="962" y="294"/>
                  </a:lnTo>
                  <a:lnTo>
                    <a:pt x="969" y="290"/>
                  </a:lnTo>
                  <a:lnTo>
                    <a:pt x="977" y="286"/>
                  </a:lnTo>
                  <a:lnTo>
                    <a:pt x="984" y="282"/>
                  </a:lnTo>
                  <a:lnTo>
                    <a:pt x="992" y="278"/>
                  </a:lnTo>
                  <a:lnTo>
                    <a:pt x="1000" y="273"/>
                  </a:lnTo>
                  <a:lnTo>
                    <a:pt x="1007" y="269"/>
                  </a:lnTo>
                  <a:lnTo>
                    <a:pt x="1015" y="265"/>
                  </a:lnTo>
                  <a:lnTo>
                    <a:pt x="1022" y="261"/>
                  </a:lnTo>
                  <a:lnTo>
                    <a:pt x="989" y="249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2559" y="3520"/>
              <a:ext cx="944" cy="236"/>
            </a:xfrm>
            <a:custGeom>
              <a:avLst/>
              <a:gdLst>
                <a:gd name="T0" fmla="*/ 514 w 1889"/>
                <a:gd name="T1" fmla="*/ 190 h 471"/>
                <a:gd name="T2" fmla="*/ 579 w 1889"/>
                <a:gd name="T3" fmla="*/ 202 h 471"/>
                <a:gd name="T4" fmla="*/ 645 w 1889"/>
                <a:gd name="T5" fmla="*/ 211 h 471"/>
                <a:gd name="T6" fmla="*/ 710 w 1889"/>
                <a:gd name="T7" fmla="*/ 215 h 471"/>
                <a:gd name="T8" fmla="*/ 771 w 1889"/>
                <a:gd name="T9" fmla="*/ 212 h 471"/>
                <a:gd name="T10" fmla="*/ 827 w 1889"/>
                <a:gd name="T11" fmla="*/ 204 h 471"/>
                <a:gd name="T12" fmla="*/ 875 w 1889"/>
                <a:gd name="T13" fmla="*/ 188 h 471"/>
                <a:gd name="T14" fmla="*/ 913 w 1889"/>
                <a:gd name="T15" fmla="*/ 164 h 471"/>
                <a:gd name="T16" fmla="*/ 940 w 1889"/>
                <a:gd name="T17" fmla="*/ 126 h 471"/>
                <a:gd name="T18" fmla="*/ 942 w 1889"/>
                <a:gd name="T19" fmla="*/ 78 h 471"/>
                <a:gd name="T20" fmla="*/ 917 w 1889"/>
                <a:gd name="T21" fmla="*/ 36 h 471"/>
                <a:gd name="T22" fmla="*/ 866 w 1889"/>
                <a:gd name="T23" fmla="*/ 8 h 471"/>
                <a:gd name="T24" fmla="*/ 778 w 1889"/>
                <a:gd name="T25" fmla="*/ 0 h 471"/>
                <a:gd name="T26" fmla="*/ 693 w 1889"/>
                <a:gd name="T27" fmla="*/ 9 h 471"/>
                <a:gd name="T28" fmla="*/ 617 w 1889"/>
                <a:gd name="T29" fmla="*/ 32 h 471"/>
                <a:gd name="T30" fmla="*/ 547 w 1889"/>
                <a:gd name="T31" fmla="*/ 62 h 471"/>
                <a:gd name="T32" fmla="*/ 503 w 1889"/>
                <a:gd name="T33" fmla="*/ 86 h 471"/>
                <a:gd name="T34" fmla="*/ 456 w 1889"/>
                <a:gd name="T35" fmla="*/ 112 h 471"/>
                <a:gd name="T36" fmla="*/ 401 w 1889"/>
                <a:gd name="T37" fmla="*/ 141 h 471"/>
                <a:gd name="T38" fmla="*/ 339 w 1889"/>
                <a:gd name="T39" fmla="*/ 169 h 471"/>
                <a:gd name="T40" fmla="*/ 271 w 1889"/>
                <a:gd name="T41" fmla="*/ 194 h 471"/>
                <a:gd name="T42" fmla="*/ 200 w 1889"/>
                <a:gd name="T43" fmla="*/ 212 h 471"/>
                <a:gd name="T44" fmla="*/ 128 w 1889"/>
                <a:gd name="T45" fmla="*/ 220 h 471"/>
                <a:gd name="T46" fmla="*/ 56 w 1889"/>
                <a:gd name="T47" fmla="*/ 215 h 471"/>
                <a:gd name="T48" fmla="*/ 24 w 1889"/>
                <a:gd name="T49" fmla="*/ 194 h 471"/>
                <a:gd name="T50" fmla="*/ 6 w 1889"/>
                <a:gd name="T51" fmla="*/ 192 h 471"/>
                <a:gd name="T52" fmla="*/ 1 w 1889"/>
                <a:gd name="T53" fmla="*/ 209 h 471"/>
                <a:gd name="T54" fmla="*/ 16 w 1889"/>
                <a:gd name="T55" fmla="*/ 224 h 471"/>
                <a:gd name="T56" fmla="*/ 44 w 1889"/>
                <a:gd name="T57" fmla="*/ 233 h 471"/>
                <a:gd name="T58" fmla="*/ 86 w 1889"/>
                <a:gd name="T59" fmla="*/ 236 h 471"/>
                <a:gd name="T60" fmla="*/ 135 w 1889"/>
                <a:gd name="T61" fmla="*/ 233 h 471"/>
                <a:gd name="T62" fmla="*/ 191 w 1889"/>
                <a:gd name="T63" fmla="*/ 223 h 471"/>
                <a:gd name="T64" fmla="*/ 252 w 1889"/>
                <a:gd name="T65" fmla="*/ 208 h 471"/>
                <a:gd name="T66" fmla="*/ 317 w 1889"/>
                <a:gd name="T67" fmla="*/ 186 h 471"/>
                <a:gd name="T68" fmla="*/ 384 w 1889"/>
                <a:gd name="T69" fmla="*/ 158 h 471"/>
                <a:gd name="T70" fmla="*/ 453 w 1889"/>
                <a:gd name="T71" fmla="*/ 124 h 471"/>
                <a:gd name="T72" fmla="*/ 523 w 1889"/>
                <a:gd name="T73" fmla="*/ 88 h 471"/>
                <a:gd name="T74" fmla="*/ 599 w 1889"/>
                <a:gd name="T75" fmla="*/ 58 h 471"/>
                <a:gd name="T76" fmla="*/ 675 w 1889"/>
                <a:gd name="T77" fmla="*/ 38 h 471"/>
                <a:gd name="T78" fmla="*/ 748 w 1889"/>
                <a:gd name="T79" fmla="*/ 25 h 471"/>
                <a:gd name="T80" fmla="*/ 813 w 1889"/>
                <a:gd name="T81" fmla="*/ 24 h 471"/>
                <a:gd name="T82" fmla="*/ 867 w 1889"/>
                <a:gd name="T83" fmla="*/ 33 h 471"/>
                <a:gd name="T84" fmla="*/ 906 w 1889"/>
                <a:gd name="T85" fmla="*/ 53 h 471"/>
                <a:gd name="T86" fmla="*/ 925 w 1889"/>
                <a:gd name="T87" fmla="*/ 86 h 471"/>
                <a:gd name="T88" fmla="*/ 923 w 1889"/>
                <a:gd name="T89" fmla="*/ 122 h 471"/>
                <a:gd name="T90" fmla="*/ 896 w 1889"/>
                <a:gd name="T91" fmla="*/ 148 h 471"/>
                <a:gd name="T92" fmla="*/ 852 w 1889"/>
                <a:gd name="T93" fmla="*/ 166 h 471"/>
                <a:gd name="T94" fmla="*/ 793 w 1889"/>
                <a:gd name="T95" fmla="*/ 177 h 471"/>
                <a:gd name="T96" fmla="*/ 724 w 1889"/>
                <a:gd name="T97" fmla="*/ 180 h 471"/>
                <a:gd name="T98" fmla="*/ 651 w 1889"/>
                <a:gd name="T99" fmla="*/ 176 h 471"/>
                <a:gd name="T100" fmla="*/ 575 w 1889"/>
                <a:gd name="T101" fmla="*/ 166 h 471"/>
                <a:gd name="T102" fmla="*/ 503 w 1889"/>
                <a:gd name="T103" fmla="*/ 149 h 4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89" h="471">
                  <a:moveTo>
                    <a:pt x="933" y="357"/>
                  </a:moveTo>
                  <a:lnTo>
                    <a:pt x="965" y="365"/>
                  </a:lnTo>
                  <a:lnTo>
                    <a:pt x="996" y="373"/>
                  </a:lnTo>
                  <a:lnTo>
                    <a:pt x="1028" y="380"/>
                  </a:lnTo>
                  <a:lnTo>
                    <a:pt x="1060" y="387"/>
                  </a:lnTo>
                  <a:lnTo>
                    <a:pt x="1092" y="394"/>
                  </a:lnTo>
                  <a:lnTo>
                    <a:pt x="1126" y="400"/>
                  </a:lnTo>
                  <a:lnTo>
                    <a:pt x="1159" y="404"/>
                  </a:lnTo>
                  <a:lnTo>
                    <a:pt x="1191" y="410"/>
                  </a:lnTo>
                  <a:lnTo>
                    <a:pt x="1225" y="415"/>
                  </a:lnTo>
                  <a:lnTo>
                    <a:pt x="1258" y="418"/>
                  </a:lnTo>
                  <a:lnTo>
                    <a:pt x="1291" y="422"/>
                  </a:lnTo>
                  <a:lnTo>
                    <a:pt x="1324" y="424"/>
                  </a:lnTo>
                  <a:lnTo>
                    <a:pt x="1356" y="426"/>
                  </a:lnTo>
                  <a:lnTo>
                    <a:pt x="1388" y="427"/>
                  </a:lnTo>
                  <a:lnTo>
                    <a:pt x="1421" y="429"/>
                  </a:lnTo>
                  <a:lnTo>
                    <a:pt x="1452" y="429"/>
                  </a:lnTo>
                  <a:lnTo>
                    <a:pt x="1483" y="427"/>
                  </a:lnTo>
                  <a:lnTo>
                    <a:pt x="1513" y="426"/>
                  </a:lnTo>
                  <a:lnTo>
                    <a:pt x="1543" y="424"/>
                  </a:lnTo>
                  <a:lnTo>
                    <a:pt x="1572" y="422"/>
                  </a:lnTo>
                  <a:lnTo>
                    <a:pt x="1600" y="417"/>
                  </a:lnTo>
                  <a:lnTo>
                    <a:pt x="1628" y="412"/>
                  </a:lnTo>
                  <a:lnTo>
                    <a:pt x="1654" y="407"/>
                  </a:lnTo>
                  <a:lnTo>
                    <a:pt x="1680" y="401"/>
                  </a:lnTo>
                  <a:lnTo>
                    <a:pt x="1704" y="393"/>
                  </a:lnTo>
                  <a:lnTo>
                    <a:pt x="1728" y="385"/>
                  </a:lnTo>
                  <a:lnTo>
                    <a:pt x="1750" y="375"/>
                  </a:lnTo>
                  <a:lnTo>
                    <a:pt x="1771" y="365"/>
                  </a:lnTo>
                  <a:lnTo>
                    <a:pt x="1790" y="354"/>
                  </a:lnTo>
                  <a:lnTo>
                    <a:pt x="1809" y="341"/>
                  </a:lnTo>
                  <a:lnTo>
                    <a:pt x="1826" y="328"/>
                  </a:lnTo>
                  <a:lnTo>
                    <a:pt x="1841" y="313"/>
                  </a:lnTo>
                  <a:lnTo>
                    <a:pt x="1857" y="294"/>
                  </a:lnTo>
                  <a:lnTo>
                    <a:pt x="1871" y="273"/>
                  </a:lnTo>
                  <a:lnTo>
                    <a:pt x="1880" y="251"/>
                  </a:lnTo>
                  <a:lnTo>
                    <a:pt x="1887" y="228"/>
                  </a:lnTo>
                  <a:lnTo>
                    <a:pt x="1889" y="204"/>
                  </a:lnTo>
                  <a:lnTo>
                    <a:pt x="1888" y="181"/>
                  </a:lnTo>
                  <a:lnTo>
                    <a:pt x="1885" y="156"/>
                  </a:lnTo>
                  <a:lnTo>
                    <a:pt x="1877" y="133"/>
                  </a:lnTo>
                  <a:lnTo>
                    <a:pt x="1866" y="111"/>
                  </a:lnTo>
                  <a:lnTo>
                    <a:pt x="1851" y="91"/>
                  </a:lnTo>
                  <a:lnTo>
                    <a:pt x="1834" y="71"/>
                  </a:lnTo>
                  <a:lnTo>
                    <a:pt x="1813" y="54"/>
                  </a:lnTo>
                  <a:lnTo>
                    <a:pt x="1789" y="39"/>
                  </a:lnTo>
                  <a:lnTo>
                    <a:pt x="1762" y="25"/>
                  </a:lnTo>
                  <a:lnTo>
                    <a:pt x="1732" y="16"/>
                  </a:lnTo>
                  <a:lnTo>
                    <a:pt x="1697" y="9"/>
                  </a:lnTo>
                  <a:lnTo>
                    <a:pt x="1649" y="3"/>
                  </a:lnTo>
                  <a:lnTo>
                    <a:pt x="1603" y="0"/>
                  </a:lnTo>
                  <a:lnTo>
                    <a:pt x="1557" y="0"/>
                  </a:lnTo>
                  <a:lnTo>
                    <a:pt x="1513" y="1"/>
                  </a:lnTo>
                  <a:lnTo>
                    <a:pt x="1469" y="4"/>
                  </a:lnTo>
                  <a:lnTo>
                    <a:pt x="1428" y="10"/>
                  </a:lnTo>
                  <a:lnTo>
                    <a:pt x="1387" y="18"/>
                  </a:lnTo>
                  <a:lnTo>
                    <a:pt x="1347" y="26"/>
                  </a:lnTo>
                  <a:lnTo>
                    <a:pt x="1309" y="38"/>
                  </a:lnTo>
                  <a:lnTo>
                    <a:pt x="1271" y="49"/>
                  </a:lnTo>
                  <a:lnTo>
                    <a:pt x="1234" y="63"/>
                  </a:lnTo>
                  <a:lnTo>
                    <a:pt x="1198" y="77"/>
                  </a:lnTo>
                  <a:lnTo>
                    <a:pt x="1163" y="92"/>
                  </a:lnTo>
                  <a:lnTo>
                    <a:pt x="1128" y="108"/>
                  </a:lnTo>
                  <a:lnTo>
                    <a:pt x="1095" y="124"/>
                  </a:lnTo>
                  <a:lnTo>
                    <a:pt x="1061" y="141"/>
                  </a:lnTo>
                  <a:lnTo>
                    <a:pt x="1044" y="151"/>
                  </a:lnTo>
                  <a:lnTo>
                    <a:pt x="1026" y="161"/>
                  </a:lnTo>
                  <a:lnTo>
                    <a:pt x="1006" y="171"/>
                  </a:lnTo>
                  <a:lnTo>
                    <a:pt x="984" y="184"/>
                  </a:lnTo>
                  <a:lnTo>
                    <a:pt x="961" y="197"/>
                  </a:lnTo>
                  <a:lnTo>
                    <a:pt x="938" y="209"/>
                  </a:lnTo>
                  <a:lnTo>
                    <a:pt x="913" y="223"/>
                  </a:lnTo>
                  <a:lnTo>
                    <a:pt x="886" y="237"/>
                  </a:lnTo>
                  <a:lnTo>
                    <a:pt x="860" y="252"/>
                  </a:lnTo>
                  <a:lnTo>
                    <a:pt x="831" y="266"/>
                  </a:lnTo>
                  <a:lnTo>
                    <a:pt x="802" y="281"/>
                  </a:lnTo>
                  <a:lnTo>
                    <a:pt x="772" y="295"/>
                  </a:lnTo>
                  <a:lnTo>
                    <a:pt x="742" y="310"/>
                  </a:lnTo>
                  <a:lnTo>
                    <a:pt x="710" y="324"/>
                  </a:lnTo>
                  <a:lnTo>
                    <a:pt x="678" y="337"/>
                  </a:lnTo>
                  <a:lnTo>
                    <a:pt x="645" y="351"/>
                  </a:lnTo>
                  <a:lnTo>
                    <a:pt x="612" y="364"/>
                  </a:lnTo>
                  <a:lnTo>
                    <a:pt x="578" y="377"/>
                  </a:lnTo>
                  <a:lnTo>
                    <a:pt x="543" y="388"/>
                  </a:lnTo>
                  <a:lnTo>
                    <a:pt x="508" y="399"/>
                  </a:lnTo>
                  <a:lnTo>
                    <a:pt x="473" y="408"/>
                  </a:lnTo>
                  <a:lnTo>
                    <a:pt x="437" y="417"/>
                  </a:lnTo>
                  <a:lnTo>
                    <a:pt x="401" y="424"/>
                  </a:lnTo>
                  <a:lnTo>
                    <a:pt x="366" y="430"/>
                  </a:lnTo>
                  <a:lnTo>
                    <a:pt x="330" y="435"/>
                  </a:lnTo>
                  <a:lnTo>
                    <a:pt x="293" y="439"/>
                  </a:lnTo>
                  <a:lnTo>
                    <a:pt x="257" y="440"/>
                  </a:lnTo>
                  <a:lnTo>
                    <a:pt x="220" y="440"/>
                  </a:lnTo>
                  <a:lnTo>
                    <a:pt x="185" y="439"/>
                  </a:lnTo>
                  <a:lnTo>
                    <a:pt x="149" y="434"/>
                  </a:lnTo>
                  <a:lnTo>
                    <a:pt x="113" y="430"/>
                  </a:lnTo>
                  <a:lnTo>
                    <a:pt x="78" y="422"/>
                  </a:lnTo>
                  <a:lnTo>
                    <a:pt x="68" y="407"/>
                  </a:lnTo>
                  <a:lnTo>
                    <a:pt x="59" y="395"/>
                  </a:lnTo>
                  <a:lnTo>
                    <a:pt x="49" y="387"/>
                  </a:lnTo>
                  <a:lnTo>
                    <a:pt x="38" y="381"/>
                  </a:lnTo>
                  <a:lnTo>
                    <a:pt x="29" y="380"/>
                  </a:lnTo>
                  <a:lnTo>
                    <a:pt x="20" y="380"/>
                  </a:lnTo>
                  <a:lnTo>
                    <a:pt x="12" y="384"/>
                  </a:lnTo>
                  <a:lnTo>
                    <a:pt x="5" y="390"/>
                  </a:lnTo>
                  <a:lnTo>
                    <a:pt x="0" y="399"/>
                  </a:lnTo>
                  <a:lnTo>
                    <a:pt x="0" y="408"/>
                  </a:lnTo>
                  <a:lnTo>
                    <a:pt x="3" y="417"/>
                  </a:lnTo>
                  <a:lnTo>
                    <a:pt x="7" y="426"/>
                  </a:lnTo>
                  <a:lnTo>
                    <a:pt x="14" y="435"/>
                  </a:lnTo>
                  <a:lnTo>
                    <a:pt x="22" y="442"/>
                  </a:lnTo>
                  <a:lnTo>
                    <a:pt x="32" y="448"/>
                  </a:lnTo>
                  <a:lnTo>
                    <a:pt x="40" y="453"/>
                  </a:lnTo>
                  <a:lnTo>
                    <a:pt x="55" y="457"/>
                  </a:lnTo>
                  <a:lnTo>
                    <a:pt x="72" y="462"/>
                  </a:lnTo>
                  <a:lnTo>
                    <a:pt x="89" y="465"/>
                  </a:lnTo>
                  <a:lnTo>
                    <a:pt x="109" y="468"/>
                  </a:lnTo>
                  <a:lnTo>
                    <a:pt x="128" y="470"/>
                  </a:lnTo>
                  <a:lnTo>
                    <a:pt x="150" y="471"/>
                  </a:lnTo>
                  <a:lnTo>
                    <a:pt x="172" y="471"/>
                  </a:lnTo>
                  <a:lnTo>
                    <a:pt x="195" y="471"/>
                  </a:lnTo>
                  <a:lnTo>
                    <a:pt x="219" y="470"/>
                  </a:lnTo>
                  <a:lnTo>
                    <a:pt x="245" y="468"/>
                  </a:lnTo>
                  <a:lnTo>
                    <a:pt x="270" y="465"/>
                  </a:lnTo>
                  <a:lnTo>
                    <a:pt x="298" y="462"/>
                  </a:lnTo>
                  <a:lnTo>
                    <a:pt x="324" y="457"/>
                  </a:lnTo>
                  <a:lnTo>
                    <a:pt x="353" y="452"/>
                  </a:lnTo>
                  <a:lnTo>
                    <a:pt x="382" y="446"/>
                  </a:lnTo>
                  <a:lnTo>
                    <a:pt x="412" y="439"/>
                  </a:lnTo>
                  <a:lnTo>
                    <a:pt x="442" y="432"/>
                  </a:lnTo>
                  <a:lnTo>
                    <a:pt x="473" y="424"/>
                  </a:lnTo>
                  <a:lnTo>
                    <a:pt x="504" y="415"/>
                  </a:lnTo>
                  <a:lnTo>
                    <a:pt x="536" y="405"/>
                  </a:lnTo>
                  <a:lnTo>
                    <a:pt x="568" y="395"/>
                  </a:lnTo>
                  <a:lnTo>
                    <a:pt x="601" y="384"/>
                  </a:lnTo>
                  <a:lnTo>
                    <a:pt x="634" y="372"/>
                  </a:lnTo>
                  <a:lnTo>
                    <a:pt x="667" y="358"/>
                  </a:lnTo>
                  <a:lnTo>
                    <a:pt x="701" y="345"/>
                  </a:lnTo>
                  <a:lnTo>
                    <a:pt x="734" y="331"/>
                  </a:lnTo>
                  <a:lnTo>
                    <a:pt x="769" y="316"/>
                  </a:lnTo>
                  <a:lnTo>
                    <a:pt x="802" y="299"/>
                  </a:lnTo>
                  <a:lnTo>
                    <a:pt x="837" y="283"/>
                  </a:lnTo>
                  <a:lnTo>
                    <a:pt x="871" y="266"/>
                  </a:lnTo>
                  <a:lnTo>
                    <a:pt x="906" y="247"/>
                  </a:lnTo>
                  <a:lnTo>
                    <a:pt x="940" y="229"/>
                  </a:lnTo>
                  <a:lnTo>
                    <a:pt x="975" y="211"/>
                  </a:lnTo>
                  <a:lnTo>
                    <a:pt x="1011" y="192"/>
                  </a:lnTo>
                  <a:lnTo>
                    <a:pt x="1047" y="175"/>
                  </a:lnTo>
                  <a:lnTo>
                    <a:pt x="1084" y="159"/>
                  </a:lnTo>
                  <a:lnTo>
                    <a:pt x="1122" y="144"/>
                  </a:lnTo>
                  <a:lnTo>
                    <a:pt x="1160" y="130"/>
                  </a:lnTo>
                  <a:lnTo>
                    <a:pt x="1198" y="116"/>
                  </a:lnTo>
                  <a:lnTo>
                    <a:pt x="1236" y="104"/>
                  </a:lnTo>
                  <a:lnTo>
                    <a:pt x="1274" y="93"/>
                  </a:lnTo>
                  <a:lnTo>
                    <a:pt x="1312" y="84"/>
                  </a:lnTo>
                  <a:lnTo>
                    <a:pt x="1350" y="75"/>
                  </a:lnTo>
                  <a:lnTo>
                    <a:pt x="1387" y="66"/>
                  </a:lnTo>
                  <a:lnTo>
                    <a:pt x="1424" y="61"/>
                  </a:lnTo>
                  <a:lnTo>
                    <a:pt x="1460" y="55"/>
                  </a:lnTo>
                  <a:lnTo>
                    <a:pt x="1496" y="50"/>
                  </a:lnTo>
                  <a:lnTo>
                    <a:pt x="1529" y="48"/>
                  </a:lnTo>
                  <a:lnTo>
                    <a:pt x="1562" y="47"/>
                  </a:lnTo>
                  <a:lnTo>
                    <a:pt x="1595" y="46"/>
                  </a:lnTo>
                  <a:lnTo>
                    <a:pt x="1626" y="47"/>
                  </a:lnTo>
                  <a:lnTo>
                    <a:pt x="1656" y="49"/>
                  </a:lnTo>
                  <a:lnTo>
                    <a:pt x="1683" y="54"/>
                  </a:lnTo>
                  <a:lnTo>
                    <a:pt x="1710" y="58"/>
                  </a:lnTo>
                  <a:lnTo>
                    <a:pt x="1734" y="65"/>
                  </a:lnTo>
                  <a:lnTo>
                    <a:pt x="1757" y="73"/>
                  </a:lnTo>
                  <a:lnTo>
                    <a:pt x="1778" y="83"/>
                  </a:lnTo>
                  <a:lnTo>
                    <a:pt x="1796" y="93"/>
                  </a:lnTo>
                  <a:lnTo>
                    <a:pt x="1812" y="106"/>
                  </a:lnTo>
                  <a:lnTo>
                    <a:pt x="1826" y="119"/>
                  </a:lnTo>
                  <a:lnTo>
                    <a:pt x="1838" y="136"/>
                  </a:lnTo>
                  <a:lnTo>
                    <a:pt x="1846" y="153"/>
                  </a:lnTo>
                  <a:lnTo>
                    <a:pt x="1851" y="171"/>
                  </a:lnTo>
                  <a:lnTo>
                    <a:pt x="1855" y="192"/>
                  </a:lnTo>
                  <a:lnTo>
                    <a:pt x="1855" y="209"/>
                  </a:lnTo>
                  <a:lnTo>
                    <a:pt x="1851" y="227"/>
                  </a:lnTo>
                  <a:lnTo>
                    <a:pt x="1846" y="243"/>
                  </a:lnTo>
                  <a:lnTo>
                    <a:pt x="1836" y="257"/>
                  </a:lnTo>
                  <a:lnTo>
                    <a:pt x="1825" y="271"/>
                  </a:lnTo>
                  <a:lnTo>
                    <a:pt x="1810" y="283"/>
                  </a:lnTo>
                  <a:lnTo>
                    <a:pt x="1793" y="295"/>
                  </a:lnTo>
                  <a:lnTo>
                    <a:pt x="1774" y="306"/>
                  </a:lnTo>
                  <a:lnTo>
                    <a:pt x="1752" y="316"/>
                  </a:lnTo>
                  <a:lnTo>
                    <a:pt x="1729" y="325"/>
                  </a:lnTo>
                  <a:lnTo>
                    <a:pt x="1704" y="332"/>
                  </a:lnTo>
                  <a:lnTo>
                    <a:pt x="1678" y="339"/>
                  </a:lnTo>
                  <a:lnTo>
                    <a:pt x="1649" y="344"/>
                  </a:lnTo>
                  <a:lnTo>
                    <a:pt x="1618" y="349"/>
                  </a:lnTo>
                  <a:lnTo>
                    <a:pt x="1587" y="354"/>
                  </a:lnTo>
                  <a:lnTo>
                    <a:pt x="1554" y="356"/>
                  </a:lnTo>
                  <a:lnTo>
                    <a:pt x="1520" y="358"/>
                  </a:lnTo>
                  <a:lnTo>
                    <a:pt x="1485" y="359"/>
                  </a:lnTo>
                  <a:lnTo>
                    <a:pt x="1449" y="360"/>
                  </a:lnTo>
                  <a:lnTo>
                    <a:pt x="1414" y="359"/>
                  </a:lnTo>
                  <a:lnTo>
                    <a:pt x="1377" y="358"/>
                  </a:lnTo>
                  <a:lnTo>
                    <a:pt x="1339" y="356"/>
                  </a:lnTo>
                  <a:lnTo>
                    <a:pt x="1302" y="352"/>
                  </a:lnTo>
                  <a:lnTo>
                    <a:pt x="1264" y="349"/>
                  </a:lnTo>
                  <a:lnTo>
                    <a:pt x="1226" y="344"/>
                  </a:lnTo>
                  <a:lnTo>
                    <a:pt x="1189" y="339"/>
                  </a:lnTo>
                  <a:lnTo>
                    <a:pt x="1151" y="332"/>
                  </a:lnTo>
                  <a:lnTo>
                    <a:pt x="1114" y="325"/>
                  </a:lnTo>
                  <a:lnTo>
                    <a:pt x="1079" y="317"/>
                  </a:lnTo>
                  <a:lnTo>
                    <a:pt x="1043" y="307"/>
                  </a:lnTo>
                  <a:lnTo>
                    <a:pt x="1007" y="298"/>
                  </a:lnTo>
                  <a:lnTo>
                    <a:pt x="974" y="288"/>
                  </a:lnTo>
                  <a:lnTo>
                    <a:pt x="933" y="357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5513" y="1447800"/>
            <a:ext cx="7316787" cy="1981200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8213" y="3544888"/>
            <a:ext cx="7316787" cy="13747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689B88D-DB4E-4FAA-A3D0-982CAFE75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4D3D8-E708-4966-B112-06CCF75E6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0188"/>
            <a:ext cx="1943100" cy="5865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0188"/>
            <a:ext cx="5676900" cy="5865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DF375-8172-48AA-8A70-676542EDF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9522-6586-4334-B3A8-E49D2D67E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E3A1B-2581-4C3D-8C1A-F94220351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7CAEC-D535-4DAB-A2C3-C9A9571A9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9910-652A-41FB-8B11-A7027E916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188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ACCFC-081B-41F2-8655-151548EB2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2F09D-C333-43A9-B4B5-A508358E9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0097-4D44-4A42-92EA-1BD98DC03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7F3CD-A8C7-46E8-8772-B08991E34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6D8AF-8564-4684-8EE7-0FDE27A30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3921A-0F24-46A5-A9A8-0A55C2409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E419C-FEF6-4D33-B887-A56C70188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BB631-6D5F-4AB6-8C73-3E8A441CA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1CC0-AB23-4CBE-9DA7-0BAD1D3ED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018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Garamond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Garamond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A5C772-A8A1-4074-8479-0FE60B6FD2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FormatShape" hidden="1"/>
          <p:cNvSpPr>
            <a:spLocks noChangeArrowheads="1"/>
          </p:cNvSpPr>
          <p:nvPr/>
        </p:nvSpPr>
        <p:spPr bwMode="auto">
          <a:xfrm>
            <a:off x="-1573213" y="2293938"/>
            <a:ext cx="1387475" cy="979487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152928" dir="2901988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50800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800100" y="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sz="5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Art and Patronage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0" y="1447800"/>
            <a:ext cx="91440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charset="0"/>
              <a:buChar char=""/>
              <a:defRPr/>
            </a:pPr>
            <a:r>
              <a:rPr lang="en-US" sz="2600" b="1">
                <a:latin typeface="Comic Sans MS" charset="0"/>
                <a:ea typeface="ＭＳ Ｐゴシック" charset="0"/>
              </a:rPr>
              <a:t>Italians willing to spend a lot of money on art.</a:t>
            </a:r>
          </a:p>
          <a:p>
            <a:pPr lvl="1">
              <a:spcBef>
                <a:spcPct val="50000"/>
              </a:spcBef>
              <a:buClr>
                <a:srgbClr val="2C2C86"/>
              </a:buClr>
              <a:buSzPct val="90000"/>
              <a:buFont typeface="GriffinOne" charset="0"/>
              <a:buNone/>
              <a:defRPr/>
            </a:pPr>
            <a:r>
              <a:rPr lang="en-US" b="1">
                <a:latin typeface="Comic Sans MS" charset="0"/>
                <a:ea typeface="ＭＳ Ｐゴシック" charset="0"/>
              </a:rPr>
              <a:t>~Art communicated social, political, and spiritual values.</a:t>
            </a:r>
          </a:p>
          <a:p>
            <a:pPr lvl="1">
              <a:spcBef>
                <a:spcPct val="50000"/>
              </a:spcBef>
              <a:buClr>
                <a:srgbClr val="2C2C86"/>
              </a:buClr>
              <a:buSzPct val="90000"/>
              <a:buFont typeface="GriffinOne" charset="0"/>
              <a:buNone/>
              <a:defRPr/>
            </a:pPr>
            <a:r>
              <a:rPr lang="en-US" b="1">
                <a:latin typeface="Comic Sans MS" charset="0"/>
                <a:ea typeface="ＭＳ Ｐゴシック" charset="0"/>
              </a:rPr>
              <a:t>~</a:t>
            </a:r>
            <a:r>
              <a:rPr lang="en-US" sz="2200" b="1">
                <a:latin typeface="Comic Sans MS" charset="0"/>
                <a:ea typeface="ＭＳ Ｐゴシック" charset="0"/>
              </a:rPr>
              <a:t>Italian banking &amp; international trade interests had money.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charset="0"/>
              <a:buChar char=""/>
              <a:defRPr/>
            </a:pPr>
            <a:r>
              <a:rPr lang="en-US" sz="2600" b="1">
                <a:latin typeface="Comic Sans MS" charset="0"/>
                <a:ea typeface="ＭＳ Ｐゴシック" charset="0"/>
              </a:rPr>
              <a:t>Public art in Florence organized/supported by guilds.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886200" y="3962400"/>
            <a:ext cx="685800" cy="1295400"/>
          </a:xfrm>
          <a:prstGeom prst="downArrow">
            <a:avLst>
              <a:gd name="adj1" fmla="val 50000"/>
              <a:gd name="adj2" fmla="val 47222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1F00">
                <a:alpha val="74997"/>
              </a:srgbClr>
            </a:prstShdw>
          </a:effec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0" y="5638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latin typeface="Comic Sans MS" charset="0"/>
                <a:ea typeface="ＭＳ Ｐゴシック" charset="0"/>
              </a:rPr>
              <a:t>Therefore, the consumption of art was used as  a form of competition for social &amp; political status!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nimBg="1"/>
      <p:bldP spid="717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-38100" y="-457200"/>
          <a:ext cx="9220200" cy="8791575"/>
        </p:xfrm>
        <a:graphic>
          <a:graphicData uri="http://schemas.openxmlformats.org/presentationml/2006/ole">
            <p:oleObj spid="_x0000_s13313" name="Photo Editor Photo" r:id="rId3" imgW="4334480" imgH="3715269" progId="MSPhotoEd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685800"/>
          </a:xfrm>
        </p:spPr>
        <p:txBody>
          <a:bodyPr/>
          <a:lstStyle/>
          <a:p>
            <a:pPr algn="r" eaLnBrk="1" hangingPunct="1"/>
            <a:r>
              <a:rPr lang="en-US" b="1" smtClean="0"/>
              <a:t>The artwork…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-46038" y="0"/>
          <a:ext cx="5953126" cy="6858000"/>
        </p:xfrm>
        <a:graphic>
          <a:graphicData uri="http://schemas.openxmlformats.org/presentationml/2006/ole">
            <p:oleObj spid="_x0000_s14338" name="Photo Editor Photo" r:id="rId3" imgW="1419048" imgH="1809524" progId="MSPhotoEd.3">
              <p:embed/>
            </p:oleObj>
          </a:graphicData>
        </a:graphic>
      </p:graphicFrame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143000"/>
            <a:ext cx="3200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Figures--drawn from nature and based on observation of real world (objective). 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Colors are rich, warm, and glowing.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685800"/>
          </a:xfrm>
        </p:spPr>
        <p:txBody>
          <a:bodyPr/>
          <a:lstStyle/>
          <a:p>
            <a:pPr algn="l" eaLnBrk="1" hangingPunct="1"/>
            <a:r>
              <a:rPr lang="en-US" b="1" smtClean="0"/>
              <a:t>Continued…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52500"/>
            <a:ext cx="3810000" cy="4953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smtClean="0">
              <a:cs typeface="Times New Roman" pitchFamily="18" charset="0"/>
            </a:endParaRPr>
          </a:p>
          <a:p>
            <a:pPr eaLnBrk="1" hangingPunct="1"/>
            <a:r>
              <a:rPr lang="en-US" sz="2800" b="1" smtClean="0">
                <a:cs typeface="Times New Roman" pitchFamily="18" charset="0"/>
              </a:rPr>
              <a:t>Anatomically correct physiology, and emotion.</a:t>
            </a:r>
          </a:p>
          <a:p>
            <a:pPr eaLnBrk="1" hangingPunct="1"/>
            <a:endParaRPr lang="en-US" sz="2800" b="1" smtClean="0">
              <a:cs typeface="Times New Roman" pitchFamily="18" charset="0"/>
            </a:endParaRPr>
          </a:p>
          <a:p>
            <a:pPr eaLnBrk="1" hangingPunct="1"/>
            <a:r>
              <a:rPr lang="en-US" sz="2800" b="1" smtClean="0">
                <a:cs typeface="Times New Roman" pitchFamily="18" charset="0"/>
              </a:rPr>
              <a:t>Use of classical topics/stories depicted in paintings – story of Judith and Holofernes</a:t>
            </a:r>
          </a:p>
        </p:txBody>
      </p:sp>
      <p:pic>
        <p:nvPicPr>
          <p:cNvPr id="15363" name="Picture 8" descr="http://upload.wikimedia.org/wikipedia/en/thumb/c/cd/Judith_beheading_holofernes.jpg/180px-Judith_beheading_holofernes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9375" y="0"/>
            <a:ext cx="5191125" cy="68580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More . . 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9525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cs typeface="Times New Roman" pitchFamily="18" charset="0"/>
              </a:rPr>
              <a:t>Artists became known for individual style and imagination.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cs typeface="Times New Roman" pitchFamily="18" charset="0"/>
              </a:rPr>
              <a:t>This is a DaVinci—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cs typeface="Times New Roman" pitchFamily="18" charset="0"/>
              </a:rPr>
              <a:t>note the similarity in the mouth in this work to the another famous picture by  DaVinci</a:t>
            </a:r>
          </a:p>
        </p:txBody>
      </p:sp>
      <p:pic>
        <p:nvPicPr>
          <p:cNvPr id="17411" name="Picture 7" descr="http://www.ibiblio.org/wm/paint/auth/vinci/ginev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48627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34000" y="29718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latin typeface="Times New Roman" charset="0"/>
                <a:ea typeface="ＭＳ Ｐゴシック" charset="0"/>
              </a:rPr>
              <a:t>Ginevra de' Benci</a:t>
            </a:r>
            <a:r>
              <a:rPr lang="en-US" sz="2800" b="1">
                <a:latin typeface="Times New Roman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www.ibiblio.org/wm/paint/auth/vinci/ginev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1600200"/>
            <a:ext cx="9291638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…The Mona Lisa</a:t>
            </a:r>
          </a:p>
        </p:txBody>
      </p:sp>
      <p:pic>
        <p:nvPicPr>
          <p:cNvPr id="19458" name="Picture 5" descr="http://www.ibiblio.org/wm/paint/auth/vinci/joconde/joco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132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1905000"/>
            <a:ext cx="8763000" cy="1524000"/>
          </a:xfrm>
          <a:effectLst>
            <a:outerShdw dist="29783" dir="1514402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 of                  Renaissance Art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162925" cy="1166813"/>
          </a:xfrm>
        </p:spPr>
        <p:txBody>
          <a:bodyPr/>
          <a:lstStyle/>
          <a:p>
            <a:pPr algn="l" eaLnBrk="1" hangingPunct="1"/>
            <a:r>
              <a:rPr lang="en-US" sz="4200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Realism &amp; Expression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6248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Expulsion from the Garden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Masaccio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1427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First nudes since classical times.</a:t>
            </a:r>
          </a:p>
        </p:txBody>
      </p:sp>
      <p:pic>
        <p:nvPicPr>
          <p:cNvPr id="12293" name="Picture 5" descr="Masaccio-Expulsion from the Garden of Ede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6324600" y="0"/>
            <a:ext cx="2819400" cy="6858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776663" cy="149542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2. Perspective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27432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900" b="1" smtClean="0">
                <a:solidFill>
                  <a:srgbClr val="2C2C8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First use of linear perspective!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1029" name="Picture 5" descr="Masaccio-Trinity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>
          <a:xfrm>
            <a:off x="2971800" y="0"/>
            <a:ext cx="2751138" cy="6858000"/>
          </a:xfrm>
          <a:noFill/>
          <a:ln>
            <a:solidFill>
              <a:schemeClr val="tx1"/>
            </a:solidFill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6019800" y="3810000"/>
            <a:ext cx="2895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Trinity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Masaccio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1427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30175"/>
            <a:ext cx="8162925" cy="1493838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3. Classicism</a:t>
            </a:r>
            <a:r>
              <a:rPr lang="en-US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endParaRPr lang="en-US" b="1" smtClean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447800"/>
            <a:ext cx="510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 smtClean="0">
                <a:latin typeface="Comic Sans MS" pitchFamily="66" charset="0"/>
              </a:rPr>
              <a:t>Greco-Roman influence.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 smtClean="0">
                <a:latin typeface="Comic Sans MS" pitchFamily="66" charset="0"/>
              </a:rPr>
              <a:t>Secularism.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 smtClean="0">
                <a:latin typeface="Comic Sans MS" pitchFamily="66" charset="0"/>
              </a:rPr>
              <a:t>Humanism.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 smtClean="0">
                <a:latin typeface="Comic Sans MS" pitchFamily="66" charset="0"/>
              </a:rPr>
              <a:t>Individualism </a:t>
            </a:r>
            <a:r>
              <a:rPr lang="en-US" sz="3000" b="1" smtClean="0">
                <a:latin typeface="Comic Sans MS" pitchFamily="66" charset="0"/>
                <a:sym typeface="Wingdings" pitchFamily="2" charset="2"/>
              </a:rPr>
              <a:t>            f</a:t>
            </a:r>
            <a:r>
              <a:rPr lang="en-US" sz="3000" b="1" smtClean="0">
                <a:latin typeface="Comic Sans MS" pitchFamily="66" charset="0"/>
              </a:rPr>
              <a:t>ree standing figures.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000" b="1" smtClean="0">
                <a:latin typeface="Comic Sans MS" pitchFamily="66" charset="0"/>
              </a:rPr>
              <a:t>Symmetry/Balance</a:t>
            </a:r>
            <a:endParaRPr lang="en-US" smtClean="0"/>
          </a:p>
        </p:txBody>
      </p:sp>
      <p:pic>
        <p:nvPicPr>
          <p:cNvPr id="13317" name="Picture 5" descr="Medici Venus-1c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0" y="0"/>
            <a:ext cx="2365375" cy="6858000"/>
          </a:xfrm>
          <a:noFill/>
          <a:ln>
            <a:solidFill>
              <a:schemeClr val="tx2"/>
            </a:solidFill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ltGray">
          <a:xfrm>
            <a:off x="2590800" y="5791200"/>
            <a:ext cx="314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ja-JP" altLang="en-US" b="1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</a:t>
            </a:r>
            <a:r>
              <a:rPr lang="en-US" altLang="ja-JP" b="1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Classical Pose</a:t>
            </a:r>
            <a:r>
              <a:rPr lang="ja-JP" altLang="en-US" b="1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</a:t>
            </a:r>
            <a:r>
              <a:rPr lang="en-US" altLang="ja-JP" b="1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ja-JP" b="1">
                <a:solidFill>
                  <a:srgbClr val="2C2C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Medici 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“</a:t>
            </a:r>
            <a:r>
              <a:rPr lang="en-US" altLang="ja-JP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Venus</a:t>
            </a: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1295400"/>
            <a:ext cx="8153400" cy="1371600"/>
          </a:xfrm>
          <a:effectLst>
            <a:outerShdw dist="29783" dir="1514402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300" b="1" smtClean="0">
                <a:solidFill>
                  <a:schemeClr val="tx1"/>
                </a:solidFill>
              </a:rPr>
              <a:t>Renaissance Art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3276600"/>
            <a:ext cx="7316787" cy="137477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tx1"/>
                </a:solidFill>
              </a:rPr>
              <a:t>A comparison with Medieval Art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4. Emphasis on Individualism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3808413" cy="495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i="1" smtClean="0">
                <a:latin typeface="Centaur" pitchFamily="18" charset="0"/>
              </a:rPr>
              <a:t>Batista Sforza &amp; Federico de Montefeltre:  The Duke &amp; Dutchess of Urbino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600" b="1" smtClean="0">
                <a:latin typeface="Centaur" pitchFamily="18" charset="0"/>
              </a:rPr>
              <a:t>Piero della Francesca, 1465-1466.</a:t>
            </a:r>
          </a:p>
          <a:p>
            <a:pPr eaLnBrk="1" hangingPunct="1"/>
            <a:endParaRPr lang="en-US" b="1" smtClean="0"/>
          </a:p>
        </p:txBody>
      </p:sp>
      <p:pic>
        <p:nvPicPr>
          <p:cNvPr id="14341" name="Picture 5" descr="della Francesca-The Portraits of Battista Sforza &amp; Federico de Montefeltro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12000" contrast="12000"/>
          </a:blip>
          <a:srcRect l="476" t="2397" r="1428" b="1074"/>
          <a:stretch>
            <a:fillRect/>
          </a:stretch>
        </p:blipFill>
        <p:spPr>
          <a:xfrm>
            <a:off x="3733800" y="1627188"/>
            <a:ext cx="4724400" cy="4194175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della Francesca-The Portraits of Battista Sforza &amp; Federico de Montefeltro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12000" contrast="12000"/>
          </a:blip>
          <a:srcRect l="476" t="2397" r="1428" b="1074"/>
          <a:stretch>
            <a:fillRect/>
          </a:stretch>
        </p:blipFill>
        <p:spPr>
          <a:xfrm>
            <a:off x="0" y="-630238"/>
            <a:ext cx="9144000" cy="8118476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7526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5. Geometrical Arrangement of Figures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733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600" b="1" i="1" smtClean="0">
                <a:latin typeface="Comic Sans MS" pitchFamily="66" charset="0"/>
              </a:rPr>
              <a:t>The Dreyfus Madonna </a:t>
            </a:r>
            <a:br>
              <a:rPr lang="en-US" sz="2600" b="1" i="1" smtClean="0">
                <a:latin typeface="Comic Sans MS" pitchFamily="66" charset="0"/>
              </a:rPr>
            </a:br>
            <a:r>
              <a:rPr lang="en-US" sz="2600" b="1" i="1" smtClean="0">
                <a:latin typeface="Comic Sans MS" pitchFamily="66" charset="0"/>
              </a:rPr>
              <a:t>with the Pomegranate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600" b="1" smtClean="0">
                <a:latin typeface="Comic Sans MS" pitchFamily="66" charset="0"/>
              </a:rPr>
              <a:t>Leonardo da Vinci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600" b="1" smtClean="0">
                <a:latin typeface="Comic Sans MS" pitchFamily="66" charset="0"/>
              </a:rPr>
              <a:t>1469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600" b="1" smtClean="0">
                <a:solidFill>
                  <a:srgbClr val="2C2C86"/>
                </a:solidFill>
                <a:latin typeface="Comic Sans MS" pitchFamily="66" charset="0"/>
              </a:rPr>
              <a:t>The figure as architecture!</a:t>
            </a:r>
            <a:endParaRPr lang="en-US" sz="2600" smtClean="0">
              <a:latin typeface="Comic Sans MS" pitchFamily="66" charset="0"/>
            </a:endParaRPr>
          </a:p>
        </p:txBody>
      </p:sp>
      <p:pic>
        <p:nvPicPr>
          <p:cNvPr id="15366" name="Picture 6" descr="Da Vinci-The Dreyfus Madonna with the Pomegranate-146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4114800" y="990600"/>
            <a:ext cx="4579938" cy="5638800"/>
          </a:xfrm>
          <a:noFill/>
          <a:ln>
            <a:solidFill>
              <a:schemeClr val="tx2"/>
            </a:solidFill>
          </a:ln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191000" y="2667000"/>
            <a:ext cx="3124200" cy="2895600"/>
          </a:xfrm>
          <a:prstGeom prst="triangle">
            <a:avLst>
              <a:gd name="adj" fmla="val 37125"/>
            </a:avLst>
          </a:prstGeom>
          <a:noFill/>
          <a:ln w="38100">
            <a:solidFill>
              <a:srgbClr val="FFFF9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191000" y="1905000"/>
            <a:ext cx="4267200" cy="4572000"/>
          </a:xfrm>
          <a:prstGeom prst="triangle">
            <a:avLst>
              <a:gd name="adj" fmla="val 45051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a Vinci-The Dreyfus Madonna with the Pomegranate-146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0" y="0"/>
            <a:ext cx="9345613" cy="11506200"/>
          </a:xfrm>
          <a:noFill/>
          <a:ln>
            <a:solidFill>
              <a:schemeClr val="tx2"/>
            </a:solidFill>
          </a:ln>
        </p:spPr>
      </p:pic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2057400" y="3429000"/>
            <a:ext cx="3124200" cy="2895600"/>
          </a:xfrm>
          <a:prstGeom prst="triangle">
            <a:avLst>
              <a:gd name="adj" fmla="val 37125"/>
            </a:avLst>
          </a:prstGeom>
          <a:noFill/>
          <a:ln w="38100">
            <a:solidFill>
              <a:srgbClr val="FFFF9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2743200" y="1752600"/>
            <a:ext cx="4267200" cy="4572000"/>
          </a:xfrm>
          <a:prstGeom prst="triangle">
            <a:avLst>
              <a:gd name="adj" fmla="val 45051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219200"/>
            <a:ext cx="7316787" cy="1030288"/>
          </a:xfrm>
          <a:effectLst>
            <a:outerShdw dist="29783" dir="1514402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Renaissance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2741613"/>
            <a:ext cx="7316787" cy="137477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The First Three </a:t>
            </a:r>
          </a:p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Hall-of-Famers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-52388"/>
            <a:ext cx="8162925" cy="1042988"/>
          </a:xfrm>
        </p:spPr>
        <p:txBody>
          <a:bodyPr/>
          <a:lstStyle/>
          <a:p>
            <a:pPr eaLnBrk="1" hangingPunct="1"/>
            <a:r>
              <a:rPr lang="en-US" sz="5400" b="1" smtClean="0"/>
              <a:t>Masaccio</a:t>
            </a:r>
            <a:r>
              <a:rPr lang="en-US" b="1" smtClean="0"/>
              <a:t>   1401-1428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52500"/>
            <a:ext cx="3808413" cy="4953000"/>
          </a:xfrm>
        </p:spPr>
        <p:txBody>
          <a:bodyPr/>
          <a:lstStyle/>
          <a:p>
            <a:pPr eaLnBrk="1" hangingPunct="1"/>
            <a:r>
              <a:rPr lang="en-US" sz="2800" b="1" smtClean="0"/>
              <a:t>Founder of early Renaissance Painting</a:t>
            </a:r>
          </a:p>
          <a:p>
            <a:pPr eaLnBrk="1" hangingPunct="1"/>
            <a:r>
              <a:rPr lang="en-US" sz="2800" b="1" smtClean="0"/>
              <a:t>Painted human figure as a real human being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(3D)</a:t>
            </a:r>
          </a:p>
          <a:p>
            <a:pPr eaLnBrk="1" hangingPunct="1"/>
            <a:r>
              <a:rPr lang="en-US" sz="2800" b="1" smtClean="0"/>
              <a:t>Used perspective</a:t>
            </a:r>
          </a:p>
          <a:p>
            <a:pPr eaLnBrk="1" hangingPunct="1"/>
            <a:r>
              <a:rPr lang="en-US" sz="2800" b="1" smtClean="0"/>
              <a:t>Consistent source of light (accurate shadows)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ltGray">
          <a:xfrm>
            <a:off x="2824163" y="221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pic>
        <p:nvPicPr>
          <p:cNvPr id="18440" name="Picture 8" descr="Click to view full-sized imag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066800"/>
            <a:ext cx="3733800" cy="2782888"/>
          </a:xfrm>
        </p:spPr>
      </p:pic>
      <p:sp>
        <p:nvSpPr>
          <p:cNvPr id="18441" name="Rectangle 9"/>
          <p:cNvSpPr>
            <a:spLocks noChangeArrowheads="1"/>
          </p:cNvSpPr>
          <p:nvPr/>
        </p:nvSpPr>
        <p:spPr bwMode="ltGray">
          <a:xfrm>
            <a:off x="2824163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pic>
        <p:nvPicPr>
          <p:cNvPr id="29702" name="Picture 11" descr="Click to view full-siz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038600"/>
            <a:ext cx="31432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ltGray">
          <a:xfrm>
            <a:off x="2824163" y="221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pic>
        <p:nvPicPr>
          <p:cNvPr id="87045" name="Picture 5" descr="Click to view full-sized imag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-152400" y="0"/>
            <a:ext cx="9448800" cy="7042150"/>
          </a:xfrm>
        </p:spPr>
      </p:pic>
      <p:sp>
        <p:nvSpPr>
          <p:cNvPr id="87046" name="Rectangle 6"/>
          <p:cNvSpPr>
            <a:spLocks noChangeArrowheads="1"/>
          </p:cNvSpPr>
          <p:nvPr/>
        </p:nvSpPr>
        <p:spPr bwMode="ltGray">
          <a:xfrm>
            <a:off x="2824163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ltGray">
          <a:xfrm>
            <a:off x="2824163" y="221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ltGray">
          <a:xfrm>
            <a:off x="2824163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  <p:pic>
        <p:nvPicPr>
          <p:cNvPr id="31747" name="Picture 7" descr="Click to view full-siz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/>
              <a:t>The Tribute Money</a:t>
            </a:r>
          </a:p>
        </p:txBody>
      </p:sp>
      <p:pic>
        <p:nvPicPr>
          <p:cNvPr id="32770" name="Picture 4" descr="http://www.artist-biography.info/images/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868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/>
              <a:t>#2 Donatello 1386-1466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143000"/>
            <a:ext cx="4800600" cy="4953000"/>
          </a:xfrm>
        </p:spPr>
        <p:txBody>
          <a:bodyPr/>
          <a:lstStyle/>
          <a:p>
            <a:pPr eaLnBrk="1" hangingPunct="1"/>
            <a:r>
              <a:rPr lang="en-US" b="1" smtClean="0"/>
              <a:t>The sculptor</a:t>
            </a:r>
            <a:r>
              <a:rPr lang="ja-JP" altLang="en-US" b="1" smtClean="0">
                <a:latin typeface="Arial" pitchFamily="34" charset="0"/>
              </a:rPr>
              <a:t>’</a:t>
            </a:r>
            <a:r>
              <a:rPr lang="en-US" altLang="ja-JP" b="1" smtClean="0"/>
              <a:t>s Masaccio</a:t>
            </a:r>
          </a:p>
          <a:p>
            <a:pPr eaLnBrk="1" hangingPunct="1"/>
            <a:r>
              <a:rPr lang="en-US" b="1" i="1" smtClean="0"/>
              <a:t>David (1430-32)</a:t>
            </a:r>
          </a:p>
          <a:p>
            <a:pPr lvl="1" eaLnBrk="1" hangingPunct="1"/>
            <a:r>
              <a:rPr lang="en-US" b="1" i="1" smtClean="0"/>
              <a:t>First free standing, life-size nude since Classical period</a:t>
            </a:r>
          </a:p>
          <a:p>
            <a:pPr lvl="1" eaLnBrk="1" hangingPunct="1"/>
            <a:r>
              <a:rPr lang="en-US" b="1" i="1" smtClean="0"/>
              <a:t>Contrapposto</a:t>
            </a:r>
          </a:p>
          <a:p>
            <a:pPr lvl="1" eaLnBrk="1" hangingPunct="1"/>
            <a:r>
              <a:rPr lang="en-US" b="1" i="1" smtClean="0"/>
              <a:t>Sense of Underlying  skeletal structure</a:t>
            </a:r>
          </a:p>
        </p:txBody>
      </p:sp>
      <p:pic>
        <p:nvPicPr>
          <p:cNvPr id="23557" name="Picture 5" descr="Donatello-David-Bronze-1444-46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lum bright="18000" contrast="6000"/>
          </a:blip>
          <a:srcRect b="2353"/>
          <a:stretch>
            <a:fillRect/>
          </a:stretch>
        </p:blipFill>
        <p:spPr>
          <a:xfrm>
            <a:off x="228600" y="838200"/>
            <a:ext cx="2874963" cy="6019800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8001000" cy="1143000"/>
          </a:xfrm>
          <a:effectLst>
            <a:outerShdw dist="29783" dir="1514402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300" smtClean="0">
                <a:solidFill>
                  <a:schemeClr val="tx1"/>
                </a:solidFill>
              </a:rPr>
              <a:t>Before the Renaissance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://www.artchive.com/artchive/d/donatello/magda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2898775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62400" y="152400"/>
            <a:ext cx="5181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The Penitent Magdalen ~Donatello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	--real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	--gaunt</a:t>
            </a:r>
          </a:p>
          <a:p>
            <a:r>
              <a:rPr lang="ja-JP" altLang="en-US" sz="3200" b="1">
                <a:latin typeface="Arial" pitchFamily="34" charset="0"/>
              </a:rPr>
              <a:t>“</a:t>
            </a:r>
            <a:r>
              <a:rPr lang="en-US" altLang="ja-JP" sz="3200" b="1">
                <a:latin typeface="Times New Roman" pitchFamily="18" charset="0"/>
              </a:rPr>
              <a:t>Speak, speak or the plague    take you!</a:t>
            </a:r>
            <a:r>
              <a:rPr lang="ja-JP" altLang="en-US" sz="3200" b="1">
                <a:latin typeface="Arial" pitchFamily="34" charset="0"/>
              </a:rPr>
              <a:t>”</a:t>
            </a: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/>
              <a:t>#3 Boticelli</a:t>
            </a:r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143000"/>
            <a:ext cx="4494212" cy="3124200"/>
          </a:xfrm>
        </p:spPr>
        <p:txBody>
          <a:bodyPr/>
          <a:lstStyle/>
          <a:p>
            <a:pPr eaLnBrk="1" hangingPunct="1"/>
            <a:r>
              <a:rPr lang="en-US" sz="2800" b="1" smtClean="0"/>
              <a:t>1482</a:t>
            </a:r>
          </a:p>
          <a:p>
            <a:pPr eaLnBrk="1" hangingPunct="1"/>
            <a:r>
              <a:rPr lang="en-US" sz="2800" b="1" smtClean="0"/>
              <a:t>Rebirth of Classical mythology</a:t>
            </a:r>
          </a:p>
          <a:p>
            <a:pPr eaLnBrk="1" hangingPunct="1"/>
            <a:r>
              <a:rPr lang="en-US" sz="2800" b="1" smtClean="0"/>
              <a:t>Fully Pagan</a:t>
            </a:r>
          </a:p>
          <a:p>
            <a:pPr eaLnBrk="1" hangingPunct="1"/>
            <a:r>
              <a:rPr lang="en-US" sz="2800" b="1" i="1" smtClean="0"/>
              <a:t>THE BIRTH OF VENUS</a:t>
            </a:r>
          </a:p>
        </p:txBody>
      </p:sp>
      <p:pic>
        <p:nvPicPr>
          <p:cNvPr id="25607" name="Picture 7" descr="http://www.artchive.com/artchive/b/botticelli/venus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67200" cy="312896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://www.artchive.com/artchive/b/botticelli/venus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525000" cy="69850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/>
              <a:t>The Italian Renaissance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667000"/>
            <a:ext cx="3657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Leonardo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Michelangelo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Raphael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Titian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3657600" cy="3016250"/>
          </a:xfrm>
        </p:spPr>
        <p:txBody>
          <a:bodyPr/>
          <a:lstStyle/>
          <a:p>
            <a:pPr eaLnBrk="1" hangingPunct="1"/>
            <a:r>
              <a:rPr lang="en-US" sz="2800" b="1" smtClean="0"/>
              <a:t>Da Vinci</a:t>
            </a:r>
            <a:br>
              <a:rPr lang="en-US" sz="2800" b="1" smtClean="0"/>
            </a:br>
            <a:r>
              <a:rPr lang="en-US" sz="2800" b="1" smtClean="0"/>
              <a:t>Mona Lisa (1503-06)</a:t>
            </a:r>
            <a:br>
              <a:rPr lang="en-US" sz="2800" b="1" smtClean="0"/>
            </a:br>
            <a:r>
              <a:rPr lang="en-US" sz="2800" b="1" smtClean="0"/>
              <a:t>Perspective,</a:t>
            </a:r>
            <a:br>
              <a:rPr lang="en-US" sz="2800" b="1" smtClean="0"/>
            </a:br>
            <a:r>
              <a:rPr lang="en-US" sz="2800" b="1" smtClean="0"/>
              <a:t>Anatomy, Composition</a:t>
            </a:r>
          </a:p>
        </p:txBody>
      </p:sp>
      <p:pic>
        <p:nvPicPr>
          <p:cNvPr id="27651" name="Picture 3" descr="Da Vinci-Mona Lisa-1503-04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4087813" y="0"/>
            <a:ext cx="505618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343400" y="1447800"/>
            <a:ext cx="3933825" cy="4343400"/>
          </a:xfrm>
          <a:prstGeom prst="triangle">
            <a:avLst>
              <a:gd name="adj" fmla="val 49556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/>
              <a:t>Cultural icon</a:t>
            </a:r>
          </a:p>
        </p:txBody>
      </p:sp>
      <p:pic>
        <p:nvPicPr>
          <p:cNvPr id="28675" name="Picture 3" descr="PastaMona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1985" r="2730" b="1389"/>
          <a:stretch>
            <a:fillRect/>
          </a:stretch>
        </p:blipFill>
        <p:spPr bwMode="auto">
          <a:xfrm>
            <a:off x="228600" y="723900"/>
            <a:ext cx="4146550" cy="6134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6" name="Picture 4" descr="monak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448175" cy="609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Warhol01pic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4" descr="monica_monalisa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304800"/>
            <a:ext cx="7772400" cy="365125"/>
          </a:xfrm>
        </p:spPr>
        <p:txBody>
          <a:bodyPr/>
          <a:lstStyle/>
          <a:p>
            <a:pPr eaLnBrk="1" hangingPunct="1"/>
            <a:r>
              <a:rPr lang="en-US" b="1" smtClean="0"/>
              <a:t>Michelangelo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ltGray">
          <a:xfrm>
            <a:off x="381000" y="1447800"/>
            <a:ext cx="51816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David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Michelangelo Buonarotti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1504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Marble</a:t>
            </a:r>
          </a:p>
        </p:txBody>
      </p:sp>
      <p:pic>
        <p:nvPicPr>
          <p:cNvPr id="31750" name="Picture 6" descr="1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228600"/>
            <a:ext cx="2941638" cy="6400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191000" y="1143000"/>
            <a:ext cx="472440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latin typeface="Garamond" charset="0"/>
                <a:ea typeface="ＭＳ Ｐゴシック" charset="0"/>
              </a:rPr>
              <a:t>(counterpoise)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latin typeface="Garamond" charset="0"/>
                <a:ea typeface="ＭＳ Ｐゴシック" charset="0"/>
              </a:rPr>
              <a:t>To model the human form in a non-symmetrical, relaxed stance that appears realistic</a:t>
            </a:r>
          </a:p>
        </p:txBody>
      </p:sp>
      <p:pic>
        <p:nvPicPr>
          <p:cNvPr id="63492" name="Picture 4" descr="http://www.siggraph.org/education/materials/HyperGraph/animation/character_animation/images/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7211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0" y="2286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latin typeface="Times New Roman" charset="0"/>
                <a:ea typeface="ＭＳ Ｐゴシック" charset="0"/>
              </a:rPr>
              <a:t>Contrapposto</a:t>
            </a:r>
            <a:endParaRPr lang="en-US" sz="2000" b="1">
              <a:latin typeface="Garamond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85800" y="-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latin typeface="Garamond" charset="0"/>
                <a:ea typeface="ＭＳ Ｐゴシック" charset="0"/>
              </a:rPr>
              <a:t>Compare:</a:t>
            </a:r>
          </a:p>
        </p:txBody>
      </p:sp>
      <p:pic>
        <p:nvPicPr>
          <p:cNvPr id="44034" name="Picture 4" descr="http://mungu.org/art/images/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"/>
            <a:ext cx="4386263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 descr="http://www.joachim-gross.de/img/dav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33400"/>
            <a:ext cx="42148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572000" cy="685800"/>
          </a:xfrm>
        </p:spPr>
        <p:txBody>
          <a:bodyPr/>
          <a:lstStyle/>
          <a:p>
            <a:pPr eaLnBrk="1" hangingPunct="1"/>
            <a:r>
              <a:rPr lang="en-US" b="1" smtClean="0"/>
              <a:t>The artwork . . .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3434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/>
            <a:r>
              <a:rPr lang="en-US" b="1" smtClean="0"/>
              <a:t>Focused on religious subjects</a:t>
            </a:r>
          </a:p>
          <a:p>
            <a:pPr eaLnBrk="1" hangingPunct="1"/>
            <a:r>
              <a:rPr lang="en-US" b="1" smtClean="0">
                <a:cs typeface="Times New Roman" pitchFamily="18" charset="0"/>
              </a:rPr>
              <a:t>Lacked perspective--paintings appear flat. </a:t>
            </a:r>
          </a:p>
          <a:p>
            <a:pPr eaLnBrk="1" hangingPunct="1"/>
            <a:r>
              <a:rPr lang="en-US" b="1" smtClean="0">
                <a:cs typeface="Times New Roman" pitchFamily="18" charset="0"/>
              </a:rPr>
              <a:t>There is little use of light and shadow. </a:t>
            </a:r>
          </a:p>
          <a:p>
            <a:pPr eaLnBrk="1" hangingPunct="1"/>
            <a:r>
              <a:rPr lang="en-US" b="1" smtClean="0">
                <a:cs typeface="Times New Roman" pitchFamily="18" charset="0"/>
              </a:rPr>
              <a:t>The artwork is not natural. Figures appear "placed" in the picture. Large = important</a:t>
            </a:r>
            <a:r>
              <a:rPr lang="en-US" sz="2400" b="1" smtClean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572000" y="228600"/>
          <a:ext cx="4419600" cy="6400800"/>
        </p:xfrm>
        <a:graphic>
          <a:graphicData uri="http://schemas.openxmlformats.org/presentationml/2006/ole">
            <p:oleObj spid="_x0000_s7171" name="Photo Editor Photo" r:id="rId3" imgW="3572374" imgH="3715269" progId="MSPhotoEd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14400" y="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latin typeface="Garamond" charset="0"/>
                <a:ea typeface="ＭＳ Ｐゴシック" charset="0"/>
              </a:rPr>
              <a:t>Humanism </a:t>
            </a:r>
            <a:r>
              <a:rPr lang="en-US" sz="3200" b="1">
                <a:latin typeface="Garamond" charset="0"/>
                <a:ea typeface="ＭＳ Ｐゴシック" charset="0"/>
              </a:rPr>
              <a:t>                                                 (even within Biblical stories):                  Love of the Human Form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533400" y="1600200"/>
          <a:ext cx="8077200" cy="5003800"/>
        </p:xfrm>
        <a:graphic>
          <a:graphicData uri="http://schemas.openxmlformats.org/presentationml/2006/ole">
            <p:oleObj spid="_x0000_s45058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http://upload.wikimedia.org/wikipedia/commons/f/f6/Firenze.David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900" y="165100"/>
            <a:ext cx="4902200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Raphael </a:t>
            </a:r>
            <a:br>
              <a:rPr lang="en-US" b="1" smtClean="0"/>
            </a:br>
            <a:r>
              <a:rPr lang="en-US" b="1" smtClean="0"/>
              <a:t>School of Athens 1510</a:t>
            </a:r>
          </a:p>
        </p:txBody>
      </p:sp>
      <p:pic>
        <p:nvPicPr>
          <p:cNvPr id="47106" name="Picture 6" descr="http://www.artchive.com/artchive/r/raphael/school_ath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Raphael-School of Athens-1510-1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7848600" y="37338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Raphael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810000" y="31623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latin typeface="Comic Sans MS" charset="0"/>
                <a:ea typeface="ＭＳ Ｐゴシック" charset="0"/>
              </a:rPr>
              <a:t>Da Vinci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276600" y="4419600"/>
            <a:ext cx="1295400" cy="533400"/>
          </a:xfrm>
          <a:prstGeom prst="downArrowCallout">
            <a:avLst>
              <a:gd name="adj1" fmla="val 60714"/>
              <a:gd name="adj2" fmla="val 60714"/>
              <a:gd name="adj3" fmla="val 16667"/>
              <a:gd name="adj4" fmla="val 66667"/>
            </a:avLst>
          </a:prstGeom>
          <a:noFill/>
          <a:ln w="9525">
            <a:solidFill>
              <a:srgbClr val="FFFF9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FFFF9B"/>
                </a:solidFill>
                <a:latin typeface="Comic Sans MS" charset="0"/>
                <a:ea typeface="ＭＳ Ｐゴシック" charset="0"/>
              </a:rPr>
              <a:t>Michelangelo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  <p:bldP spid="33796" grpId="0" animBg="1" autoUpdateAnimBg="0"/>
      <p:bldP spid="33797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Raphael-School of Athens-1510-11-details on Plato &amp; Aristo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53816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467600" y="0"/>
            <a:ext cx="1676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3885598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looks to this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earth [the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here and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now].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38200" y="50800"/>
            <a:ext cx="1447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3885598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Plato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looks to the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heavens [or 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IDEAL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realm].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Raphael-School of Athens-1510-11-details on Plato &amp; Aristo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825" cy="1181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Raphael-School of Athens-1510-11-detailed lef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905000" y="4876800"/>
            <a:ext cx="1473200" cy="654050"/>
          </a:xfrm>
          <a:prstGeom prst="upArrowCallout">
            <a:avLst>
              <a:gd name="adj1" fmla="val 56311"/>
              <a:gd name="adj2" fmla="val 43203"/>
              <a:gd name="adj3" fmla="val 16667"/>
              <a:gd name="adj4" fmla="val 62380"/>
            </a:avLst>
          </a:prstGeom>
          <a:solidFill>
            <a:srgbClr val="E5E3D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Comic Sans MS" charset="0"/>
                <a:ea typeface="ＭＳ Ｐゴシック" charset="0"/>
              </a:rPr>
              <a:t>Pythagoras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Raphael-School of Athens-Euclid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7938" y="0"/>
            <a:ext cx="9136062" cy="1074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7086600" y="990600"/>
            <a:ext cx="1371600" cy="533400"/>
          </a:xfrm>
          <a:prstGeom prst="down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Zoroaster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7848600" y="3810000"/>
            <a:ext cx="1295400" cy="609600"/>
          </a:xfrm>
          <a:prstGeom prst="upArrowCallout">
            <a:avLst>
              <a:gd name="adj1" fmla="val 53125"/>
              <a:gd name="adj2" fmla="val 53125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Ptolemy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791200" y="5943600"/>
            <a:ext cx="1295400" cy="609600"/>
          </a:xfrm>
          <a:prstGeom prst="upArrowCallout">
            <a:avLst>
              <a:gd name="adj1" fmla="val 53125"/>
              <a:gd name="adj2" fmla="val 53125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chemeClr val="bg1"/>
                </a:solidFill>
                <a:latin typeface="Comic Sans MS" charset="0"/>
                <a:ea typeface="ＭＳ Ｐゴシック" charset="0"/>
              </a:rPr>
              <a:t>Euclid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 autoUpdateAnimBg="0"/>
      <p:bldP spid="36868" grpId="0" animBg="1" autoUpdateAnimBg="0"/>
      <p:bldP spid="36869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4572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Raphael</a:t>
            </a:r>
            <a:endParaRPr lang="en-US" sz="4400" b="1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painted natural looking settings…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…of people who looked real.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His paintings were full of motion, gestures, and animation.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 b="1">
              <a:latin typeface="Times New Roman" pitchFamily="18" charset="0"/>
            </a:endParaRPr>
          </a:p>
        </p:txBody>
      </p:sp>
      <p:pic>
        <p:nvPicPr>
          <p:cNvPr id="53250" name="Picture 3" descr="cow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500"/>
            <a:ext cx="42910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cow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7825" cy="123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4"/>
          <p:cNvGraphicFramePr>
            <a:graphicFrameLocks noChangeAspect="1"/>
          </p:cNvGraphicFramePr>
          <p:nvPr/>
        </p:nvGraphicFramePr>
        <p:xfrm>
          <a:off x="0" y="-1219200"/>
          <a:ext cx="9005888" cy="11125200"/>
        </p:xfrm>
        <a:graphic>
          <a:graphicData uri="http://schemas.openxmlformats.org/presentationml/2006/ole">
            <p:oleObj spid="_x0000_s8193" name="Photo Editor Photo" r:id="rId3" imgW="3572374" imgH="3715269" progId="MSPhotoEd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Raphael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524000" y="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Raphael</a:t>
            </a:r>
            <a:r>
              <a:rPr lang="ja-JP" altLang="en-US" sz="1800" b="1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sz="1800" b="1">
                <a:solidFill>
                  <a:schemeClr val="bg1"/>
                </a:solidFill>
                <a:latin typeface="Arial" pitchFamily="34" charset="0"/>
              </a:rPr>
              <a:t>s </a:t>
            </a:r>
            <a:r>
              <a:rPr lang="ja-JP" altLang="en-US" sz="1800" b="1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en-US" altLang="ja-JP" sz="1800" b="1">
                <a:solidFill>
                  <a:schemeClr val="bg1"/>
                </a:solidFill>
                <a:latin typeface="Arial" pitchFamily="34" charset="0"/>
              </a:rPr>
              <a:t>Angels</a:t>
            </a:r>
            <a:r>
              <a:rPr lang="ja-JP" altLang="en-US" sz="1800" b="1">
                <a:solidFill>
                  <a:schemeClr val="bg1"/>
                </a:solidFill>
                <a:latin typeface="Arial" pitchFamily="34" charset="0"/>
              </a:rPr>
              <a:t>”</a:t>
            </a:r>
            <a:r>
              <a:rPr lang="en-US" altLang="ja-JP" sz="1800" b="1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18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609600" y="1524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3885598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 Portrait of Savonarola</a:t>
            </a:r>
          </a:p>
        </p:txBody>
      </p:sp>
      <p:pic>
        <p:nvPicPr>
          <p:cNvPr id="56322" name="Picture 1027" descr="Fra Bartolomeo-Portrait of Savonarola-1498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334000" y="1143000"/>
            <a:ext cx="3559175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988" name="Text Box 1028"/>
          <p:cNvSpPr txBox="1">
            <a:spLocks noChangeArrowheads="1"/>
          </p:cNvSpPr>
          <p:nvPr/>
        </p:nvSpPr>
        <p:spPr bwMode="auto">
          <a:xfrm>
            <a:off x="304800" y="990600"/>
            <a:ext cx="48768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06400" indent="-4064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b="1">
                <a:latin typeface="Comic Sans MS" pitchFamily="66" charset="0"/>
              </a:rPr>
              <a:t>By Fra Bartolomeo, 1498.</a:t>
            </a:r>
          </a:p>
          <a:p>
            <a:pPr marL="406400" indent="-4064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b="1">
                <a:latin typeface="Comic Sans MS" pitchFamily="66" charset="0"/>
              </a:rPr>
              <a:t>Dominican friar who decried money and power.</a:t>
            </a:r>
          </a:p>
          <a:p>
            <a:pPr marL="406400" indent="-4064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b="1">
                <a:latin typeface="Comic Sans MS" pitchFamily="66" charset="0"/>
              </a:rPr>
              <a:t>Anti-humanist </a:t>
            </a:r>
            <a:r>
              <a:rPr lang="en-US" b="1">
                <a:latin typeface="Comic Sans MS" pitchFamily="66" charset="0"/>
                <a:sym typeface="Wingdings" pitchFamily="2" charset="2"/>
              </a:rPr>
              <a:t> he saw humanism as too secular, hedonistic, and corrupting.</a:t>
            </a:r>
          </a:p>
          <a:p>
            <a:pPr marL="406400" indent="-4064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b="1">
                <a:latin typeface="Comic Sans MS" pitchFamily="66" charset="0"/>
                <a:sym typeface="Wingdings" pitchFamily="2" charset="2"/>
              </a:rPr>
              <a:t>The </a:t>
            </a:r>
            <a:r>
              <a:rPr lang="ja-JP" altLang="en-US" b="1">
                <a:solidFill>
                  <a:schemeClr val="accent2"/>
                </a:solidFill>
                <a:latin typeface="Arial" pitchFamily="34" charset="0"/>
                <a:sym typeface="Wingdings" pitchFamily="2" charset="2"/>
              </a:rPr>
              <a:t>“</a:t>
            </a:r>
            <a:r>
              <a:rPr lang="en-US" altLang="ja-JP" b="1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Bonfire of the Vanities,</a:t>
            </a:r>
            <a:r>
              <a:rPr lang="ja-JP" altLang="en-US" b="1">
                <a:solidFill>
                  <a:schemeClr val="accent2"/>
                </a:solidFill>
                <a:latin typeface="Arial" pitchFamily="34" charset="0"/>
                <a:sym typeface="Wingdings" pitchFamily="2" charset="2"/>
              </a:rPr>
              <a:t>”</a:t>
            </a:r>
            <a:r>
              <a:rPr lang="en-US" altLang="ja-JP" b="1">
                <a:latin typeface="Comic Sans MS" pitchFamily="66" charset="0"/>
                <a:sym typeface="Wingdings" pitchFamily="2" charset="2"/>
              </a:rPr>
              <a:t> 1497.</a:t>
            </a:r>
          </a:p>
          <a:p>
            <a:pPr marL="914400" lvl="1" indent="-393700">
              <a:spcBef>
                <a:spcPct val="50000"/>
              </a:spcBef>
              <a:buClr>
                <a:srgbClr val="2C2C86"/>
              </a:buClr>
              <a:buFont typeface="GriffinOne" pitchFamily="2" charset="0"/>
              <a:buChar char="/"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Burned books, artwork, jewelry, and other luxury goods in public.</a:t>
            </a:r>
          </a:p>
          <a:p>
            <a:pPr marL="914400" lvl="1" indent="-393700">
              <a:spcBef>
                <a:spcPct val="50000"/>
              </a:spcBef>
              <a:buClr>
                <a:srgbClr val="2C2C86"/>
              </a:buClr>
              <a:buFont typeface="GriffinOne" pitchFamily="2" charset="0"/>
              <a:buChar char="/"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Even Botticelli put some of his paintings on the fire!!</a:t>
            </a:r>
            <a:endParaRPr lang="en-US" sz="22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Fra Bartolomeo-Portrait of Savonarola-1498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221788" cy="1303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'Portrait of Giovanni (?) Arnolfini and his Wife ('The Arnolfini Portrait')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362200" y="1828800"/>
            <a:ext cx="50276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Sources:</a:t>
            </a:r>
          </a:p>
          <a:p>
            <a:pPr>
              <a:buFontTx/>
              <a:buChar char="•"/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National Gallery</a:t>
            </a:r>
          </a:p>
          <a:p>
            <a:pPr>
              <a:buFontTx/>
              <a:buChar char="•"/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Web Museum of Paris, France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				The artwork . . . .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066800"/>
            <a:ext cx="4572000" cy="5091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Children are painted to resemble small adults.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Colors are more subdued than in later periods.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In the earlier paintings there is heavy use of gold.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Religious symbols used--haloes, Biblical figures, saints, etc.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0"/>
          <a:ext cx="4097338" cy="6858000"/>
        </p:xfrm>
        <a:graphic>
          <a:graphicData uri="http://schemas.openxmlformats.org/presentationml/2006/ole">
            <p:oleObj spid="_x0000_s9219" name="Photo Editor Photo" r:id="rId3" imgW="1924319" imgH="3715269" progId="MSPhotoEd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-228600"/>
          <a:ext cx="9150350" cy="15316200"/>
        </p:xfrm>
        <a:graphic>
          <a:graphicData uri="http://schemas.openxmlformats.org/presentationml/2006/ole">
            <p:oleObj spid="_x0000_s10241" name="Photo Editor Photo" r:id="rId3" imgW="1924319" imgH="3715269" progId="MSPhotoEd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1371600"/>
            <a:ext cx="8610600" cy="1343025"/>
          </a:xfrm>
          <a:effectLst>
            <a:outerShdw dist="29783" dir="1514402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3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During the Renaissance </a:t>
            </a:r>
            <a:endParaRPr lang="en-US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572000" cy="685800"/>
          </a:xfrm>
        </p:spPr>
        <p:txBody>
          <a:bodyPr/>
          <a:lstStyle/>
          <a:p>
            <a:pPr eaLnBrk="1" hangingPunct="1"/>
            <a:r>
              <a:rPr lang="en-US" b="1" smtClean="0"/>
              <a:t>The artwork…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3808413" cy="4113213"/>
          </a:xfrm>
        </p:spPr>
        <p:txBody>
          <a:bodyPr/>
          <a:lstStyle/>
          <a:p>
            <a:pPr eaLnBrk="1" hangingPunct="1"/>
            <a:endParaRPr lang="en-US" sz="3600" b="1" smtClean="0">
              <a:cs typeface="Times New Roman" pitchFamily="18" charset="0"/>
            </a:endParaRPr>
          </a:p>
          <a:p>
            <a:pPr eaLnBrk="1" hangingPunct="1"/>
            <a:r>
              <a:rPr lang="en-US" sz="3600" b="1" smtClean="0">
                <a:cs typeface="Times New Roman" pitchFamily="18" charset="0"/>
              </a:rPr>
              <a:t>There is use of perspective, light and shadow, proportion, 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495800" y="304800"/>
          <a:ext cx="4648200" cy="6248400"/>
        </p:xfrm>
        <a:graphic>
          <a:graphicData uri="http://schemas.openxmlformats.org/presentationml/2006/ole">
            <p:oleObj spid="_x0000_s12291" name="Photo Editor Photo" r:id="rId3" imgW="4334480" imgH="3715269" progId="MSPhotoEd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anvas">
  <a:themeElements>
    <a:clrScheme name="Canvas 2">
      <a:dk1>
        <a:srgbClr val="000000"/>
      </a:dk1>
      <a:lt1>
        <a:srgbClr val="FFFFFF"/>
      </a:lt1>
      <a:dk2>
        <a:srgbClr val="C3B8A7"/>
      </a:dk2>
      <a:lt2>
        <a:srgbClr val="808080"/>
      </a:lt2>
      <a:accent1>
        <a:srgbClr val="B4AD78"/>
      </a:accent1>
      <a:accent2>
        <a:srgbClr val="98964C"/>
      </a:accent2>
      <a:accent3>
        <a:srgbClr val="FFFFFF"/>
      </a:accent3>
      <a:accent4>
        <a:srgbClr val="000000"/>
      </a:accent4>
      <a:accent5>
        <a:srgbClr val="D6D3BE"/>
      </a:accent5>
      <a:accent6>
        <a:srgbClr val="898744"/>
      </a:accent6>
      <a:hlink>
        <a:srgbClr val="666633"/>
      </a:hlink>
      <a:folHlink>
        <a:srgbClr val="996600"/>
      </a:folHlink>
    </a:clrScheme>
    <a:fontScheme name="Canvas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Canvas 1">
        <a:dk1>
          <a:srgbClr val="B2B2B2"/>
        </a:dk1>
        <a:lt1>
          <a:srgbClr val="666633"/>
        </a:lt1>
        <a:dk2>
          <a:srgbClr val="003366"/>
        </a:dk2>
        <a:lt2>
          <a:srgbClr val="003366"/>
        </a:lt2>
        <a:accent1>
          <a:srgbClr val="B4AD78"/>
        </a:accent1>
        <a:accent2>
          <a:srgbClr val="D2D1A6"/>
        </a:accent2>
        <a:accent3>
          <a:srgbClr val="AAADB8"/>
        </a:accent3>
        <a:accent4>
          <a:srgbClr val="56562A"/>
        </a:accent4>
        <a:accent5>
          <a:srgbClr val="D6D3BE"/>
        </a:accent5>
        <a:accent6>
          <a:srgbClr val="BEBD96"/>
        </a:accent6>
        <a:hlink>
          <a:srgbClr val="996633"/>
        </a:hlink>
        <a:folHlink>
          <a:srgbClr val="33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vas 2">
        <a:dk1>
          <a:srgbClr val="000000"/>
        </a:dk1>
        <a:lt1>
          <a:srgbClr val="FFFFFF"/>
        </a:lt1>
        <a:dk2>
          <a:srgbClr val="C3B8A7"/>
        </a:dk2>
        <a:lt2>
          <a:srgbClr val="808080"/>
        </a:lt2>
        <a:accent1>
          <a:srgbClr val="B4AD78"/>
        </a:accent1>
        <a:accent2>
          <a:srgbClr val="98964C"/>
        </a:accent2>
        <a:accent3>
          <a:srgbClr val="FFFFFF"/>
        </a:accent3>
        <a:accent4>
          <a:srgbClr val="000000"/>
        </a:accent4>
        <a:accent5>
          <a:srgbClr val="D6D3BE"/>
        </a:accent5>
        <a:accent6>
          <a:srgbClr val="898744"/>
        </a:accent6>
        <a:hlink>
          <a:srgbClr val="666633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va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0BCAF3391804BB1CB14583BBBF10F" ma:contentTypeVersion="2" ma:contentTypeDescription="Create a new document." ma:contentTypeScope="" ma:versionID="e395f6271d2ed138bb00bbdbe232d3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BCEB38-8E6B-4EE4-BBA1-367A2F55C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BD03EDB-3211-4884-9301-88917E4335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26A31-5790-4146-978D-AD0E7A996D1E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Settings\noblem.LO.000\Application Data\Microsoft\Templates\Photo Album Templates\Canvas.pot</Template>
  <TotalTime>1229</TotalTime>
  <Words>610</Words>
  <Application>Microsoft Office PowerPoint</Application>
  <PresentationFormat>On-screen Show (4:3)</PresentationFormat>
  <Paragraphs>134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Garamond</vt:lpstr>
      <vt:lpstr>ＭＳ Ｐゴシック</vt:lpstr>
      <vt:lpstr>Arial</vt:lpstr>
      <vt:lpstr>Times New Roman</vt:lpstr>
      <vt:lpstr>BlackChancery</vt:lpstr>
      <vt:lpstr>PressWriter Symbols</vt:lpstr>
      <vt:lpstr>Comic Sans MS</vt:lpstr>
      <vt:lpstr>GriffinOne</vt:lpstr>
      <vt:lpstr>Wingdings</vt:lpstr>
      <vt:lpstr>Centaur</vt:lpstr>
      <vt:lpstr>Canvas</vt:lpstr>
      <vt:lpstr>Microsoft Photo Editor 3.0 Photo</vt:lpstr>
      <vt:lpstr>Microsoft PowerPoint Slide</vt:lpstr>
      <vt:lpstr>Slide 1</vt:lpstr>
      <vt:lpstr>Renaissance Art</vt:lpstr>
      <vt:lpstr>Before the Renaissance</vt:lpstr>
      <vt:lpstr>The artwork . . .</vt:lpstr>
      <vt:lpstr>Slide 5</vt:lpstr>
      <vt:lpstr>    The artwork . . . .</vt:lpstr>
      <vt:lpstr>Slide 7</vt:lpstr>
      <vt:lpstr>During the Renaissance </vt:lpstr>
      <vt:lpstr>The artwork…</vt:lpstr>
      <vt:lpstr>Slide 10</vt:lpstr>
      <vt:lpstr>The artwork…</vt:lpstr>
      <vt:lpstr>Continued…</vt:lpstr>
      <vt:lpstr>More . . .</vt:lpstr>
      <vt:lpstr>Slide 14</vt:lpstr>
      <vt:lpstr>…The Mona Lisa</vt:lpstr>
      <vt:lpstr>Characteristics of                  Renaissance Art</vt:lpstr>
      <vt:lpstr>Realism &amp; Expression</vt:lpstr>
      <vt:lpstr>2. Perspective</vt:lpstr>
      <vt:lpstr>3. Classicism </vt:lpstr>
      <vt:lpstr>4. Emphasis on Individualism</vt:lpstr>
      <vt:lpstr>Slide 21</vt:lpstr>
      <vt:lpstr>5. Geometrical Arrangement of Figures</vt:lpstr>
      <vt:lpstr>Slide 23</vt:lpstr>
      <vt:lpstr>Early Renaissance</vt:lpstr>
      <vt:lpstr>Masaccio   1401-1428</vt:lpstr>
      <vt:lpstr>Slide 26</vt:lpstr>
      <vt:lpstr>Slide 27</vt:lpstr>
      <vt:lpstr>The Tribute Money</vt:lpstr>
      <vt:lpstr>#2 Donatello 1386-1466</vt:lpstr>
      <vt:lpstr>Slide 30</vt:lpstr>
      <vt:lpstr>#3 Boticelli</vt:lpstr>
      <vt:lpstr>Slide 32</vt:lpstr>
      <vt:lpstr>The Italian Renaissance</vt:lpstr>
      <vt:lpstr>Da Vinci Mona Lisa (1503-06) Perspective, Anatomy, Composition</vt:lpstr>
      <vt:lpstr>Cultural icon</vt:lpstr>
      <vt:lpstr>Slide 36</vt:lpstr>
      <vt:lpstr>Michelangelo</vt:lpstr>
      <vt:lpstr>Slide 38</vt:lpstr>
      <vt:lpstr>Slide 39</vt:lpstr>
      <vt:lpstr>Slide 40</vt:lpstr>
      <vt:lpstr>Slide 41</vt:lpstr>
      <vt:lpstr>Raphael  School of Athens 1510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Art</dc:title>
  <dc:creator/>
  <cp:lastModifiedBy>CMS</cp:lastModifiedBy>
  <cp:revision>17</cp:revision>
  <dcterms:created xsi:type="dcterms:W3CDTF">2005-09-14T14:48:50Z</dcterms:created>
  <dcterms:modified xsi:type="dcterms:W3CDTF">2014-03-10T14:13:54Z</dcterms:modified>
</cp:coreProperties>
</file>