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81" r:id="rId20"/>
    <p:sldId id="282" r:id="rId21"/>
    <p:sldId id="277" r:id="rId22"/>
    <p:sldId id="278" r:id="rId23"/>
    <p:sldId id="283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55738" y="457200"/>
            <a:ext cx="7451725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58AB23-8BCB-424D-B3B2-0CE45A83884A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BD0881-0E7B-4638-9D4D-7E62DE84EE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Judaism, Hinduism, Buddhism, Confucianism and Legalism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Ancient Religions</a:t>
            </a:r>
            <a:br>
              <a:rPr lang="en-US" dirty="0" smtClean="0"/>
            </a:br>
            <a:r>
              <a:rPr lang="en-US" dirty="0" smtClean="0"/>
              <a:t>&amp; Philosophies of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Judaism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600" dirty="0"/>
              <a:t>JUDAISM is a religion of just one people: the Jews. </a:t>
            </a:r>
          </a:p>
          <a:p>
            <a:r>
              <a:rPr lang="en-US" altLang="en-US" sz="3600" dirty="0"/>
              <a:t>JUDAISM was the first to teach belief in only one God. Two other important religions developed from Judaism: Christianity and Islam.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3615380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Judaism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/>
              <a:t>Jews think that God will send a Messiah (a deliverer) to unite them and lead them in His way. 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Christians believe that Jesus was the Messiah. The Jewish people do not agree; they anticipate His arrival in the future.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Judaism teaches that death is not the end and that there is a world to come. </a:t>
            </a:r>
          </a:p>
          <a:p>
            <a:pPr>
              <a:lnSpc>
                <a:spcPct val="90000"/>
              </a:lnSpc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088858561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Judaism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The "Torah," the first five books of the Hebrew Bible, is the most important Jewish scripture. 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It contains the basic laws of Judaism. 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Another important book is the "Talmud," serving primarily as a guide to the civil and religious laws of Judaism.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119777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Judaism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/>
              <a:t>The Jewish house of worship is called a synagogue. 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Rabbis (spiritual leaders) conduct services, act as interpreters of Jewish laws, and deliver sermons.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Today there are over 18 million followers of Judaism scattered throughout the world. A large number of those people live in the Jewish nation of Israel. Over six million live in the United States.</a:t>
            </a:r>
            <a:br>
              <a:rPr lang="en-US" altLang="en-US" sz="3200"/>
            </a:br>
            <a:endParaRPr lang="en-US" altLang="en-US" sz="3200"/>
          </a:p>
          <a:p>
            <a:pPr>
              <a:lnSpc>
                <a:spcPct val="90000"/>
              </a:lnSpc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49068578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Jewish Philosophy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God is one and unique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God is the creator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God is transcendent 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God </a:t>
            </a:r>
            <a:r>
              <a:rPr lang="en-US" altLang="en-US" sz="3200" dirty="0"/>
              <a:t>is lawgiver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God is personal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We have the obligation to worship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Torah is God's law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God is judge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Messiah will come. 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101460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7" t="21352" r="43153" b="54774"/>
          <a:stretch>
            <a:fillRect/>
          </a:stretch>
        </p:blipFill>
        <p:spPr bwMode="auto">
          <a:xfrm>
            <a:off x="5715000" y="1219200"/>
            <a:ext cx="276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13902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781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757">
                        <a:gamma/>
                        <a:shade val="46275"/>
                        <a:invGamma/>
                      </a:srgbClr>
                    </a:gs>
                    <a:gs pos="50000">
                      <a:srgbClr val="FFC757"/>
                    </a:gs>
                    <a:gs pos="100000">
                      <a:srgbClr val="FFC757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Confucianism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3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505200" y="6096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Confucius</a:t>
            </a:r>
          </a:p>
        </p:txBody>
      </p:sp>
      <p:pic>
        <p:nvPicPr>
          <p:cNvPr id="11268" name="Picture 4" descr="portrai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11325"/>
            <a:ext cx="3273425" cy="4305300"/>
          </a:xfrm>
          <a:noFill/>
          <a:ln>
            <a:solidFill>
              <a:srgbClr val="FFC7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3505200" cy="30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/>
              <a:t> </a:t>
            </a:r>
            <a:r>
              <a:rPr lang="en-US" altLang="en-US" sz="2400"/>
              <a:t>551 – 479 B.C.E.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 Born in the feudal </a:t>
            </a:r>
            <a:br>
              <a:rPr lang="en-US" altLang="en-US" sz="2400"/>
            </a:br>
            <a:r>
              <a:rPr lang="en-US" altLang="en-US" sz="2400"/>
              <a:t>  state of Liu.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 Became a teacher</a:t>
            </a:r>
            <a:br>
              <a:rPr lang="en-US" altLang="en-US" sz="2400"/>
            </a:br>
            <a:r>
              <a:rPr lang="en-US" altLang="en-US" sz="2400"/>
              <a:t>  and editor of books.</a:t>
            </a:r>
          </a:p>
        </p:txBody>
      </p:sp>
    </p:spTree>
    <p:extLst>
      <p:ext uri="{BB962C8B-B14F-4D97-AF65-F5344CB8AC3E}">
        <p14:creationId xmlns:p14="http://schemas.microsoft.com/office/powerpoint/2010/main" val="22896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76400" y="1676400"/>
            <a:ext cx="7391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400" b="0">
                <a:latin typeface="Comic Sans MS" pitchFamily="66" charset="0"/>
              </a:rPr>
              <a:t>  </a:t>
            </a:r>
            <a:r>
              <a:rPr lang="en-US" altLang="en-US" sz="2600" i="1">
                <a:solidFill>
                  <a:srgbClr val="FF0000"/>
                </a:solidFill>
                <a:latin typeface="Comic Sans MS" pitchFamily="66" charset="0"/>
              </a:rPr>
              <a:t>Li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--&gt; Rite, rules, ritual decorum (Binding   </a:t>
            </a:r>
            <a:b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      force of an enduring stable society)</a:t>
            </a:r>
          </a:p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altLang="en-US" sz="2600" i="1">
                <a:solidFill>
                  <a:srgbClr val="FF0000"/>
                </a:solidFill>
                <a:latin typeface="Comic Sans MS" pitchFamily="66" charset="0"/>
              </a:rPr>
              <a:t>Ren</a:t>
            </a: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--&gt; humaneness, benevolence, </a:t>
            </a:r>
            <a:b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        humanity</a:t>
            </a:r>
          </a:p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altLang="en-US" sz="2600" i="1">
                <a:solidFill>
                  <a:srgbClr val="FF0000"/>
                </a:solidFill>
                <a:latin typeface="Comic Sans MS" pitchFamily="66" charset="0"/>
              </a:rPr>
              <a:t>Shu</a:t>
            </a: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--&gt; Reciprocity, empathy</a:t>
            </a:r>
          </a:p>
          <a:p>
            <a:pPr lvl="1"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600" i="1">
                <a:solidFill>
                  <a:srgbClr val="FFCC66"/>
                </a:solidFill>
                <a:latin typeface="Comic Sans MS" pitchFamily="66" charset="0"/>
              </a:rPr>
              <a:t>   Do not do unto others what you would </a:t>
            </a:r>
            <a:br>
              <a:rPr lang="en-US" altLang="en-US" sz="2600" i="1">
                <a:solidFill>
                  <a:srgbClr val="FFCC66"/>
                </a:solidFill>
                <a:latin typeface="Comic Sans MS" pitchFamily="66" charset="0"/>
              </a:rPr>
            </a:br>
            <a:r>
              <a:rPr lang="en-US" altLang="en-US" sz="2600" i="1">
                <a:solidFill>
                  <a:srgbClr val="FFCC66"/>
                </a:solidFill>
                <a:latin typeface="Comic Sans MS" pitchFamily="66" charset="0"/>
              </a:rPr>
              <a:t>not want others to do unto you.</a:t>
            </a:r>
          </a:p>
          <a:p>
            <a:pPr>
              <a:spcBef>
                <a:spcPct val="50000"/>
              </a:spcBef>
              <a:buClr>
                <a:srgbClr val="FFC757"/>
              </a:buClr>
              <a:buFont typeface="Comic Sans MS" pitchFamily="66" charset="0"/>
              <a:buNone/>
            </a:pP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altLang="en-US" sz="2600" i="1">
                <a:solidFill>
                  <a:srgbClr val="FF0000"/>
                </a:solidFill>
                <a:latin typeface="Comic Sans MS" pitchFamily="66" charset="0"/>
              </a:rPr>
              <a:t>Yi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--&gt; Righteousness</a:t>
            </a:r>
          </a:p>
          <a:p>
            <a:pPr>
              <a:spcBef>
                <a:spcPct val="50000"/>
              </a:spcBef>
              <a:buClr>
                <a:srgbClr val="FFC757"/>
              </a:buClr>
              <a:buFont typeface="Comic Sans MS" pitchFamily="66" charset="0"/>
              <a:buNone/>
            </a:pPr>
            <a:r>
              <a:rPr lang="en-US" altLang="en-US" sz="260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altLang="en-US" sz="2600" i="1">
                <a:solidFill>
                  <a:srgbClr val="FF0000"/>
                </a:solidFill>
                <a:latin typeface="Comic Sans MS" pitchFamily="66" charset="0"/>
              </a:rPr>
              <a:t>Xiao 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--&gt; Filial Piety (Respect your elders!)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Major Confucian Principles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505200" y="6324600"/>
            <a:ext cx="16002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09800" y="1447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Ruler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  </a:t>
            </a:r>
            <a:r>
              <a:rPr lang="en-US" altLang="en-US" sz="2800" b="0">
                <a:solidFill>
                  <a:srgbClr val="FFC757"/>
                </a:solidFill>
                <a:latin typeface="Comic Sans MS" pitchFamily="66" charset="0"/>
              </a:rPr>
              <a:t>  </a:t>
            </a:r>
            <a:endParaRPr lang="en-US" altLang="en-US" sz="2800">
              <a:solidFill>
                <a:srgbClr val="FFC757"/>
              </a:solidFill>
              <a:latin typeface="Comic Sans MS" pitchFamily="66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648200" y="17526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248400" y="14478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Subject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09800" y="2438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2.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Father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  </a:t>
            </a:r>
            <a:r>
              <a:rPr lang="en-US" altLang="en-US" sz="2800" b="0">
                <a:solidFill>
                  <a:srgbClr val="FFC757"/>
                </a:solidFill>
                <a:latin typeface="Comic Sans MS" pitchFamily="66" charset="0"/>
              </a:rPr>
              <a:t>  </a:t>
            </a:r>
            <a:endParaRPr lang="en-US" altLang="en-US" sz="2800">
              <a:solidFill>
                <a:srgbClr val="FFC757"/>
              </a:solidFill>
              <a:latin typeface="Comic Sans MS" pitchFamily="66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648200" y="27432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248400" y="2438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Son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09800" y="3429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3.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Husband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  </a:t>
            </a:r>
            <a:r>
              <a:rPr lang="en-US" altLang="en-US" sz="2800" b="0">
                <a:solidFill>
                  <a:srgbClr val="FFC757"/>
                </a:solidFill>
                <a:latin typeface="Comic Sans MS" pitchFamily="66" charset="0"/>
              </a:rPr>
              <a:t>  </a:t>
            </a:r>
            <a:endParaRPr lang="en-US" altLang="en-US" sz="2800">
              <a:solidFill>
                <a:srgbClr val="FFC757"/>
              </a:solidFill>
              <a:latin typeface="Comic Sans MS" pitchFamily="66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648200" y="37338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248400" y="3429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Wife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09800" y="4495800"/>
            <a:ext cx="259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4.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Older</a:t>
            </a:r>
            <a:b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 Brother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  </a:t>
            </a:r>
            <a:r>
              <a:rPr lang="en-US" altLang="en-US" sz="2800" b="0">
                <a:solidFill>
                  <a:srgbClr val="FFC757"/>
                </a:solidFill>
                <a:latin typeface="Comic Sans MS" pitchFamily="66" charset="0"/>
              </a:rPr>
              <a:t>   </a:t>
            </a:r>
            <a:endParaRPr lang="en-US" altLang="en-US" sz="2800">
              <a:solidFill>
                <a:srgbClr val="FFC757"/>
              </a:solidFill>
              <a:latin typeface="Comic Sans MS" pitchFamily="66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648200" y="48006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248400" y="44958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Younger</a:t>
            </a:r>
            <a:b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Brother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209800" y="56991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Comic Sans MS" pitchFamily="66" charset="0"/>
              </a:rPr>
              <a:t>5.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Older</a:t>
            </a:r>
            <a:b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  Friend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  </a:t>
            </a:r>
            <a:r>
              <a:rPr lang="en-US" altLang="en-US" sz="2800" b="0">
                <a:solidFill>
                  <a:srgbClr val="FFC757"/>
                </a:solidFill>
                <a:latin typeface="Comic Sans MS" pitchFamily="66" charset="0"/>
              </a:rPr>
              <a:t>  </a:t>
            </a:r>
            <a:endParaRPr lang="en-US" altLang="en-US" sz="2800">
              <a:solidFill>
                <a:srgbClr val="FFC757"/>
              </a:solidFill>
              <a:latin typeface="Comic Sans MS" pitchFamily="66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4648200" y="6003925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48400" y="5699125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C757"/>
              </a:buClr>
              <a:buFontTx/>
              <a:buNone/>
            </a:pPr>
            <a:r>
              <a:rPr lang="en-US" altLang="en-US" sz="2800">
                <a:latin typeface="Comic Sans MS" pitchFamily="66" charset="0"/>
              </a:rPr>
              <a:t>  </a:t>
            </a: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Younger</a:t>
            </a:r>
            <a:b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rgbClr val="FFC757"/>
                </a:solidFill>
                <a:latin typeface="Comic Sans MS" pitchFamily="66" charset="0"/>
              </a:rPr>
              <a:t>Friend</a:t>
            </a: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5562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5 Principle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2060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  <p:bldP spid="18439" grpId="0"/>
      <p:bldP spid="18440" grpId="0"/>
      <p:bldP spid="18441" grpId="0" animBg="1"/>
      <p:bldP spid="18442" grpId="0"/>
      <p:bldP spid="18443" grpId="0"/>
      <p:bldP spid="18444" grpId="0" animBg="1"/>
      <p:bldP spid="18445" grpId="0"/>
      <p:bldP spid="18446" grpId="0"/>
      <p:bldP spid="18447" grpId="0" animBg="1"/>
      <p:bldP spid="18448" grpId="0"/>
      <p:bldP spid="18449" grpId="0"/>
      <p:bldP spid="18450" grpId="0" animBg="1"/>
      <p:bldP spid="184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Organizing Principles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0" y="2117725"/>
            <a:ext cx="3505200" cy="3749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/>
              <a:t> </a:t>
            </a:r>
            <a:r>
              <a:rPr lang="en-US" altLang="en-US" sz="4000"/>
              <a:t>Status</a:t>
            </a:r>
            <a:br>
              <a:rPr lang="en-US" altLang="en-US" sz="4000"/>
            </a:br>
            <a:endParaRPr lang="en-US" altLang="en-US" sz="4000"/>
          </a:p>
          <a:p>
            <a:r>
              <a:rPr lang="en-US" altLang="en-US" sz="4000"/>
              <a:t> Age</a:t>
            </a:r>
            <a:br>
              <a:rPr lang="en-US" altLang="en-US" sz="4000"/>
            </a:br>
            <a:endParaRPr lang="en-US" altLang="en-US" sz="4000"/>
          </a:p>
          <a:p>
            <a:r>
              <a:rPr lang="en-US" altLang="en-US" sz="4000"/>
              <a:t> Gender</a:t>
            </a:r>
          </a:p>
        </p:txBody>
      </p:sp>
    </p:spTree>
    <p:extLst>
      <p:ext uri="{BB962C8B-B14F-4D97-AF65-F5344CB8AC3E}">
        <p14:creationId xmlns:p14="http://schemas.microsoft.com/office/powerpoint/2010/main" val="427710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Lesson Goal</a:t>
            </a:r>
            <a:endParaRPr lang="en-US" alt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Compare and contrast the tenets of </a:t>
            </a:r>
            <a:r>
              <a:rPr lang="en-US" altLang="en-US" dirty="0" smtClean="0"/>
              <a:t>three of the </a:t>
            </a:r>
            <a:r>
              <a:rPr lang="en-US" altLang="en-US" dirty="0"/>
              <a:t>major world religions (i.e</a:t>
            </a:r>
            <a:r>
              <a:rPr lang="en-US" altLang="en-US" dirty="0" smtClean="0"/>
              <a:t>., Buddhism, </a:t>
            </a:r>
            <a:r>
              <a:rPr lang="en-US" altLang="en-US" dirty="0"/>
              <a:t>Hinduism, and Judaism).</a:t>
            </a:r>
          </a:p>
        </p:txBody>
      </p:sp>
    </p:spTree>
    <p:extLst>
      <p:ext uri="{BB962C8B-B14F-4D97-AF65-F5344CB8AC3E}">
        <p14:creationId xmlns:p14="http://schemas.microsoft.com/office/powerpoint/2010/main" val="288372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76400" y="1524000"/>
            <a:ext cx="72390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 dirty="0"/>
              <a:t>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 Starts off with the assumption that “people </a:t>
            </a:r>
            <a:br>
              <a:rPr lang="en-US" altLang="en-US" sz="2400" dirty="0"/>
            </a:br>
            <a:r>
              <a:rPr lang="en-US" altLang="en-US" sz="2400" dirty="0"/>
              <a:t>  are basically good.”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 If someone does something bad, education, </a:t>
            </a:r>
            <a:br>
              <a:rPr lang="en-US" altLang="en-US" sz="2400" dirty="0"/>
            </a:br>
            <a:r>
              <a:rPr lang="en-US" altLang="en-US" sz="2400" dirty="0"/>
              <a:t>  not punishment, is the answer.</a:t>
            </a:r>
          </a:p>
          <a:p>
            <a:pPr lvl="1">
              <a:buClr>
                <a:schemeClr val="accent2"/>
              </a:buClr>
              <a:buFont typeface="Monotype Sorts" pitchFamily="2" charset="2"/>
              <a:buChar char="ä"/>
            </a:pPr>
            <a:r>
              <a:rPr lang="en-US" altLang="en-US" sz="2400" dirty="0"/>
              <a:t> Good people will mend their ways in </a:t>
            </a:r>
            <a:br>
              <a:rPr lang="en-US" altLang="en-US" sz="2400" dirty="0"/>
            </a:br>
            <a:r>
              <a:rPr lang="en-US" altLang="en-US" sz="2400" dirty="0"/>
              <a:t>   accordance to their inherent goodness.</a:t>
            </a:r>
          </a:p>
        </p:txBody>
      </p:sp>
    </p:spTree>
    <p:extLst>
      <p:ext uri="{BB962C8B-B14F-4D97-AF65-F5344CB8AC3E}">
        <p14:creationId xmlns:p14="http://schemas.microsoft.com/office/powerpoint/2010/main" val="18998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5334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757">
                        <a:gamma/>
                        <a:shade val="46275"/>
                        <a:invGamma/>
                      </a:srgbClr>
                    </a:gs>
                    <a:gs pos="50000">
                      <a:srgbClr val="FFC757"/>
                    </a:gs>
                    <a:gs pos="100000">
                      <a:srgbClr val="FFC757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Legalism</a:t>
            </a:r>
          </a:p>
        </p:txBody>
      </p:sp>
    </p:spTree>
    <p:extLst>
      <p:ext uri="{BB962C8B-B14F-4D97-AF65-F5344CB8AC3E}">
        <p14:creationId xmlns:p14="http://schemas.microsoft.com/office/powerpoint/2010/main" val="13640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733800" y="5334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Han Fei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57400" y="1455738"/>
            <a:ext cx="3505200" cy="502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/>
              <a:t> </a:t>
            </a:r>
            <a:r>
              <a:rPr lang="en-US" altLang="en-US" sz="2400"/>
              <a:t>280? - 233 B.C.E.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 </a:t>
            </a:r>
            <a:r>
              <a:rPr lang="en-US" altLang="en-US" sz="2400" i="1"/>
              <a:t>Han Fe Zi.</a:t>
            </a:r>
            <a:br>
              <a:rPr lang="en-US" altLang="en-US" sz="2400" i="1"/>
            </a:br>
            <a:endParaRPr lang="en-US" altLang="en-US" sz="2400" i="1"/>
          </a:p>
          <a:p>
            <a:r>
              <a:rPr lang="en-US" altLang="en-US" sz="2400"/>
              <a:t> Lived during the</a:t>
            </a:r>
            <a:br>
              <a:rPr lang="en-US" altLang="en-US" sz="2400"/>
            </a:br>
            <a:r>
              <a:rPr lang="en-US" altLang="en-US" sz="2400"/>
              <a:t>  late Warring States</a:t>
            </a:r>
            <a:br>
              <a:rPr lang="en-US" altLang="en-US" sz="2400"/>
            </a:br>
            <a:r>
              <a:rPr lang="en-US" altLang="en-US" sz="2400"/>
              <a:t>  period.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 Legalism became</a:t>
            </a:r>
            <a:br>
              <a:rPr lang="en-US" altLang="en-US" sz="2400"/>
            </a:br>
            <a:r>
              <a:rPr lang="en-US" altLang="en-US" sz="2400"/>
              <a:t>  the political</a:t>
            </a:r>
            <a:br>
              <a:rPr lang="en-US" altLang="en-US" sz="2400"/>
            </a:br>
            <a:r>
              <a:rPr lang="en-US" altLang="en-US" sz="2400"/>
              <a:t>  philosophy of the</a:t>
            </a:r>
            <a:br>
              <a:rPr lang="en-US" altLang="en-US" sz="2400"/>
            </a:br>
            <a:r>
              <a:rPr lang="en-US" altLang="en-US" sz="2400"/>
              <a:t>  Qin [Ch’in] Dynasty.</a:t>
            </a:r>
          </a:p>
        </p:txBody>
      </p:sp>
      <p:pic>
        <p:nvPicPr>
          <p:cNvPr id="23556" name="Picture 4" descr="SayingsHanFeix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45833" r="30649" b="15279"/>
          <a:stretch>
            <a:fillRect/>
          </a:stretch>
        </p:blipFill>
        <p:spPr>
          <a:xfrm>
            <a:off x="6019800" y="1631950"/>
            <a:ext cx="2636838" cy="4464050"/>
          </a:xfrm>
          <a:noFill/>
          <a:ln>
            <a:solidFill>
              <a:srgbClr val="FFC7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4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81200" y="1971675"/>
            <a:ext cx="6781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400">
                <a:solidFill>
                  <a:srgbClr val="FFC757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Human nature is naturally selfish.</a:t>
            </a:r>
          </a:p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 2.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Intellectualism and literacy is</a:t>
            </a:r>
            <a:b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 discouraged.</a:t>
            </a:r>
          </a:p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3.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Law is the supreme authority and</a:t>
            </a:r>
            <a:b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 replaces morality.</a:t>
            </a:r>
          </a:p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4.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The ruler must rule with a strong,</a:t>
            </a:r>
            <a:b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 punishing hand</a:t>
            </a:r>
            <a:r>
              <a:rPr lang="en-US" altLang="en-US">
                <a:solidFill>
                  <a:srgbClr val="FFC757"/>
                </a:solidFill>
                <a:latin typeface="Comic Sans MS" pitchFamily="66" charset="0"/>
              </a:rPr>
              <a:t>.</a:t>
            </a:r>
            <a:endParaRPr lang="en-US" altLang="en-US" sz="2600">
              <a:solidFill>
                <a:srgbClr val="FFC757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Comic Sans MS" pitchFamily="66" charset="0"/>
              </a:rPr>
              <a:t>5.</a:t>
            </a: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War is the means of strengthening</a:t>
            </a:r>
            <a:b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</a:br>
            <a:r>
              <a:rPr lang="en-US" altLang="en-US" sz="2600">
                <a:solidFill>
                  <a:srgbClr val="FFC757"/>
                </a:solidFill>
                <a:latin typeface="Comic Sans MS" pitchFamily="66" charset="0"/>
              </a:rPr>
              <a:t>   a ruler’s power.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5562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Major Legalist Principles</a:t>
            </a:r>
          </a:p>
        </p:txBody>
      </p:sp>
    </p:spTree>
    <p:extLst>
      <p:ext uri="{BB962C8B-B14F-4D97-AF65-F5344CB8AC3E}">
        <p14:creationId xmlns:p14="http://schemas.microsoft.com/office/powerpoint/2010/main" val="93076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1814513"/>
            <a:ext cx="63246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400">
                <a:solidFill>
                  <a:srgbClr val="FFC757"/>
                </a:solidFill>
                <a:latin typeface="Comic Sans MS" pitchFamily="66" charset="0"/>
              </a:rPr>
              <a:t>  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One who favors the principle that individuals should obey a powerful authority rather than exercise individual freedom.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257800" y="1447800"/>
            <a:ext cx="0" cy="457200"/>
          </a:xfrm>
          <a:prstGeom prst="line">
            <a:avLst/>
          </a:prstGeom>
          <a:noFill/>
          <a:ln w="38100">
            <a:solidFill>
              <a:srgbClr val="E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6705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Comic Sans MS" pitchFamily="66" charset="0"/>
              <a:buNone/>
            </a:pPr>
            <a:r>
              <a:rPr lang="en-US" altLang="en-US" sz="2400">
                <a:solidFill>
                  <a:srgbClr val="FFC757"/>
                </a:solidFill>
                <a:latin typeface="Comic Sans MS" pitchFamily="66" charset="0"/>
              </a:rPr>
              <a:t>  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The </a:t>
            </a:r>
            <a:r>
              <a:rPr lang="en-US" altLang="en-US" sz="3200">
                <a:solidFill>
                  <a:srgbClr val="EC0000"/>
                </a:solidFill>
                <a:latin typeface="Comic Sans MS" pitchFamily="66" charset="0"/>
              </a:rPr>
              <a:t>ruler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, therefore, </a:t>
            </a: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</a:rPr>
              <a:t>“cracks his whip”</a:t>
            </a:r>
            <a:r>
              <a:rPr lang="en-US" altLang="en-US" sz="3200">
                <a:solidFill>
                  <a:srgbClr val="FFC757"/>
                </a:solidFill>
                <a:latin typeface="Comic Sans MS" pitchFamily="66" charset="0"/>
              </a:rPr>
              <a:t> on the backs of his subjects!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Comic Sans MS" pitchFamily="66" charset="0"/>
              <a:buNone/>
            </a:pPr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Authoritarian</a:t>
            </a:r>
          </a:p>
        </p:txBody>
      </p:sp>
    </p:spTree>
    <p:extLst>
      <p:ext uri="{BB962C8B-B14F-4D97-AF65-F5344CB8AC3E}">
        <p14:creationId xmlns:p14="http://schemas.microsoft.com/office/powerpoint/2010/main" val="115754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allAtOnce"/>
      <p:bldP spid="3072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Buddhism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/>
              <a:t>Founding person of Buddhism is Guatama, the Buddha</a:t>
            </a:r>
          </a:p>
          <a:p>
            <a:r>
              <a:rPr lang="en-US" altLang="en-US" sz="3200"/>
              <a:t>The Dalai Lama is a Buddhist monk who remains the leader of the Tibetans.</a:t>
            </a:r>
          </a:p>
          <a:p>
            <a:r>
              <a:rPr lang="en-US" altLang="en-US" sz="3200"/>
              <a:t>Buddhism is a major religion in China, Japan, India, and Tibet.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955223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altLang="en-US"/>
              <a:t>The Major Philosophy of Buddhism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/>
              <a:t>Love: without conditions </a:t>
            </a:r>
          </a:p>
          <a:p>
            <a:r>
              <a:rPr lang="en-US" altLang="en-US" sz="3200"/>
              <a:t>Compassion: or feeling at one with the person who is suffering </a:t>
            </a:r>
          </a:p>
          <a:p>
            <a:r>
              <a:rPr lang="en-US" altLang="en-US" sz="3200"/>
              <a:t>Sympathetic Joy:Celebrate the happiness of others, and do not resent their good fortune. </a:t>
            </a:r>
          </a:p>
          <a:p>
            <a:r>
              <a:rPr lang="en-US" altLang="en-US" sz="3200"/>
              <a:t>Impartiality: Treat everyone equally, and do not use others for personal gain or to win approval.</a:t>
            </a:r>
          </a:p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02160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altLang="en-US"/>
              <a:t>The Major Philosophy of Buddhism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Buddhism states that existence is a continuing cycle of death and rebirth called reincarnation. </a:t>
            </a:r>
          </a:p>
          <a:p>
            <a:r>
              <a:rPr lang="en-US" altLang="en-US" dirty="0"/>
              <a:t>Each person's position in life is determined by his or her behavior in the previous life. This is known as their "karma" (also a Hindu belief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The goal is to reach “Nirvana” or enlightenment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09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Buddhism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Buddhism is the world's oldest universal religion and it is the second fastest growing religion. </a:t>
            </a:r>
            <a:r>
              <a:rPr lang="en-US" altLang="en-US">
                <a:solidFill>
                  <a:srgbClr val="CC33CC"/>
                </a:solidFill>
              </a:rPr>
              <a:t>   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1352" r="80264" b="55208"/>
          <a:stretch>
            <a:fillRect/>
          </a:stretch>
        </p:blipFill>
        <p:spPr bwMode="auto">
          <a:xfrm>
            <a:off x="3048000" y="3733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83956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Hinduism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848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HINDUISM is one of the world's oldest religions.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Over 2/3's of the world's Hindus live in India; large numbers reside in Africa also.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Hindus believe in many gods, numbering into the thousands. They recognize one supreme spirit called Brahman ("the Absolute.")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84052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47395" r="43153" b="29164"/>
          <a:stretch>
            <a:fillRect/>
          </a:stretch>
        </p:blipFill>
        <p:spPr bwMode="auto">
          <a:xfrm>
            <a:off x="4038600" y="4876800"/>
            <a:ext cx="15827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8513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Hindu Philosophy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Hindus believe in many gods, numbering into the thousands.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They recognize one supreme spirit called Brahman (the Absolute).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goal of Hindus is to someday join with Brahman.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Until that union takes place, believers are in a continuous process of rebirth called "reincarnation."</a:t>
            </a:r>
          </a:p>
        </p:txBody>
      </p:sp>
    </p:spTree>
    <p:extLst>
      <p:ext uri="{BB962C8B-B14F-4D97-AF65-F5344CB8AC3E}">
        <p14:creationId xmlns:p14="http://schemas.microsoft.com/office/powerpoint/2010/main" val="623908121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 descr="Canvas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Hindu Philosophy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At death, the Hindu's deeds (karma) determine what the next life will be.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Followers work to break this cycle--birth, death, re-birth-- (referred to by writers as the "Wheel of Life") and gain release.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Hindu's soul then merges with Brahman in a condition of spiritual perfection (moksha). 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5192972"/>
      </p:ext>
    </p:extLst>
  </p:cSld>
  <p:clrMapOvr>
    <a:masterClrMapping/>
  </p:clrMapOvr>
  <p:transition xmlns:p14="http://schemas.microsoft.com/office/powerpoint/2010/main" spd="med">
    <p:wipe dir="d"/>
    <p:sndAc>
      <p:stSnd>
        <p:snd r:embed="rId2" name="apple crunc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</TotalTime>
  <Words>781</Words>
  <Application>Microsoft Macintosh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Three Ancient Religions &amp; Philosophies of China</vt:lpstr>
      <vt:lpstr>Lesson Goal</vt:lpstr>
      <vt:lpstr>Buddhism</vt:lpstr>
      <vt:lpstr>The Major Philosophy of Buddhism</vt:lpstr>
      <vt:lpstr>The Major Philosophy of Buddhism</vt:lpstr>
      <vt:lpstr>Buddhism </vt:lpstr>
      <vt:lpstr>Hinduism</vt:lpstr>
      <vt:lpstr>Hindu Philosophy</vt:lpstr>
      <vt:lpstr>Hindu Philosophy</vt:lpstr>
      <vt:lpstr>Judaism</vt:lpstr>
      <vt:lpstr>Judaism</vt:lpstr>
      <vt:lpstr>Judaism</vt:lpstr>
      <vt:lpstr>Judaism</vt:lpstr>
      <vt:lpstr>Jewish Philosophy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Bartholomew Consolidated School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Ancient Religions</dc:title>
  <dc:creator>None</dc:creator>
  <cp:lastModifiedBy>lynne</cp:lastModifiedBy>
  <cp:revision>6</cp:revision>
  <dcterms:created xsi:type="dcterms:W3CDTF">2014-08-19T21:31:07Z</dcterms:created>
  <dcterms:modified xsi:type="dcterms:W3CDTF">2016-01-07T06:19:38Z</dcterms:modified>
</cp:coreProperties>
</file>