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80" r:id="rId2"/>
    <p:sldId id="288" r:id="rId3"/>
    <p:sldId id="292" r:id="rId4"/>
    <p:sldId id="293" r:id="rId5"/>
    <p:sldId id="296" r:id="rId6"/>
    <p:sldId id="297" r:id="rId7"/>
    <p:sldId id="309" r:id="rId8"/>
    <p:sldId id="281" r:id="rId9"/>
    <p:sldId id="298" r:id="rId10"/>
    <p:sldId id="299" r:id="rId11"/>
    <p:sldId id="310" r:id="rId12"/>
    <p:sldId id="311" r:id="rId13"/>
    <p:sldId id="312" r:id="rId14"/>
    <p:sldId id="303" r:id="rId15"/>
    <p:sldId id="295" r:id="rId16"/>
    <p:sldId id="321" r:id="rId17"/>
    <p:sldId id="322" r:id="rId18"/>
    <p:sldId id="323" r:id="rId19"/>
    <p:sldId id="325" r:id="rId20"/>
    <p:sldId id="324" r:id="rId21"/>
    <p:sldId id="326" r:id="rId22"/>
    <p:sldId id="327" r:id="rId23"/>
    <p:sldId id="328" r:id="rId24"/>
    <p:sldId id="306"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a:srgbClr val="CCCCFF"/>
    <a:srgbClr val="CCFFCC"/>
    <a:srgbClr val="FFFFCC"/>
    <a:srgbClr val="FFCC99"/>
    <a:srgbClr val="CCFF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9279" autoAdjust="0"/>
  </p:normalViewPr>
  <p:slideViewPr>
    <p:cSldViewPr>
      <p:cViewPr varScale="1">
        <p:scale>
          <a:sx n="50" d="100"/>
          <a:sy n="50" d="100"/>
        </p:scale>
        <p:origin x="-81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DF1A506-AB90-47B2-AADA-49E7258B50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576D34BA-1503-4217-A1DD-28B0B946FADE}" type="slidenum">
              <a:rPr lang="en-US" smtClean="0"/>
              <a:pPr>
                <a:defRPr/>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2FE84E5-136D-456E-91B0-6B4312ECA20D}"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5ABF03DB-3FA3-4BB5-BD96-0CF1DF239248}" type="slidenum">
              <a:rPr lang="en-US" smtClean="0"/>
              <a:pPr>
                <a:defRPr/>
              </a:pPr>
              <a:t>22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F8A842B7-B38B-41E9-9640-B2CF5D3B5924}"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smtClean="0"/>
              <a:t>Medieval Christians’ everyday lives were harsh. Still, they could all follow the same path to salvation—everlasting life in heaven. Priests and other clergy  administered the sacraments, or important religious ceremonies. These rites paved the way for achieving salvation. For example, through the sacrament of baptism, people became part of the Christian community. At the local level, the village church was a unifying force in the lives of most people. It served as a religious and social center. People worshiped together at the church. They also met with other villagers. Religious holidays, especially Christmas and Easter, were occasions for festive celebrations.</a:t>
            </a:r>
          </a:p>
        </p:txBody>
      </p:sp>
      <p:sp>
        <p:nvSpPr>
          <p:cNvPr id="4" name="Slide Number Placeholder 3"/>
          <p:cNvSpPr>
            <a:spLocks noGrp="1"/>
          </p:cNvSpPr>
          <p:nvPr>
            <p:ph type="sldNum" sz="quarter" idx="5"/>
          </p:nvPr>
        </p:nvSpPr>
        <p:spPr/>
        <p:txBody>
          <a:bodyPr/>
          <a:lstStyle/>
          <a:p>
            <a:pPr>
              <a:defRPr/>
            </a:pPr>
            <a:fld id="{94CDF3C6-96F6-4141-981A-4E9F5C5640E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US" sz="4000" dirty="0" smtClean="0"/>
              <a:t>Basis of beliefs are the 7 Holy Sacraments: </a:t>
            </a:r>
          </a:p>
          <a:p>
            <a:pPr lvl="1" eaLnBrk="1" hangingPunct="1">
              <a:lnSpc>
                <a:spcPct val="90000"/>
              </a:lnSpc>
              <a:defRPr/>
            </a:pPr>
            <a:r>
              <a:rPr lang="en-US" sz="4000" dirty="0" smtClean="0"/>
              <a:t>Baptism, Communion, Confession, Confirmation, Marriage, Ordination of Priests, Last Rites for the Dying</a:t>
            </a:r>
          </a:p>
          <a:p>
            <a:pPr lvl="1" eaLnBrk="1" hangingPunct="1">
              <a:lnSpc>
                <a:spcPct val="90000"/>
              </a:lnSpc>
              <a:defRPr/>
            </a:pPr>
            <a:r>
              <a:rPr lang="en-US" sz="4000" dirty="0" smtClean="0"/>
              <a:t>By participating in each sacrament, gain more of God’s grace</a:t>
            </a:r>
            <a:endParaRPr lang="en-US" sz="36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B43DBA1-734B-44F1-A5F0-85C3AD1DBE8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US" sz="4000" dirty="0" smtClean="0"/>
              <a:t>Basis of beliefs are the 7 Holy Sacraments: </a:t>
            </a:r>
          </a:p>
          <a:p>
            <a:pPr lvl="1" eaLnBrk="1" hangingPunct="1">
              <a:lnSpc>
                <a:spcPct val="90000"/>
              </a:lnSpc>
              <a:defRPr/>
            </a:pPr>
            <a:r>
              <a:rPr lang="en-US" sz="4000" dirty="0" smtClean="0"/>
              <a:t>Baptism, Communion, Confession, Confirmation, Marriage, Ordination of Priests, Last Rites for the Dying</a:t>
            </a:r>
          </a:p>
          <a:p>
            <a:pPr lvl="1" eaLnBrk="1" hangingPunct="1">
              <a:lnSpc>
                <a:spcPct val="90000"/>
              </a:lnSpc>
              <a:defRPr/>
            </a:pPr>
            <a:r>
              <a:rPr lang="en-US" sz="4000" smtClean="0"/>
              <a:t>By participating in each sacrament, gain more of God’s grace</a:t>
            </a:r>
            <a:endParaRPr lang="en-US" sz="3600" smtClean="0"/>
          </a:p>
          <a:p>
            <a:pPr>
              <a:defRPr/>
            </a:pPr>
            <a:endParaRPr lang="en-US"/>
          </a:p>
        </p:txBody>
      </p:sp>
      <p:sp>
        <p:nvSpPr>
          <p:cNvPr id="4" name="Slide Number Placeholder 3"/>
          <p:cNvSpPr>
            <a:spLocks noGrp="1"/>
          </p:cNvSpPr>
          <p:nvPr>
            <p:ph type="sldNum" sz="quarter" idx="5"/>
          </p:nvPr>
        </p:nvSpPr>
        <p:spPr/>
        <p:txBody>
          <a:bodyPr/>
          <a:lstStyle/>
          <a:p>
            <a:pPr>
              <a:defRPr/>
            </a:pPr>
            <a:fld id="{FBA0A0E7-941A-4C58-A8DF-41F772C88FE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A57FE38-087C-4EDD-BDC1-675C105F25AC}"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A1B1E93-6EC5-4030-887C-18B890959420}"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D259BE9-E7FD-4B99-BC75-A925578F5E99}"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6570333-62AB-4DC6-A0DF-420CFE0C5D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D8A3D63-6A45-4384-AE53-B3F8D12832EE}"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80"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8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52400" y="1481138"/>
            <a:ext cx="8991600" cy="4995862"/>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72" y="167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67" y="175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97"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5"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66"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17" y="166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64"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72" y="168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83" y="171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697" r:id="rId2"/>
    <p:sldLayoutId id="2147483698" r:id="rId3"/>
    <p:sldLayoutId id="2147483699" r:id="rId4"/>
    <p:sldLayoutId id="2147483700" r:id="rId5"/>
    <p:sldLayoutId id="2147483701" r:id="rId6"/>
    <p:sldLayoutId id="2147483702" r:id="rId7"/>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e200203909\Documents\GHSGT%20Stuff\GHSGT\GHSGT%202010\The%20Reformation.asf" TargetMode="External"/><Relationship Id="rId1" Type="http://schemas.openxmlformats.org/officeDocument/2006/relationships/tags" Target="../tags/tag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7/7d/Westminster.cathedral.interior.london.arp.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0" y="152400"/>
            <a:ext cx="9144000" cy="6705600"/>
          </a:xfrm>
        </p:spPr>
        <p:txBody>
          <a:bodyPr/>
          <a:lstStyle/>
          <a:p>
            <a:pPr eaLnBrk="1" hangingPunct="1">
              <a:lnSpc>
                <a:spcPct val="90000"/>
              </a:lnSpc>
              <a:spcBef>
                <a:spcPct val="0"/>
              </a:spcBef>
            </a:pPr>
            <a:r>
              <a:rPr lang="en-US" sz="3700" u="sng" smtClean="0"/>
              <a:t>Essential Question</a:t>
            </a:r>
            <a:r>
              <a:rPr lang="en-US" sz="3700" smtClean="0"/>
              <a:t>:</a:t>
            </a:r>
          </a:p>
          <a:p>
            <a:pPr lvl="1" eaLnBrk="1" hangingPunct="1">
              <a:lnSpc>
                <a:spcPct val="90000"/>
              </a:lnSpc>
              <a:spcBef>
                <a:spcPct val="0"/>
              </a:spcBef>
            </a:pPr>
            <a:r>
              <a:rPr lang="en-US" sz="3700" smtClean="0"/>
              <a:t>What caused the Protestant Reformation?</a:t>
            </a:r>
          </a:p>
          <a:p>
            <a:pPr eaLnBrk="1" hangingPunct="1">
              <a:lnSpc>
                <a:spcPct val="90000"/>
              </a:lnSpc>
              <a:spcBef>
                <a:spcPct val="0"/>
              </a:spcBef>
            </a:pPr>
            <a:endParaRPr lang="en-US" sz="3700" smtClean="0"/>
          </a:p>
          <a:p>
            <a:pPr eaLnBrk="1" hangingPunct="1">
              <a:lnSpc>
                <a:spcPct val="90000"/>
              </a:lnSpc>
              <a:spcBef>
                <a:spcPct val="0"/>
              </a:spcBef>
            </a:pPr>
            <a:endParaRPr lang="en-US" sz="3700" smtClean="0"/>
          </a:p>
          <a:p>
            <a:pPr eaLnBrk="1" hangingPunct="1">
              <a:lnSpc>
                <a:spcPct val="90000"/>
              </a:lnSpc>
              <a:spcBef>
                <a:spcPct val="0"/>
              </a:spcBef>
            </a:pPr>
            <a:endParaRPr lang="en-US" sz="3700" smtClean="0"/>
          </a:p>
          <a:p>
            <a:pPr eaLnBrk="1" hangingPunct="1">
              <a:lnSpc>
                <a:spcPct val="90000"/>
              </a:lnSpc>
              <a:spcBef>
                <a:spcPct val="0"/>
              </a:spcBef>
            </a:pPr>
            <a:r>
              <a:rPr lang="en-US" sz="3700" u="sng" smtClean="0">
                <a:solidFill>
                  <a:schemeClr val="folHlink"/>
                </a:solidFill>
              </a:rPr>
              <a:t>Warm-Up Q</a:t>
            </a:r>
            <a:r>
              <a:rPr lang="en-US" sz="3700" smtClean="0">
                <a:solidFill>
                  <a:schemeClr val="folHlink"/>
                </a:solidFill>
              </a:rPr>
              <a:t>:</a:t>
            </a:r>
          </a:p>
          <a:p>
            <a:pPr lvl="1" eaLnBrk="1" hangingPunct="1">
              <a:lnSpc>
                <a:spcPct val="90000"/>
              </a:lnSpc>
              <a:spcBef>
                <a:spcPct val="0"/>
              </a:spcBef>
            </a:pPr>
            <a:r>
              <a:rPr lang="en-US" sz="3700" smtClean="0">
                <a:solidFill>
                  <a:schemeClr val="folHlink"/>
                </a:solidFill>
              </a:rPr>
              <a:t>Look at this </a:t>
            </a:r>
            <a:br>
              <a:rPr lang="en-US" sz="3700" smtClean="0">
                <a:solidFill>
                  <a:schemeClr val="folHlink"/>
                </a:solidFill>
              </a:rPr>
            </a:br>
            <a:r>
              <a:rPr lang="en-US" sz="3700" smtClean="0">
                <a:solidFill>
                  <a:schemeClr val="folHlink"/>
                </a:solidFill>
              </a:rPr>
              <a:t>image: What </a:t>
            </a:r>
            <a:br>
              <a:rPr lang="en-US" sz="3700" smtClean="0">
                <a:solidFill>
                  <a:schemeClr val="folHlink"/>
                </a:solidFill>
              </a:rPr>
            </a:br>
            <a:r>
              <a:rPr lang="en-US" sz="3700" smtClean="0">
                <a:solidFill>
                  <a:schemeClr val="folHlink"/>
                </a:solidFill>
              </a:rPr>
              <a:t>is the main </a:t>
            </a:r>
            <a:br>
              <a:rPr lang="en-US" sz="3700" smtClean="0">
                <a:solidFill>
                  <a:schemeClr val="folHlink"/>
                </a:solidFill>
              </a:rPr>
            </a:br>
            <a:r>
              <a:rPr lang="en-US" sz="3700" smtClean="0">
                <a:solidFill>
                  <a:schemeClr val="folHlink"/>
                </a:solidFill>
              </a:rPr>
              <a:t>idea of the </a:t>
            </a:r>
            <a:br>
              <a:rPr lang="en-US" sz="3700" smtClean="0">
                <a:solidFill>
                  <a:schemeClr val="folHlink"/>
                </a:solidFill>
              </a:rPr>
            </a:br>
            <a:r>
              <a:rPr lang="en-US" sz="3700" smtClean="0">
                <a:solidFill>
                  <a:schemeClr val="folHlink"/>
                </a:solidFill>
              </a:rPr>
              <a:t>Protestant </a:t>
            </a:r>
            <a:br>
              <a:rPr lang="en-US" sz="3700" smtClean="0">
                <a:solidFill>
                  <a:schemeClr val="folHlink"/>
                </a:solidFill>
              </a:rPr>
            </a:br>
            <a:r>
              <a:rPr lang="en-US" sz="3700" smtClean="0">
                <a:solidFill>
                  <a:schemeClr val="folHlink"/>
                </a:solidFill>
              </a:rPr>
              <a:t>Reformation?</a:t>
            </a:r>
          </a:p>
        </p:txBody>
      </p:sp>
      <p:pic>
        <p:nvPicPr>
          <p:cNvPr id="3075" name="Picture 5" descr="family-tree"/>
          <p:cNvPicPr>
            <a:picLocks noChangeAspect="1" noChangeArrowheads="1"/>
          </p:cNvPicPr>
          <p:nvPr/>
        </p:nvPicPr>
        <p:blipFill>
          <a:blip r:embed="rId4" cstate="print">
            <a:lum bright="18000"/>
          </a:blip>
          <a:srcRect/>
          <a:stretch>
            <a:fillRect/>
          </a:stretch>
        </p:blipFill>
        <p:spPr bwMode="auto">
          <a:xfrm>
            <a:off x="3505200" y="1209675"/>
            <a:ext cx="5638800" cy="5648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www.books2buy.co.za/published/publicdata/BOOKS2BUYDB1/attachments/SC/products_pictures/Erasmus_enl.jpg"/>
          <p:cNvPicPr>
            <a:picLocks noChangeAspect="1" noChangeArrowheads="1"/>
          </p:cNvPicPr>
          <p:nvPr/>
        </p:nvPicPr>
        <p:blipFill>
          <a:blip r:embed="rId3" cstate="print"/>
          <a:srcRect/>
          <a:stretch>
            <a:fillRect/>
          </a:stretch>
        </p:blipFill>
        <p:spPr bwMode="auto">
          <a:xfrm>
            <a:off x="4481513" y="304800"/>
            <a:ext cx="4662487" cy="6553200"/>
          </a:xfrm>
          <a:prstGeom prst="rect">
            <a:avLst/>
          </a:prstGeom>
          <a:noFill/>
          <a:ln w="9525">
            <a:noFill/>
            <a:miter lim="800000"/>
            <a:headEnd/>
            <a:tailEnd/>
          </a:ln>
        </p:spPr>
      </p:pic>
      <p:sp>
        <p:nvSpPr>
          <p:cNvPr id="12291" name="Rectangular Callout 6"/>
          <p:cNvSpPr>
            <a:spLocks noChangeArrowheads="1"/>
          </p:cNvSpPr>
          <p:nvPr/>
        </p:nvSpPr>
        <p:spPr bwMode="auto">
          <a:xfrm>
            <a:off x="152400" y="152400"/>
            <a:ext cx="4419600" cy="22098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In 1509, Christian humanist Erasmus published </a:t>
            </a:r>
            <a:r>
              <a:rPr lang="en-US" sz="3200" i="1" u="sng"/>
              <a:t>Praise of Folly</a:t>
            </a:r>
            <a:r>
              <a:rPr lang="en-US" sz="3200"/>
              <a:t> which called for an end of corruptions</a:t>
            </a:r>
          </a:p>
        </p:txBody>
      </p:sp>
      <p:pic>
        <p:nvPicPr>
          <p:cNvPr id="12292" name="Picture 2" descr="http://www.btinternet.com/~glynhughes/squashed/erasmus.jpg"/>
          <p:cNvPicPr>
            <a:picLocks noChangeAspect="1" noChangeArrowheads="1"/>
          </p:cNvPicPr>
          <p:nvPr/>
        </p:nvPicPr>
        <p:blipFill>
          <a:blip r:embed="rId4" cstate="print"/>
          <a:srcRect/>
          <a:stretch>
            <a:fillRect/>
          </a:stretch>
        </p:blipFill>
        <p:spPr bwMode="auto">
          <a:xfrm>
            <a:off x="609600" y="2438400"/>
            <a:ext cx="373380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4"/>
          <p:cNvPicPr>
            <a:picLocks noChangeAspect="1" noChangeArrowheads="1"/>
          </p:cNvPicPr>
          <p:nvPr/>
        </p:nvPicPr>
        <p:blipFill>
          <a:blip r:embed="rId2" cstate="print"/>
          <a:srcRect/>
          <a:stretch>
            <a:fillRect/>
          </a:stretch>
        </p:blipFill>
        <p:spPr bwMode="auto">
          <a:xfrm>
            <a:off x="1303338" y="152400"/>
            <a:ext cx="7840662" cy="6477000"/>
          </a:xfrm>
          <a:prstGeom prst="rect">
            <a:avLst/>
          </a:prstGeom>
          <a:noFill/>
          <a:ln w="12700">
            <a:noFill/>
            <a:miter lim="800000"/>
            <a:headEnd/>
            <a:tailEnd/>
          </a:ln>
        </p:spPr>
      </p:pic>
      <p:sp>
        <p:nvSpPr>
          <p:cNvPr id="5" name="Rectangular Callout 4"/>
          <p:cNvSpPr>
            <a:spLocks noChangeArrowheads="1"/>
          </p:cNvSpPr>
          <p:nvPr/>
        </p:nvSpPr>
        <p:spPr bwMode="auto">
          <a:xfrm>
            <a:off x="76200" y="304800"/>
            <a:ext cx="6019800" cy="21336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As a result of Johann Gutenberg’s invention of the moveable-type printing press in 1453, Erasmus’ book spread throughout Europe &amp; increased calls for church reform </a:t>
            </a:r>
          </a:p>
        </p:txBody>
      </p:sp>
      <p:pic>
        <p:nvPicPr>
          <p:cNvPr id="6" name="Picture 8"/>
          <p:cNvPicPr>
            <a:picLocks noChangeAspect="1" noChangeArrowheads="1"/>
          </p:cNvPicPr>
          <p:nvPr/>
        </p:nvPicPr>
        <p:blipFill>
          <a:blip r:embed="rId3" cstate="print"/>
          <a:srcRect/>
          <a:stretch>
            <a:fillRect/>
          </a:stretch>
        </p:blipFill>
        <p:spPr bwMode="auto">
          <a:xfrm>
            <a:off x="0" y="2514600"/>
            <a:ext cx="3744913" cy="42672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90600"/>
          </a:xfrm>
        </p:spPr>
        <p:txBody>
          <a:bodyPr/>
          <a:lstStyle/>
          <a:p>
            <a:pPr eaLnBrk="1" hangingPunct="1"/>
            <a:r>
              <a:rPr lang="en-US" smtClean="0"/>
              <a:t>The Protestant Reformation</a:t>
            </a:r>
          </a:p>
        </p:txBody>
      </p:sp>
      <p:pic>
        <p:nvPicPr>
          <p:cNvPr id="58370" name="Picture 2" descr="http://farm1.static.flickr.com/32/37968485_707cff0dd3.jpg"/>
          <p:cNvPicPr>
            <a:picLocks noChangeAspect="1" noChangeArrowheads="1"/>
          </p:cNvPicPr>
          <p:nvPr/>
        </p:nvPicPr>
        <p:blipFill>
          <a:blip r:embed="rId3" cstate="print"/>
          <a:srcRect/>
          <a:stretch>
            <a:fillRect/>
          </a:stretch>
        </p:blipFill>
        <p:spPr bwMode="auto">
          <a:xfrm>
            <a:off x="3433763" y="990600"/>
            <a:ext cx="5710237" cy="5562600"/>
          </a:xfrm>
          <a:prstGeom prst="rect">
            <a:avLst/>
          </a:prstGeom>
          <a:noFill/>
          <a:ln w="9525">
            <a:noFill/>
            <a:miter lim="800000"/>
            <a:headEnd/>
            <a:tailEnd/>
          </a:ln>
        </p:spPr>
      </p:pic>
      <p:sp>
        <p:nvSpPr>
          <p:cNvPr id="14340" name="Rectangular Callout 4"/>
          <p:cNvSpPr>
            <a:spLocks noChangeArrowheads="1"/>
          </p:cNvSpPr>
          <p:nvPr/>
        </p:nvSpPr>
        <p:spPr bwMode="auto">
          <a:xfrm>
            <a:off x="152400" y="838200"/>
            <a:ext cx="3505200" cy="30480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By the early 1500s, the Catholic Church was in turmoil over the controversy </a:t>
            </a:r>
            <a:br>
              <a:rPr lang="en-US" sz="3200"/>
            </a:br>
            <a:r>
              <a:rPr lang="en-US" sz="3200"/>
              <a:t>of corruption &amp; </a:t>
            </a:r>
            <a:br>
              <a:rPr lang="en-US" sz="3200"/>
            </a:br>
            <a:r>
              <a:rPr lang="en-US" sz="3200"/>
              <a:t>its unwillingness to adopt reforms </a:t>
            </a:r>
          </a:p>
        </p:txBody>
      </p:sp>
      <p:sp>
        <p:nvSpPr>
          <p:cNvPr id="6" name="Rectangular Callout 5"/>
          <p:cNvSpPr>
            <a:spLocks noChangeArrowheads="1"/>
          </p:cNvSpPr>
          <p:nvPr/>
        </p:nvSpPr>
        <p:spPr bwMode="auto">
          <a:xfrm>
            <a:off x="76200" y="4038600"/>
            <a:ext cx="3810000" cy="25908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In Germany, a Catholic monk named Martin Luther became involved in a serious dispute with the Catholic Church </a:t>
            </a:r>
          </a:p>
        </p:txBody>
      </p:sp>
      <p:pic>
        <p:nvPicPr>
          <p:cNvPr id="58372" name="Picture 4" descr="http://i.telegraph.co.uk/telegraph/multimedia/archive/01183/arts-graphics-2008_1183027a.jpg"/>
          <p:cNvPicPr>
            <a:picLocks noChangeAspect="1" noChangeArrowheads="1"/>
          </p:cNvPicPr>
          <p:nvPr/>
        </p:nvPicPr>
        <p:blipFill>
          <a:blip r:embed="rId4" cstate="print"/>
          <a:srcRect/>
          <a:stretch>
            <a:fillRect/>
          </a:stretch>
        </p:blipFill>
        <p:spPr bwMode="auto">
          <a:xfrm>
            <a:off x="4221163" y="914400"/>
            <a:ext cx="4694237"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8370"/>
                                        </p:tgtEl>
                                      </p:cBhvr>
                                    </p:animEffect>
                                    <p:set>
                                      <p:cBhvr>
                                        <p:cTn id="7" dur="1" fill="hold">
                                          <p:stCondLst>
                                            <p:cond delay="999"/>
                                          </p:stCondLst>
                                        </p:cTn>
                                        <p:tgtEl>
                                          <p:spTgt spid="583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fade">
                                      <p:cBhvr>
                                        <p:cTn id="10" dur="1000"/>
                                        <p:tgtEl>
                                          <p:spTgt spid="583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6" name="Rectangular Callout 5"/>
          <p:cNvSpPr>
            <a:spLocks noChangeArrowheads="1"/>
          </p:cNvSpPr>
          <p:nvPr/>
        </p:nvSpPr>
        <p:spPr bwMode="auto">
          <a:xfrm>
            <a:off x="228600" y="76200"/>
            <a:ext cx="86106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Martin Luther’s break from the Catholic Church began the Protestant Reformation &amp; inspired a series of new Christian denominations </a:t>
            </a:r>
          </a:p>
        </p:txBody>
      </p:sp>
      <p:sp>
        <p:nvSpPr>
          <p:cNvPr id="7" name="Rectangular Callout 6"/>
          <p:cNvSpPr>
            <a:spLocks noChangeArrowheads="1"/>
          </p:cNvSpPr>
          <p:nvPr/>
        </p:nvSpPr>
        <p:spPr bwMode="auto">
          <a:xfrm>
            <a:off x="990600" y="5334000"/>
            <a:ext cx="7391400" cy="1371600"/>
          </a:xfrm>
          <a:prstGeom prst="wedgeRectCallout">
            <a:avLst>
              <a:gd name="adj1" fmla="val -1844"/>
              <a:gd name="adj2" fmla="val 22096"/>
            </a:avLst>
          </a:prstGeom>
          <a:solidFill>
            <a:srgbClr val="FFCCFF"/>
          </a:solidFill>
          <a:ln w="9525" algn="ctr">
            <a:solidFill>
              <a:schemeClr val="tx1"/>
            </a:solidFill>
            <a:round/>
            <a:headEnd/>
            <a:tailEnd/>
          </a:ln>
        </p:spPr>
        <p:txBody>
          <a:bodyPr/>
          <a:lstStyle/>
          <a:p>
            <a:pPr algn="ctr" eaLnBrk="0" hangingPunct="0">
              <a:lnSpc>
                <a:spcPct val="85000"/>
              </a:lnSpc>
              <a:defRPr/>
            </a:pPr>
            <a:r>
              <a:rPr lang="en-US" sz="3200" dirty="0"/>
              <a:t>During the Protestant Reformation, reformers </a:t>
            </a:r>
            <a:r>
              <a:rPr lang="en-US" sz="3200" b="1" dirty="0">
                <a:solidFill>
                  <a:srgbClr val="C00000"/>
                </a:solidFill>
                <a:effectLst>
                  <a:outerShdw blurRad="38100" dist="38100" dir="2700000" algn="tl">
                    <a:srgbClr val="000000">
                      <a:alpha val="43137"/>
                    </a:srgbClr>
                  </a:outerShdw>
                </a:effectLst>
              </a:rPr>
              <a:t>protested</a:t>
            </a:r>
            <a:r>
              <a:rPr lang="en-US" sz="3200" dirty="0">
                <a:effectLst>
                  <a:outerShdw blurRad="38100" dist="38100" dir="2700000" algn="tl">
                    <a:srgbClr val="000000">
                      <a:alpha val="43137"/>
                    </a:srgbClr>
                  </a:outerShdw>
                </a:effectLst>
              </a:rPr>
              <a:t> </a:t>
            </a:r>
            <a:r>
              <a:rPr lang="en-US" sz="3200" dirty="0"/>
              <a:t>church corruptions &amp; practices in hopes of </a:t>
            </a:r>
            <a:r>
              <a:rPr lang="en-US" sz="3200" b="1" dirty="0">
                <a:solidFill>
                  <a:srgbClr val="0000CC"/>
                </a:solidFill>
                <a:effectLst>
                  <a:outerShdw blurRad="38100" dist="38100" dir="2700000" algn="tl">
                    <a:srgbClr val="000000">
                      <a:alpha val="43137"/>
                    </a:srgbClr>
                  </a:outerShdw>
                </a:effectLst>
              </a:rPr>
              <a:t>reforming</a:t>
            </a:r>
            <a:r>
              <a:rPr lang="en-US" sz="3200" dirty="0">
                <a:effectLst>
                  <a:outerShdw blurRad="38100" dist="38100" dir="2700000" algn="tl">
                    <a:srgbClr val="000000">
                      <a:alpha val="43137"/>
                    </a:srgbClr>
                  </a:outerShdw>
                </a:effectLst>
              </a:rPr>
              <a:t> </a:t>
            </a:r>
            <a:r>
              <a:rPr lang="en-US" sz="3200" dirty="0"/>
              <a:t>Christianity </a:t>
            </a:r>
          </a:p>
        </p:txBody>
      </p:sp>
      <p:sp>
        <p:nvSpPr>
          <p:cNvPr id="8" name="Rectangular Callout 7"/>
          <p:cNvSpPr>
            <a:spLocks noChangeArrowheads="1"/>
          </p:cNvSpPr>
          <p:nvPr/>
        </p:nvSpPr>
        <p:spPr bwMode="auto">
          <a:xfrm>
            <a:off x="304800" y="76200"/>
            <a:ext cx="8153400" cy="1371600"/>
          </a:xfrm>
          <a:prstGeom prst="wedgeRectCallout">
            <a:avLst>
              <a:gd name="adj1" fmla="val -1843"/>
              <a:gd name="adj2" fmla="val 22097"/>
            </a:avLst>
          </a:prstGeom>
          <a:noFill/>
          <a:ln w="9525" algn="ctr">
            <a:noFill/>
            <a:round/>
            <a:headEnd/>
            <a:tailEnd/>
          </a:ln>
        </p:spPr>
        <p:txBody>
          <a:bodyPr/>
          <a:lstStyle/>
          <a:p>
            <a:pPr algn="ctr" eaLnBrk="0" hangingPunct="0">
              <a:lnSpc>
                <a:spcPct val="85000"/>
              </a:lnSpc>
            </a:pPr>
            <a:endParaRPr lang="en-US" sz="3200"/>
          </a:p>
          <a:p>
            <a:pPr algn="ctr" eaLnBrk="0" hangingPunct="0">
              <a:lnSpc>
                <a:spcPct val="85000"/>
              </a:lnSpc>
            </a:pPr>
            <a:r>
              <a:rPr lang="en-US" sz="3200" b="1"/>
              <a:t>Protestant Reformation</a:t>
            </a:r>
          </a:p>
        </p:txBody>
      </p:sp>
      <p:sp>
        <p:nvSpPr>
          <p:cNvPr id="9" name="Rectangular Callout 8"/>
          <p:cNvSpPr>
            <a:spLocks noChangeArrowheads="1"/>
          </p:cNvSpPr>
          <p:nvPr/>
        </p:nvSpPr>
        <p:spPr bwMode="auto">
          <a:xfrm>
            <a:off x="2286000" y="76200"/>
            <a:ext cx="3581400" cy="1371600"/>
          </a:xfrm>
          <a:prstGeom prst="wedgeRectCallout">
            <a:avLst>
              <a:gd name="adj1" fmla="val -1843"/>
              <a:gd name="adj2" fmla="val 22097"/>
            </a:avLst>
          </a:prstGeom>
          <a:noFill/>
          <a:ln w="9525" algn="ctr">
            <a:noFill/>
            <a:round/>
            <a:headEnd/>
            <a:tailEnd/>
          </a:ln>
        </p:spPr>
        <p:txBody>
          <a:bodyPr/>
          <a:lstStyle/>
          <a:p>
            <a:pPr algn="ctr" eaLnBrk="0" hangingPunct="0">
              <a:lnSpc>
                <a:spcPct val="85000"/>
              </a:lnSpc>
            </a:pPr>
            <a:endParaRPr lang="en-US" sz="3200"/>
          </a:p>
          <a:p>
            <a:pPr eaLnBrk="0" hangingPunct="0">
              <a:lnSpc>
                <a:spcPct val="85000"/>
              </a:lnSpc>
            </a:pPr>
            <a:r>
              <a:rPr lang="en-US" sz="3200" b="1">
                <a:solidFill>
                  <a:srgbClr val="C00000"/>
                </a:solidFill>
              </a:rPr>
              <a:t>Protest</a:t>
            </a:r>
            <a:r>
              <a:rPr lang="en-US" sz="3200" b="1">
                <a:solidFill>
                  <a:srgbClr val="FF0000"/>
                </a:solidFill>
              </a:rPr>
              <a:t>       </a:t>
            </a:r>
            <a:r>
              <a:rPr lang="en-US" sz="3200" b="1">
                <a:solidFill>
                  <a:srgbClr val="0000CC"/>
                </a:solidFill>
              </a:rPr>
              <a:t>Reform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xit" presetSubtype="0" fill="hold" grpId="0"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xit" presetSubtype="0" fill="hold" grpId="1" nodeType="withEffect">
                                  <p:stCondLst>
                                    <p:cond delay="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1"/>
          <p:cNvSpPr>
            <a:spLocks noGrp="1"/>
          </p:cNvSpPr>
          <p:nvPr>
            <p:ph type="title"/>
          </p:nvPr>
        </p:nvSpPr>
        <p:spPr/>
        <p:txBody>
          <a:bodyPr/>
          <a:lstStyle/>
          <a:p>
            <a:pPr eaLnBrk="1" hangingPunct="1"/>
            <a:r>
              <a:rPr lang="en-US" smtClean="0"/>
              <a:t>The Protestant Reformation</a:t>
            </a:r>
          </a:p>
        </p:txBody>
      </p:sp>
      <p:pic>
        <p:nvPicPr>
          <p:cNvPr id="99343" name="The Reformation.asf">
            <a:hlinkClick r:id="" action="ppaction://media"/>
          </p:cNvPr>
          <p:cNvPicPr>
            <a:picLocks noGrp="1" noRot="1" noChangeAspect="1" noChangeArrowheads="1"/>
          </p:cNvPicPr>
          <p:nvPr>
            <p:ph idx="1"/>
            <a:videoFile r:link="rId2"/>
          </p:nvPr>
        </p:nvPicPr>
        <p:blipFill>
          <a:blip r:embed="rId4" cstate="print"/>
          <a:srcRect/>
          <a:stretch>
            <a:fillRect/>
          </a:stretch>
        </p:blipFill>
        <p:spPr>
          <a:xfrm>
            <a:off x="2971800" y="2835275"/>
            <a:ext cx="3352800" cy="2286000"/>
          </a:xfrm>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34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9343"/>
                                        </p:tgtEl>
                                      </p:cBhvr>
                                    </p:cmd>
                                  </p:childTnLst>
                                </p:cTn>
                              </p:par>
                            </p:childTnLst>
                          </p:cTn>
                        </p:par>
                      </p:childTnLst>
                    </p:cTn>
                  </p:par>
                </p:childTnLst>
              </p:cTn>
              <p:nextCondLst>
                <p:cond evt="onClick" delay="0">
                  <p:tgtEl>
                    <p:spTgt spid="99343"/>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9934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838200"/>
          </a:xfrm>
        </p:spPr>
        <p:txBody>
          <a:bodyPr/>
          <a:lstStyle/>
          <a:p>
            <a:pPr eaLnBrk="1" hangingPunct="1"/>
            <a:r>
              <a:rPr lang="en-US" smtClean="0"/>
              <a:t>Martin Luther</a:t>
            </a:r>
          </a:p>
        </p:txBody>
      </p:sp>
      <p:pic>
        <p:nvPicPr>
          <p:cNvPr id="17411" name="Picture 4" descr="Luther &amp; lightning"/>
          <p:cNvPicPr>
            <a:picLocks noChangeAspect="1" noChangeArrowheads="1"/>
          </p:cNvPicPr>
          <p:nvPr/>
        </p:nvPicPr>
        <p:blipFill>
          <a:blip r:embed="rId2" cstate="print"/>
          <a:srcRect/>
          <a:stretch>
            <a:fillRect/>
          </a:stretch>
        </p:blipFill>
        <p:spPr bwMode="auto">
          <a:xfrm>
            <a:off x="0" y="838200"/>
            <a:ext cx="7443788" cy="5821363"/>
          </a:xfrm>
          <a:prstGeom prst="rect">
            <a:avLst/>
          </a:prstGeom>
          <a:noFill/>
          <a:ln w="9525">
            <a:noFill/>
            <a:miter lim="800000"/>
            <a:headEnd/>
            <a:tailEnd/>
          </a:ln>
        </p:spPr>
      </p:pic>
      <p:sp>
        <p:nvSpPr>
          <p:cNvPr id="17412" name="Rectangular Callout 5"/>
          <p:cNvSpPr>
            <a:spLocks noChangeArrowheads="1"/>
          </p:cNvSpPr>
          <p:nvPr/>
        </p:nvSpPr>
        <p:spPr bwMode="auto">
          <a:xfrm>
            <a:off x="5867400" y="2971800"/>
            <a:ext cx="3200400" cy="3810000"/>
          </a:xfrm>
          <a:prstGeom prst="wedgeRectCallout">
            <a:avLst>
              <a:gd name="adj1" fmla="val -5009"/>
              <a:gd name="adj2" fmla="val 32870"/>
            </a:avLst>
          </a:prstGeom>
          <a:solidFill>
            <a:srgbClr val="CCFFFF"/>
          </a:solidFill>
          <a:ln w="9525" algn="ctr">
            <a:solidFill>
              <a:schemeClr val="tx1"/>
            </a:solidFill>
            <a:round/>
            <a:headEnd/>
            <a:tailEnd/>
          </a:ln>
        </p:spPr>
        <p:txBody>
          <a:bodyPr/>
          <a:lstStyle/>
          <a:p>
            <a:pPr algn="ctr">
              <a:lnSpc>
                <a:spcPct val="85000"/>
              </a:lnSpc>
            </a:pPr>
            <a:r>
              <a:rPr lang="en-US" sz="3200"/>
              <a:t>As a young boy in Germany, Luther was going to become a lawyer, but after he nearly died in a thunderstorm he vowed to become a Catholic priest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2000"/>
          </a:xfrm>
        </p:spPr>
        <p:txBody>
          <a:bodyPr/>
          <a:lstStyle/>
          <a:p>
            <a:pPr eaLnBrk="1" hangingPunct="1"/>
            <a:r>
              <a:rPr lang="en-US" smtClean="0"/>
              <a:t>Martin Luther</a:t>
            </a:r>
          </a:p>
        </p:txBody>
      </p:sp>
      <p:pic>
        <p:nvPicPr>
          <p:cNvPr id="18435" name="Picture 2" descr="http://www.georgiaencyclopedia.org/media_content/m-10366.jpg"/>
          <p:cNvPicPr>
            <a:picLocks noChangeAspect="1" noChangeArrowheads="1"/>
          </p:cNvPicPr>
          <p:nvPr/>
        </p:nvPicPr>
        <p:blipFill>
          <a:blip r:embed="rId2" cstate="print"/>
          <a:srcRect/>
          <a:stretch>
            <a:fillRect/>
          </a:stretch>
        </p:blipFill>
        <p:spPr bwMode="auto">
          <a:xfrm>
            <a:off x="76200" y="685800"/>
            <a:ext cx="4038600" cy="6057900"/>
          </a:xfrm>
          <a:prstGeom prst="rect">
            <a:avLst/>
          </a:prstGeom>
          <a:noFill/>
          <a:ln w="9525">
            <a:noFill/>
            <a:miter lim="800000"/>
            <a:headEnd/>
            <a:tailEnd/>
          </a:ln>
        </p:spPr>
      </p:pic>
      <p:sp>
        <p:nvSpPr>
          <p:cNvPr id="18436" name="Rectangular Callout 3"/>
          <p:cNvSpPr>
            <a:spLocks noChangeArrowheads="1"/>
          </p:cNvSpPr>
          <p:nvPr/>
        </p:nvSpPr>
        <p:spPr bwMode="auto">
          <a:xfrm>
            <a:off x="4191000" y="762000"/>
            <a:ext cx="4800600" cy="1371600"/>
          </a:xfrm>
          <a:prstGeom prst="wedgeRectCallout">
            <a:avLst>
              <a:gd name="adj1" fmla="val -5009"/>
              <a:gd name="adj2" fmla="val 32870"/>
            </a:avLst>
          </a:prstGeom>
          <a:solidFill>
            <a:srgbClr val="CCFFFF"/>
          </a:solidFill>
          <a:ln w="9525" algn="ctr">
            <a:solidFill>
              <a:schemeClr val="tx1"/>
            </a:solidFill>
            <a:round/>
            <a:headEnd/>
            <a:tailEnd/>
          </a:ln>
        </p:spPr>
        <p:txBody>
          <a:bodyPr/>
          <a:lstStyle/>
          <a:p>
            <a:pPr algn="ctr">
              <a:lnSpc>
                <a:spcPct val="85000"/>
              </a:lnSpc>
            </a:pPr>
            <a:r>
              <a:rPr lang="en-US" sz="3200"/>
              <a:t>After studying the Bible as a monk, Martin Luther became a priest &amp; scholar</a:t>
            </a:r>
          </a:p>
        </p:txBody>
      </p:sp>
      <p:sp>
        <p:nvSpPr>
          <p:cNvPr id="5" name="Rectangular Callout 4"/>
          <p:cNvSpPr>
            <a:spLocks noChangeArrowheads="1"/>
          </p:cNvSpPr>
          <p:nvPr/>
        </p:nvSpPr>
        <p:spPr bwMode="auto">
          <a:xfrm>
            <a:off x="4191000" y="2286000"/>
            <a:ext cx="4800600" cy="2133600"/>
          </a:xfrm>
          <a:prstGeom prst="wedgeRectCallout">
            <a:avLst>
              <a:gd name="adj1" fmla="val -5009"/>
              <a:gd name="adj2" fmla="val 32870"/>
            </a:avLst>
          </a:prstGeom>
          <a:solidFill>
            <a:srgbClr val="FFCCFF"/>
          </a:solidFill>
          <a:ln w="9525" algn="ctr">
            <a:solidFill>
              <a:schemeClr val="tx1"/>
            </a:solidFill>
            <a:round/>
            <a:headEnd/>
            <a:tailEnd/>
          </a:ln>
        </p:spPr>
        <p:txBody>
          <a:bodyPr/>
          <a:lstStyle/>
          <a:p>
            <a:pPr algn="ctr">
              <a:lnSpc>
                <a:spcPct val="85000"/>
              </a:lnSpc>
            </a:pPr>
            <a:r>
              <a:rPr lang="en-US" sz="3200"/>
              <a:t>During his studies of the Bible, Luther became convinced that salvation could not be achieved by good works &amp; sacraments </a:t>
            </a:r>
          </a:p>
        </p:txBody>
      </p:sp>
      <p:sp>
        <p:nvSpPr>
          <p:cNvPr id="6" name="Rectangular Callout 5"/>
          <p:cNvSpPr>
            <a:spLocks noChangeArrowheads="1"/>
          </p:cNvSpPr>
          <p:nvPr/>
        </p:nvSpPr>
        <p:spPr bwMode="auto">
          <a:xfrm>
            <a:off x="4191000" y="4572000"/>
            <a:ext cx="4953000" cy="2133600"/>
          </a:xfrm>
          <a:prstGeom prst="wedgeRectCallout">
            <a:avLst>
              <a:gd name="adj1" fmla="val -5009"/>
              <a:gd name="adj2" fmla="val 32870"/>
            </a:avLst>
          </a:prstGeom>
          <a:solidFill>
            <a:srgbClr val="FFFFCC"/>
          </a:solidFill>
          <a:ln w="9525" algn="ctr">
            <a:solidFill>
              <a:schemeClr val="tx1"/>
            </a:solidFill>
            <a:round/>
            <a:headEnd/>
            <a:tailEnd/>
          </a:ln>
        </p:spPr>
        <p:txBody>
          <a:bodyPr/>
          <a:lstStyle/>
          <a:p>
            <a:pPr algn="ctr">
              <a:lnSpc>
                <a:spcPct val="85000"/>
              </a:lnSpc>
            </a:pPr>
            <a:r>
              <a:rPr lang="en-US" sz="3200"/>
              <a:t>Instead, Luther was inspired by St. Paul’s Epistle to the Romans: “</a:t>
            </a:r>
            <a:r>
              <a:rPr lang="en-US" sz="3200" i="1"/>
              <a:t>A person can be made good by having faith in God’s mercy</a:t>
            </a:r>
            <a:r>
              <a:rPr lang="en-US" sz="3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685800"/>
          </a:xfrm>
        </p:spPr>
        <p:txBody>
          <a:bodyPr/>
          <a:lstStyle/>
          <a:p>
            <a:pPr eaLnBrk="1" hangingPunct="1"/>
            <a:r>
              <a:rPr lang="en-US" smtClean="0"/>
              <a:t>Martin Luther</a:t>
            </a:r>
          </a:p>
        </p:txBody>
      </p:sp>
      <p:pic>
        <p:nvPicPr>
          <p:cNvPr id="19459" name="Picture 2" descr="http://www.georgiaencyclopedia.org/media_content/m-10366.jpg"/>
          <p:cNvPicPr>
            <a:picLocks noChangeAspect="1" noChangeArrowheads="1"/>
          </p:cNvPicPr>
          <p:nvPr/>
        </p:nvPicPr>
        <p:blipFill>
          <a:blip r:embed="rId2" cstate="print"/>
          <a:srcRect/>
          <a:stretch>
            <a:fillRect/>
          </a:stretch>
        </p:blipFill>
        <p:spPr bwMode="auto">
          <a:xfrm>
            <a:off x="76200" y="685800"/>
            <a:ext cx="4038600" cy="6057900"/>
          </a:xfrm>
          <a:prstGeom prst="rect">
            <a:avLst/>
          </a:prstGeom>
          <a:noFill/>
          <a:ln w="9525">
            <a:noFill/>
            <a:miter lim="800000"/>
            <a:headEnd/>
            <a:tailEnd/>
          </a:ln>
        </p:spPr>
      </p:pic>
      <p:sp>
        <p:nvSpPr>
          <p:cNvPr id="19460" name="Rectangular Callout 3"/>
          <p:cNvSpPr>
            <a:spLocks noChangeArrowheads="1"/>
          </p:cNvSpPr>
          <p:nvPr/>
        </p:nvSpPr>
        <p:spPr bwMode="auto">
          <a:xfrm>
            <a:off x="4267200" y="1371600"/>
            <a:ext cx="4724400" cy="2133600"/>
          </a:xfrm>
          <a:prstGeom prst="wedgeRectCallout">
            <a:avLst>
              <a:gd name="adj1" fmla="val -5009"/>
              <a:gd name="adj2" fmla="val 32870"/>
            </a:avLst>
          </a:prstGeom>
          <a:solidFill>
            <a:srgbClr val="FFFFCC"/>
          </a:solidFill>
          <a:ln w="9525" algn="ctr">
            <a:solidFill>
              <a:schemeClr val="tx1"/>
            </a:solidFill>
            <a:round/>
            <a:headEnd/>
            <a:tailEnd/>
          </a:ln>
        </p:spPr>
        <p:txBody>
          <a:bodyPr/>
          <a:lstStyle/>
          <a:p>
            <a:pPr algn="ctr">
              <a:lnSpc>
                <a:spcPct val="85000"/>
              </a:lnSpc>
            </a:pPr>
            <a:r>
              <a:rPr lang="en-US" sz="3200"/>
              <a:t>Martin Luther believed that salvation was gained though having faith in God; </a:t>
            </a:r>
            <a:br>
              <a:rPr lang="en-US" sz="3200"/>
            </a:br>
            <a:r>
              <a:rPr lang="en-US" sz="3200"/>
              <a:t>He called this idea Justification by Faith </a:t>
            </a:r>
          </a:p>
        </p:txBody>
      </p:sp>
      <p:sp>
        <p:nvSpPr>
          <p:cNvPr id="5" name="Rectangular Callout 4"/>
          <p:cNvSpPr>
            <a:spLocks noChangeArrowheads="1"/>
          </p:cNvSpPr>
          <p:nvPr/>
        </p:nvSpPr>
        <p:spPr bwMode="auto">
          <a:xfrm>
            <a:off x="4267200" y="3810000"/>
            <a:ext cx="4724400" cy="2133600"/>
          </a:xfrm>
          <a:prstGeom prst="wedgeRectCallout">
            <a:avLst>
              <a:gd name="adj1" fmla="val -5009"/>
              <a:gd name="adj2" fmla="val 32870"/>
            </a:avLst>
          </a:prstGeom>
          <a:solidFill>
            <a:srgbClr val="CCCCFF"/>
          </a:solidFill>
          <a:ln w="9525" algn="ctr">
            <a:solidFill>
              <a:schemeClr val="tx1"/>
            </a:solidFill>
            <a:round/>
            <a:headEnd/>
            <a:tailEnd/>
          </a:ln>
        </p:spPr>
        <p:txBody>
          <a:bodyPr/>
          <a:lstStyle/>
          <a:p>
            <a:pPr algn="ctr">
              <a:lnSpc>
                <a:spcPct val="85000"/>
              </a:lnSpc>
            </a:pPr>
            <a:r>
              <a:rPr lang="en-US" sz="3200"/>
              <a:t>Martin Luther was also  deeply troubled by the church’s selling of indulgences, which he </a:t>
            </a:r>
            <a:br>
              <a:rPr lang="en-US" sz="3200"/>
            </a:br>
            <a:r>
              <a:rPr lang="en-US" sz="3200"/>
              <a:t>saw as false salvation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5" descr="luther2"/>
          <p:cNvPicPr>
            <a:picLocks noChangeAspect="1" noChangeArrowheads="1"/>
          </p:cNvPicPr>
          <p:nvPr/>
        </p:nvPicPr>
        <p:blipFill>
          <a:blip r:embed="rId3" cstate="print"/>
          <a:srcRect/>
          <a:stretch>
            <a:fillRect/>
          </a:stretch>
        </p:blipFill>
        <p:spPr bwMode="auto">
          <a:xfrm>
            <a:off x="0" y="19050"/>
            <a:ext cx="3810000" cy="6838950"/>
          </a:xfrm>
          <a:prstGeom prst="rect">
            <a:avLst/>
          </a:prstGeom>
          <a:noFill/>
          <a:ln w="9525">
            <a:noFill/>
            <a:miter lim="800000"/>
            <a:headEnd/>
            <a:tailEnd/>
          </a:ln>
        </p:spPr>
      </p:pic>
      <p:sp>
        <p:nvSpPr>
          <p:cNvPr id="20483" name="Rectangular Callout 5"/>
          <p:cNvSpPr>
            <a:spLocks noChangeArrowheads="1"/>
          </p:cNvSpPr>
          <p:nvPr/>
        </p:nvSpPr>
        <p:spPr bwMode="auto">
          <a:xfrm>
            <a:off x="3962400" y="76200"/>
            <a:ext cx="5105400" cy="1752600"/>
          </a:xfrm>
          <a:prstGeom prst="wedgeRectCallout">
            <a:avLst>
              <a:gd name="adj1" fmla="val -5009"/>
              <a:gd name="adj2" fmla="val 32870"/>
            </a:avLst>
          </a:prstGeom>
          <a:solidFill>
            <a:srgbClr val="CCCCFF"/>
          </a:solidFill>
          <a:ln w="9525" algn="ctr">
            <a:solidFill>
              <a:schemeClr val="tx1"/>
            </a:solidFill>
            <a:round/>
            <a:headEnd/>
            <a:tailEnd/>
          </a:ln>
        </p:spPr>
        <p:txBody>
          <a:bodyPr/>
          <a:lstStyle/>
          <a:p>
            <a:pPr algn="ctr">
              <a:lnSpc>
                <a:spcPct val="85000"/>
              </a:lnSpc>
            </a:pPr>
            <a:r>
              <a:rPr lang="en-US" sz="3200"/>
              <a:t>In 1517, Martin Luther wrote a list of arguments against church practices called the “Ninety-Five Theses”</a:t>
            </a:r>
          </a:p>
        </p:txBody>
      </p:sp>
      <p:sp>
        <p:nvSpPr>
          <p:cNvPr id="20484" name="Rectangular Callout 6"/>
          <p:cNvSpPr>
            <a:spLocks noChangeArrowheads="1"/>
          </p:cNvSpPr>
          <p:nvPr/>
        </p:nvSpPr>
        <p:spPr bwMode="auto">
          <a:xfrm>
            <a:off x="3962400" y="1981200"/>
            <a:ext cx="5105400" cy="1676400"/>
          </a:xfrm>
          <a:prstGeom prst="wedgeRectCallout">
            <a:avLst>
              <a:gd name="adj1" fmla="val -5009"/>
              <a:gd name="adj2" fmla="val 32870"/>
            </a:avLst>
          </a:prstGeom>
          <a:solidFill>
            <a:srgbClr val="CCFFCC"/>
          </a:solidFill>
          <a:ln w="9525" algn="ctr">
            <a:solidFill>
              <a:schemeClr val="tx1"/>
            </a:solidFill>
            <a:round/>
            <a:headEnd/>
            <a:tailEnd/>
          </a:ln>
        </p:spPr>
        <p:txBody>
          <a:bodyPr/>
          <a:lstStyle/>
          <a:p>
            <a:pPr algn="ctr">
              <a:lnSpc>
                <a:spcPct val="85000"/>
              </a:lnSpc>
            </a:pPr>
            <a:r>
              <a:rPr lang="en-US" sz="3200"/>
              <a:t>He posted the Ninety-Five Theses on the church door in the town of Wittenberg &amp; welcomed debate of his ideas</a:t>
            </a:r>
          </a:p>
        </p:txBody>
      </p:sp>
      <p:pic>
        <p:nvPicPr>
          <p:cNvPr id="20485" name="Picture 3" descr="Luther95Thesis"/>
          <p:cNvPicPr>
            <a:picLocks noChangeAspect="1" noChangeArrowheads="1"/>
          </p:cNvPicPr>
          <p:nvPr/>
        </p:nvPicPr>
        <p:blipFill>
          <a:blip r:embed="rId4" cstate="print"/>
          <a:srcRect/>
          <a:stretch>
            <a:fillRect/>
          </a:stretch>
        </p:blipFill>
        <p:spPr bwMode="auto">
          <a:xfrm>
            <a:off x="3886200" y="3733800"/>
            <a:ext cx="5181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descr="C:\Users\e200203909\Documents\CP World History\Important Stuff\TCI History Alive Resources\Digital Teacher Resources\Programs\Medieval World\Transparencies\7 Renaissance and Reformation\31 The Reformation Begins\Transparency 31C.jpg"/>
          <p:cNvPicPr>
            <a:picLocks noChangeAspect="1" noChangeArrowheads="1"/>
          </p:cNvPicPr>
          <p:nvPr/>
        </p:nvPicPr>
        <p:blipFill>
          <a:blip r:embed="rId2" cstate="print"/>
          <a:srcRect/>
          <a:stretch>
            <a:fillRect/>
          </a:stretch>
        </p:blipFill>
        <p:spPr bwMode="auto">
          <a:xfrm>
            <a:off x="0" y="1133475"/>
            <a:ext cx="9144000" cy="5724525"/>
          </a:xfrm>
          <a:prstGeom prst="rect">
            <a:avLst/>
          </a:prstGeom>
          <a:noFill/>
          <a:ln w="9525">
            <a:noFill/>
            <a:miter lim="800000"/>
            <a:headEnd/>
            <a:tailEnd/>
          </a:ln>
        </p:spPr>
      </p:pic>
      <p:sp>
        <p:nvSpPr>
          <p:cNvPr id="21507" name="Rectangular Callout 5"/>
          <p:cNvSpPr>
            <a:spLocks noChangeArrowheads="1"/>
          </p:cNvSpPr>
          <p:nvPr/>
        </p:nvSpPr>
        <p:spPr bwMode="auto">
          <a:xfrm>
            <a:off x="533400" y="76200"/>
            <a:ext cx="8229600" cy="914400"/>
          </a:xfrm>
          <a:prstGeom prst="wedgeRectCallout">
            <a:avLst>
              <a:gd name="adj1" fmla="val -5009"/>
              <a:gd name="adj2" fmla="val 32870"/>
            </a:avLst>
          </a:prstGeom>
          <a:solidFill>
            <a:srgbClr val="CCFFCC"/>
          </a:solidFill>
          <a:ln w="9525" algn="ctr">
            <a:solidFill>
              <a:schemeClr val="tx1"/>
            </a:solidFill>
            <a:round/>
            <a:headEnd/>
            <a:tailEnd/>
          </a:ln>
        </p:spPr>
        <p:txBody>
          <a:bodyPr/>
          <a:lstStyle/>
          <a:p>
            <a:pPr algn="ctr">
              <a:lnSpc>
                <a:spcPct val="85000"/>
              </a:lnSpc>
            </a:pPr>
            <a:r>
              <a:rPr lang="en-US" sz="3200"/>
              <a:t>The “Ninety-Five Theses” spread quickly through Europe causing an incredible controversy </a:t>
            </a:r>
          </a:p>
        </p:txBody>
      </p:sp>
      <p:sp>
        <p:nvSpPr>
          <p:cNvPr id="7" name="Rectangular Callout 6"/>
          <p:cNvSpPr>
            <a:spLocks noChangeArrowheads="1"/>
          </p:cNvSpPr>
          <p:nvPr/>
        </p:nvSpPr>
        <p:spPr bwMode="auto">
          <a:xfrm>
            <a:off x="152400" y="1143000"/>
            <a:ext cx="4495800" cy="1295400"/>
          </a:xfrm>
          <a:prstGeom prst="wedgeRectCallout">
            <a:avLst>
              <a:gd name="adj1" fmla="val -5009"/>
              <a:gd name="adj2" fmla="val 32870"/>
            </a:avLst>
          </a:prstGeom>
          <a:solidFill>
            <a:srgbClr val="FFCC99"/>
          </a:solidFill>
          <a:ln w="9525" algn="ctr">
            <a:solidFill>
              <a:schemeClr val="tx1"/>
            </a:solidFill>
            <a:round/>
            <a:headEnd/>
            <a:tailEnd/>
          </a:ln>
        </p:spPr>
        <p:txBody>
          <a:bodyPr/>
          <a:lstStyle/>
          <a:p>
            <a:pPr algn="ctr">
              <a:lnSpc>
                <a:spcPct val="85000"/>
              </a:lnSpc>
            </a:pPr>
            <a:r>
              <a:rPr lang="en-US" sz="3200"/>
              <a:t>Many people, especially in Northern Europe, were excited about his ideas</a:t>
            </a:r>
          </a:p>
        </p:txBody>
      </p:sp>
      <p:sp>
        <p:nvSpPr>
          <p:cNvPr id="8" name="Rectangular Callout 7"/>
          <p:cNvSpPr>
            <a:spLocks noChangeArrowheads="1"/>
          </p:cNvSpPr>
          <p:nvPr/>
        </p:nvSpPr>
        <p:spPr bwMode="auto">
          <a:xfrm>
            <a:off x="152400" y="5486400"/>
            <a:ext cx="4343400" cy="1295400"/>
          </a:xfrm>
          <a:prstGeom prst="wedgeRectCallout">
            <a:avLst>
              <a:gd name="adj1" fmla="val -5009"/>
              <a:gd name="adj2" fmla="val 32870"/>
            </a:avLst>
          </a:prstGeom>
          <a:solidFill>
            <a:srgbClr val="FFFFCC"/>
          </a:solidFill>
          <a:ln w="9525" algn="ctr">
            <a:solidFill>
              <a:schemeClr val="tx1"/>
            </a:solidFill>
            <a:round/>
            <a:headEnd/>
            <a:tailEnd/>
          </a:ln>
        </p:spPr>
        <p:txBody>
          <a:bodyPr/>
          <a:lstStyle/>
          <a:p>
            <a:pPr algn="ctr">
              <a:lnSpc>
                <a:spcPct val="85000"/>
              </a:lnSpc>
            </a:pPr>
            <a:r>
              <a:rPr lang="en-US" sz="3200"/>
              <a:t>But the Catholic Church condemned Luther &amp; rejected his ideas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6" descr="a_medieval_manor"/>
          <p:cNvPicPr>
            <a:picLocks noChangeAspect="1" noChangeArrowheads="1"/>
          </p:cNvPicPr>
          <p:nvPr/>
        </p:nvPicPr>
        <p:blipFill>
          <a:blip r:embed="rId3" cstate="print">
            <a:lum contrast="40000"/>
          </a:blip>
          <a:srcRect/>
          <a:stretch>
            <a:fillRect/>
          </a:stretch>
        </p:blipFill>
        <p:spPr bwMode="auto">
          <a:xfrm>
            <a:off x="457200" y="742950"/>
            <a:ext cx="8153400" cy="6115050"/>
          </a:xfrm>
          <a:prstGeom prst="rect">
            <a:avLst/>
          </a:prstGeom>
          <a:noFill/>
          <a:ln w="9525">
            <a:noFill/>
            <a:miter lim="800000"/>
            <a:headEnd/>
            <a:tailEnd/>
          </a:ln>
        </p:spPr>
      </p:pic>
      <p:sp>
        <p:nvSpPr>
          <p:cNvPr id="4099" name="Rectangular Callout 11"/>
          <p:cNvSpPr>
            <a:spLocks noChangeArrowheads="1"/>
          </p:cNvSpPr>
          <p:nvPr/>
        </p:nvSpPr>
        <p:spPr bwMode="auto">
          <a:xfrm>
            <a:off x="685800" y="76200"/>
            <a:ext cx="7772400" cy="914400"/>
          </a:xfrm>
          <a:prstGeom prst="wedgeRectCallout">
            <a:avLst>
              <a:gd name="adj1" fmla="val 13722"/>
              <a:gd name="adj2" fmla="val 1389"/>
            </a:avLst>
          </a:prstGeom>
          <a:solidFill>
            <a:srgbClr val="FFCCFF"/>
          </a:solidFill>
          <a:ln w="9525" algn="ctr">
            <a:solidFill>
              <a:schemeClr val="tx1"/>
            </a:solidFill>
            <a:round/>
            <a:headEnd/>
            <a:tailEnd/>
          </a:ln>
        </p:spPr>
        <p:txBody>
          <a:bodyPr/>
          <a:lstStyle/>
          <a:p>
            <a:pPr algn="ctr" eaLnBrk="0" hangingPunct="0">
              <a:lnSpc>
                <a:spcPct val="85000"/>
              </a:lnSpc>
            </a:pPr>
            <a:r>
              <a:rPr lang="en-US" sz="3200"/>
              <a:t>During the Middle Ages, the Catholic Church was the dominant religion in Western Europe</a:t>
            </a:r>
          </a:p>
        </p:txBody>
      </p:sp>
      <p:sp>
        <p:nvSpPr>
          <p:cNvPr id="13" name="Rectangular Callout 12"/>
          <p:cNvSpPr>
            <a:spLocks noChangeArrowheads="1"/>
          </p:cNvSpPr>
          <p:nvPr/>
        </p:nvSpPr>
        <p:spPr bwMode="auto">
          <a:xfrm>
            <a:off x="3124200" y="1066800"/>
            <a:ext cx="5943600" cy="1295400"/>
          </a:xfrm>
          <a:prstGeom prst="wedgeRectCallout">
            <a:avLst>
              <a:gd name="adj1" fmla="val -47685"/>
              <a:gd name="adj2" fmla="val 86606"/>
            </a:avLst>
          </a:prstGeom>
          <a:solidFill>
            <a:srgbClr val="CCCCFF"/>
          </a:solidFill>
          <a:ln w="9525" algn="ctr">
            <a:solidFill>
              <a:schemeClr val="tx1"/>
            </a:solidFill>
            <a:round/>
            <a:headEnd/>
            <a:tailEnd/>
          </a:ln>
        </p:spPr>
        <p:txBody>
          <a:bodyPr/>
          <a:lstStyle/>
          <a:p>
            <a:pPr algn="ctr">
              <a:lnSpc>
                <a:spcPct val="80000"/>
              </a:lnSpc>
            </a:pPr>
            <a:r>
              <a:rPr lang="en-US" sz="3200"/>
              <a:t>Without a common government in Europe, the Catholic Pope became an important political leader</a:t>
            </a:r>
          </a:p>
        </p:txBody>
      </p:sp>
      <p:sp>
        <p:nvSpPr>
          <p:cNvPr id="14" name="Rectangular Callout 13"/>
          <p:cNvSpPr>
            <a:spLocks noChangeArrowheads="1"/>
          </p:cNvSpPr>
          <p:nvPr/>
        </p:nvSpPr>
        <p:spPr bwMode="auto">
          <a:xfrm>
            <a:off x="2667000" y="5181600"/>
            <a:ext cx="6400800" cy="1600200"/>
          </a:xfrm>
          <a:prstGeom prst="wedgeRectCallout">
            <a:avLst>
              <a:gd name="adj1" fmla="val -41884"/>
              <a:gd name="adj2" fmla="val -109597"/>
            </a:avLst>
          </a:prstGeom>
          <a:solidFill>
            <a:srgbClr val="CCFFCC"/>
          </a:solidFill>
          <a:ln w="9525" algn="ctr">
            <a:solidFill>
              <a:schemeClr val="tx1"/>
            </a:solidFill>
            <a:round/>
            <a:headEnd/>
            <a:tailEnd/>
          </a:ln>
        </p:spPr>
        <p:txBody>
          <a:bodyPr/>
          <a:lstStyle/>
          <a:p>
            <a:pPr algn="ctr" eaLnBrk="0" hangingPunct="0">
              <a:lnSpc>
                <a:spcPct val="80000"/>
              </a:lnSpc>
            </a:pPr>
            <a:r>
              <a:rPr lang="en-US" sz="3200"/>
              <a:t>On the manor, priests were powerful because the controlled peoples’ access to heaven by delivering the sacraments &amp; absolving sins</a:t>
            </a:r>
          </a:p>
        </p:txBody>
      </p:sp>
      <p:pic>
        <p:nvPicPr>
          <p:cNvPr id="11" name="Picture 3" descr="Paus"/>
          <p:cNvPicPr>
            <a:picLocks noChangeAspect="1" noChangeArrowheads="1"/>
          </p:cNvPicPr>
          <p:nvPr/>
        </p:nvPicPr>
        <p:blipFill>
          <a:blip r:embed="rId4" cstate="print"/>
          <a:srcRect/>
          <a:stretch>
            <a:fillRect/>
          </a:stretch>
        </p:blipFill>
        <p:spPr bwMode="auto">
          <a:xfrm>
            <a:off x="5410200" y="2438400"/>
            <a:ext cx="3449638"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xit" presetSubtype="0" fill="hold" nodeType="withEffect">
                                  <p:stCondLst>
                                    <p:cond delay="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ttp://house.typepad.com/house/images/worms_1.jpg"/>
          <p:cNvPicPr>
            <a:picLocks noChangeAspect="1" noChangeArrowheads="1"/>
          </p:cNvPicPr>
          <p:nvPr/>
        </p:nvPicPr>
        <p:blipFill>
          <a:blip r:embed="rId2" cstate="print"/>
          <a:srcRect/>
          <a:stretch>
            <a:fillRect/>
          </a:stretch>
        </p:blipFill>
        <p:spPr bwMode="auto">
          <a:xfrm>
            <a:off x="0" y="2219325"/>
            <a:ext cx="9185275" cy="4638675"/>
          </a:xfrm>
          <a:prstGeom prst="rect">
            <a:avLst/>
          </a:prstGeom>
          <a:noFill/>
          <a:ln w="9525">
            <a:noFill/>
            <a:miter lim="800000"/>
            <a:headEnd/>
            <a:tailEnd/>
          </a:ln>
        </p:spPr>
      </p:pic>
      <p:sp>
        <p:nvSpPr>
          <p:cNvPr id="5" name="Rectangular Callout 4"/>
          <p:cNvSpPr>
            <a:spLocks noChangeArrowheads="1"/>
          </p:cNvSpPr>
          <p:nvPr/>
        </p:nvSpPr>
        <p:spPr bwMode="auto">
          <a:xfrm>
            <a:off x="76200" y="76200"/>
            <a:ext cx="8991600" cy="914400"/>
          </a:xfrm>
          <a:prstGeom prst="wedgeRectCallout">
            <a:avLst>
              <a:gd name="adj1" fmla="val -5009"/>
              <a:gd name="adj2" fmla="val 32870"/>
            </a:avLst>
          </a:prstGeom>
          <a:solidFill>
            <a:srgbClr val="FFCC99"/>
          </a:solidFill>
          <a:ln w="9525" algn="ctr">
            <a:solidFill>
              <a:schemeClr val="tx1"/>
            </a:solidFill>
            <a:round/>
            <a:headEnd/>
            <a:tailEnd/>
          </a:ln>
        </p:spPr>
        <p:txBody>
          <a:bodyPr/>
          <a:lstStyle/>
          <a:p>
            <a:pPr algn="ctr">
              <a:lnSpc>
                <a:spcPct val="85000"/>
              </a:lnSpc>
            </a:pPr>
            <a:r>
              <a:rPr lang="en-US" sz="3200"/>
              <a:t>In 1521, Luther was called before the Diet of Worms, a meeting of church &amp; political leaders</a:t>
            </a:r>
          </a:p>
        </p:txBody>
      </p:sp>
      <p:sp>
        <p:nvSpPr>
          <p:cNvPr id="6" name="Rectangular Callout 5"/>
          <p:cNvSpPr>
            <a:spLocks noChangeArrowheads="1"/>
          </p:cNvSpPr>
          <p:nvPr/>
        </p:nvSpPr>
        <p:spPr bwMode="auto">
          <a:xfrm>
            <a:off x="152400" y="1143000"/>
            <a:ext cx="3048000" cy="1828800"/>
          </a:xfrm>
          <a:prstGeom prst="wedgeRectCallout">
            <a:avLst>
              <a:gd name="adj1" fmla="val -12153"/>
              <a:gd name="adj2" fmla="val 70963"/>
            </a:avLst>
          </a:prstGeom>
          <a:solidFill>
            <a:srgbClr val="FFFFCC"/>
          </a:solidFill>
          <a:ln w="9525" algn="ctr">
            <a:solidFill>
              <a:schemeClr val="tx1"/>
            </a:solidFill>
            <a:round/>
            <a:headEnd/>
            <a:tailEnd/>
          </a:ln>
        </p:spPr>
        <p:txBody>
          <a:bodyPr/>
          <a:lstStyle/>
          <a:p>
            <a:pPr algn="ctr">
              <a:lnSpc>
                <a:spcPct val="85000"/>
              </a:lnSpc>
            </a:pPr>
            <a:r>
              <a:rPr lang="en-US" sz="3200"/>
              <a:t>The Church demanded that Luther take back his teachings </a:t>
            </a:r>
          </a:p>
        </p:txBody>
      </p:sp>
      <p:sp>
        <p:nvSpPr>
          <p:cNvPr id="7" name="Rectangular Callout 6"/>
          <p:cNvSpPr>
            <a:spLocks noChangeArrowheads="1"/>
          </p:cNvSpPr>
          <p:nvPr/>
        </p:nvSpPr>
        <p:spPr bwMode="auto">
          <a:xfrm>
            <a:off x="3276600" y="1143000"/>
            <a:ext cx="5715000" cy="2133600"/>
          </a:xfrm>
          <a:prstGeom prst="wedgeRectCallout">
            <a:avLst>
              <a:gd name="adj1" fmla="val 1468"/>
              <a:gd name="adj2" fmla="val 69606"/>
            </a:avLst>
          </a:prstGeom>
          <a:solidFill>
            <a:srgbClr val="CCFFCC"/>
          </a:solidFill>
          <a:ln w="9525" algn="ctr">
            <a:solidFill>
              <a:schemeClr val="tx1"/>
            </a:solidFill>
            <a:round/>
            <a:headEnd/>
            <a:tailEnd/>
          </a:ln>
        </p:spPr>
        <p:txBody>
          <a:bodyPr/>
          <a:lstStyle/>
          <a:p>
            <a:pPr algn="ctr">
              <a:lnSpc>
                <a:spcPct val="85000"/>
              </a:lnSpc>
            </a:pPr>
            <a:r>
              <a:rPr lang="en-US" sz="3200"/>
              <a:t>Luther refused, argued that the Bible was the only source of religious authority, &amp; encouraged Christians to study the Bible for themselves </a:t>
            </a:r>
          </a:p>
        </p:txBody>
      </p:sp>
      <p:sp>
        <p:nvSpPr>
          <p:cNvPr id="8" name="Rectangular Callout 7"/>
          <p:cNvSpPr>
            <a:spLocks noChangeArrowheads="1"/>
          </p:cNvSpPr>
          <p:nvPr/>
        </p:nvSpPr>
        <p:spPr bwMode="auto">
          <a:xfrm>
            <a:off x="990600" y="5943600"/>
            <a:ext cx="7696200" cy="914400"/>
          </a:xfrm>
          <a:prstGeom prst="wedgeRectCallout">
            <a:avLst>
              <a:gd name="adj1" fmla="val -5009"/>
              <a:gd name="adj2" fmla="val 32870"/>
            </a:avLst>
          </a:prstGeom>
          <a:solidFill>
            <a:srgbClr val="CCCCFF"/>
          </a:solidFill>
          <a:ln w="9525" algn="ctr">
            <a:solidFill>
              <a:schemeClr val="tx1"/>
            </a:solidFill>
            <a:round/>
            <a:headEnd/>
            <a:tailEnd/>
          </a:ln>
        </p:spPr>
        <p:txBody>
          <a:bodyPr/>
          <a:lstStyle/>
          <a:p>
            <a:pPr algn="ctr">
              <a:lnSpc>
                <a:spcPct val="85000"/>
              </a:lnSpc>
            </a:pPr>
            <a:r>
              <a:rPr lang="en-US" sz="3200"/>
              <a:t>At the Diet of Worms, Martin Luther was excommunicated from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23555" name="Rectangular Callout 5"/>
          <p:cNvSpPr>
            <a:spLocks noChangeArrowheads="1"/>
          </p:cNvSpPr>
          <p:nvPr/>
        </p:nvSpPr>
        <p:spPr bwMode="auto">
          <a:xfrm>
            <a:off x="228600" y="76200"/>
            <a:ext cx="86106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Martin Luther’s stand against the Catholic Church led to the formation of a new Christian denomination known as Lutheranism </a:t>
            </a:r>
          </a:p>
        </p:txBody>
      </p:sp>
      <p:sp>
        <p:nvSpPr>
          <p:cNvPr id="10" name="Rectangular Callout 9"/>
          <p:cNvSpPr>
            <a:spLocks noChangeArrowheads="1"/>
          </p:cNvSpPr>
          <p:nvPr/>
        </p:nvSpPr>
        <p:spPr bwMode="auto">
          <a:xfrm>
            <a:off x="76200" y="5029200"/>
            <a:ext cx="4572000" cy="17526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Lutheranism was the first of a series of “Protestant” Christian faiths that broke from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body" idx="1"/>
          </p:nvPr>
        </p:nvSpPr>
        <p:spPr>
          <a:xfrm>
            <a:off x="914400" y="152400"/>
            <a:ext cx="8229600" cy="6705600"/>
          </a:xfrm>
        </p:spPr>
        <p:txBody>
          <a:bodyPr/>
          <a:lstStyle/>
          <a:p>
            <a:pPr eaLnBrk="1" hangingPunct="1">
              <a:lnSpc>
                <a:spcPct val="90000"/>
              </a:lnSpc>
              <a:spcBef>
                <a:spcPct val="0"/>
              </a:spcBef>
            </a:pPr>
            <a:r>
              <a:rPr lang="en-US" u="sng" smtClean="0"/>
              <a:t>Essential Question</a:t>
            </a:r>
            <a:r>
              <a:rPr lang="en-US" smtClean="0"/>
              <a:t>:</a:t>
            </a:r>
          </a:p>
          <a:p>
            <a:pPr lvl="1" eaLnBrk="1" hangingPunct="1">
              <a:lnSpc>
                <a:spcPct val="90000"/>
              </a:lnSpc>
              <a:spcBef>
                <a:spcPct val="0"/>
              </a:spcBef>
            </a:pPr>
            <a:r>
              <a:rPr lang="en-US" smtClean="0"/>
              <a:t>What were the main beliefs of the Protestant faiths: Lutheranism, Calvinism, &amp; Anglicanism? </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r>
              <a:rPr lang="en-US" u="sng" smtClean="0">
                <a:solidFill>
                  <a:schemeClr val="folHlink"/>
                </a:solidFill>
              </a:rPr>
              <a:t>Pop Quiz!!</a:t>
            </a:r>
            <a:endParaRPr lang="en-US" smtClean="0">
              <a:solidFill>
                <a:schemeClr val="folHlink"/>
              </a:solidFill>
            </a:endParaRPr>
          </a:p>
        </p:txBody>
      </p:sp>
      <p:sp>
        <p:nvSpPr>
          <p:cNvPr id="24579" name="TextBox 2"/>
          <p:cNvSpPr txBox="1">
            <a:spLocks noChangeArrowheads="1"/>
          </p:cNvSpPr>
          <p:nvPr/>
        </p:nvSpPr>
        <p:spPr bwMode="auto">
          <a:xfrm>
            <a:off x="1905000" y="3703638"/>
            <a:ext cx="3124200" cy="3154362"/>
          </a:xfrm>
          <a:prstGeom prst="rect">
            <a:avLst/>
          </a:prstGeom>
          <a:noFill/>
          <a:ln w="9525">
            <a:noFill/>
            <a:miter lim="800000"/>
            <a:headEnd/>
            <a:tailEnd/>
          </a:ln>
        </p:spPr>
        <p:txBody>
          <a:bodyPr>
            <a:spAutoFit/>
          </a:bodyPr>
          <a:lstStyle/>
          <a:p>
            <a:r>
              <a:rPr lang="en-US" sz="19900">
                <a:solidFill>
                  <a:srgbClr val="C00000"/>
                </a:solidFill>
                <a:sym typeface="Wingdings" pitchFamily="2" charset="2"/>
              </a:rPr>
              <a:t></a:t>
            </a:r>
            <a:endParaRPr lang="en-US">
              <a:solidFill>
                <a:srgbClr val="C00000"/>
              </a:solidFill>
              <a:sym typeface="Wingdings" pitchFamily="2" charset="2"/>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914400"/>
          </a:xfrm>
        </p:spPr>
        <p:txBody>
          <a:bodyPr/>
          <a:lstStyle/>
          <a:p>
            <a:pPr eaLnBrk="1" hangingPunct="1"/>
            <a:r>
              <a:rPr lang="en-US" smtClean="0"/>
              <a:t>Protestant Faiths</a:t>
            </a:r>
          </a:p>
        </p:txBody>
      </p:sp>
      <p:sp>
        <p:nvSpPr>
          <p:cNvPr id="25603" name="Content Placeholder 2"/>
          <p:cNvSpPr>
            <a:spLocks noGrp="1"/>
          </p:cNvSpPr>
          <p:nvPr>
            <p:ph idx="1"/>
          </p:nvPr>
        </p:nvSpPr>
        <p:spPr>
          <a:xfrm>
            <a:off x="0" y="838200"/>
            <a:ext cx="9144000" cy="6019800"/>
          </a:xfrm>
        </p:spPr>
        <p:txBody>
          <a:bodyPr/>
          <a:lstStyle/>
          <a:p>
            <a:pPr eaLnBrk="1" hangingPunct="1">
              <a:lnSpc>
                <a:spcPct val="90000"/>
              </a:lnSpc>
              <a:spcBef>
                <a:spcPct val="0"/>
              </a:spcBef>
              <a:spcAft>
                <a:spcPts val="600"/>
              </a:spcAft>
            </a:pPr>
            <a:r>
              <a:rPr lang="en-US" sz="3600" smtClean="0"/>
              <a:t>What were the main beliefs &amp; practices of the first Protestant faiths: Lutheranism, Calvinism, &amp; Anglicanism?</a:t>
            </a:r>
          </a:p>
          <a:p>
            <a:pPr lvl="1" eaLnBrk="1" hangingPunct="1">
              <a:lnSpc>
                <a:spcPct val="90000"/>
              </a:lnSpc>
              <a:spcBef>
                <a:spcPct val="0"/>
              </a:spcBef>
              <a:spcAft>
                <a:spcPts val="600"/>
              </a:spcAft>
            </a:pPr>
            <a:r>
              <a:rPr lang="en-US" sz="3600" smtClean="0"/>
              <a:t>As a class, read the placards on Lutheranism, Calvinism, &amp; Anglicanism</a:t>
            </a:r>
          </a:p>
          <a:p>
            <a:pPr lvl="1" eaLnBrk="1" hangingPunct="1">
              <a:lnSpc>
                <a:spcPct val="90000"/>
              </a:lnSpc>
              <a:spcBef>
                <a:spcPct val="0"/>
              </a:spcBef>
              <a:spcAft>
                <a:spcPts val="600"/>
              </a:spcAft>
            </a:pPr>
            <a:r>
              <a:rPr lang="en-US" sz="3600" smtClean="0"/>
              <a:t>Complete </a:t>
            </a:r>
            <a:br>
              <a:rPr lang="en-US" sz="3600" smtClean="0"/>
            </a:br>
            <a:r>
              <a:rPr lang="en-US" sz="3600" smtClean="0"/>
              <a:t>the chart as </a:t>
            </a:r>
            <a:br>
              <a:rPr lang="en-US" sz="3600" smtClean="0"/>
            </a:br>
            <a:r>
              <a:rPr lang="en-US" sz="3600" smtClean="0"/>
              <a:t>you read</a:t>
            </a:r>
          </a:p>
          <a:p>
            <a:pPr lvl="1" eaLnBrk="1" hangingPunct="1">
              <a:lnSpc>
                <a:spcPct val="90000"/>
              </a:lnSpc>
              <a:spcBef>
                <a:spcPct val="0"/>
              </a:spcBef>
              <a:spcAft>
                <a:spcPts val="600"/>
              </a:spcAft>
            </a:pPr>
            <a:r>
              <a:rPr lang="en-US" sz="3600" smtClean="0"/>
              <a:t>Be prepared </a:t>
            </a:r>
            <a:br>
              <a:rPr lang="en-US" sz="3600" smtClean="0"/>
            </a:br>
            <a:r>
              <a:rPr lang="en-US" sz="3600" smtClean="0"/>
              <a:t>to discuss </a:t>
            </a:r>
            <a:br>
              <a:rPr lang="en-US" sz="3600" smtClean="0"/>
            </a:br>
            <a:r>
              <a:rPr lang="en-US" sz="3600" smtClean="0"/>
              <a:t>your answers </a:t>
            </a:r>
          </a:p>
        </p:txBody>
      </p:sp>
      <p:pic>
        <p:nvPicPr>
          <p:cNvPr id="25604" name="Picture 3"/>
          <p:cNvPicPr>
            <a:picLocks noChangeAspect="1" noChangeArrowheads="1"/>
          </p:cNvPicPr>
          <p:nvPr/>
        </p:nvPicPr>
        <p:blipFill>
          <a:blip r:embed="rId3" cstate="print"/>
          <a:srcRect/>
          <a:stretch>
            <a:fillRect/>
          </a:stretch>
        </p:blipFill>
        <p:spPr bwMode="auto">
          <a:xfrm>
            <a:off x="3352800" y="3429000"/>
            <a:ext cx="5791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r>
              <a:rPr lang="en-US" smtClean="0"/>
              <a:t>Protestant Reformation </a:t>
            </a:r>
          </a:p>
        </p:txBody>
      </p:sp>
      <p:pic>
        <p:nvPicPr>
          <p:cNvPr id="51203" name="Picture 9"/>
          <p:cNvPicPr>
            <a:picLocks noChangeAspect="1" noChangeArrowheads="1"/>
          </p:cNvPicPr>
          <p:nvPr/>
        </p:nvPicPr>
        <p:blipFill>
          <a:blip r:embed="rId3" cstate="print"/>
          <a:srcRect/>
          <a:stretch>
            <a:fillRect/>
          </a:stretch>
        </p:blipFill>
        <p:spPr bwMode="auto">
          <a:xfrm>
            <a:off x="0" y="-92075"/>
            <a:ext cx="9144000" cy="6950075"/>
          </a:xfrm>
          <a:prstGeom prst="rect">
            <a:avLst/>
          </a:prstGeom>
          <a:noFill/>
          <a:ln w="9525">
            <a:noFill/>
            <a:miter lim="800000"/>
            <a:headEnd/>
            <a:tailEnd/>
          </a:ln>
        </p:spPr>
      </p:pic>
      <p:pic>
        <p:nvPicPr>
          <p:cNvPr id="178186" name="Picture 10"/>
          <p:cNvPicPr>
            <a:picLocks noChangeAspect="1" noChangeArrowheads="1"/>
          </p:cNvPicPr>
          <p:nvPr/>
        </p:nvPicPr>
        <p:blipFill>
          <a:blip r:embed="rId4" cstate="print"/>
          <a:srcRect/>
          <a:stretch>
            <a:fillRect/>
          </a:stretch>
        </p:blipFill>
        <p:spPr bwMode="auto">
          <a:xfrm>
            <a:off x="1752600" y="0"/>
            <a:ext cx="605155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186"/>
                                        </p:tgtEl>
                                        <p:attrNameLst>
                                          <p:attrName>style.visibility</p:attrName>
                                        </p:attrNameLst>
                                      </p:cBhvr>
                                      <p:to>
                                        <p:strVal val="visible"/>
                                      </p:to>
                                    </p:set>
                                    <p:animEffect transition="in" filter="fade">
                                      <p:cBhvr>
                                        <p:cTn id="7" dur="1000"/>
                                        <p:tgtEl>
                                          <p:spTgt spid="178186"/>
                                        </p:tgtEl>
                                      </p:cBhvr>
                                    </p:animEffect>
                                  </p:childTnLst>
                                </p:cTn>
                              </p:par>
                              <p:par>
                                <p:cTn id="8" presetID="10" presetClass="exit" presetSubtype="0" fill="hold" nodeType="withEffect">
                                  <p:stCondLst>
                                    <p:cond delay="0"/>
                                  </p:stCondLst>
                                  <p:childTnLst>
                                    <p:animEffect transition="out" filter="fade">
                                      <p:cBhvr>
                                        <p:cTn id="9" dur="1000"/>
                                        <p:tgtEl>
                                          <p:spTgt spid="51203"/>
                                        </p:tgtEl>
                                      </p:cBhvr>
                                    </p:animEffect>
                                    <p:set>
                                      <p:cBhvr>
                                        <p:cTn id="10" dur="1" fill="hold">
                                          <p:stCondLst>
                                            <p:cond delay="999"/>
                                          </p:stCondLst>
                                        </p:cTn>
                                        <p:tgtEl>
                                          <p:spTgt spid="51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11" descr="800px-Westminster">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125" name="Rectangular Callout 8"/>
          <p:cNvSpPr>
            <a:spLocks noChangeArrowheads="1"/>
          </p:cNvSpPr>
          <p:nvPr/>
        </p:nvSpPr>
        <p:spPr bwMode="auto">
          <a:xfrm>
            <a:off x="381000" y="76200"/>
            <a:ext cx="84582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The Catholic Church taught that people could </a:t>
            </a:r>
            <a:br>
              <a:rPr lang="en-US" sz="3200"/>
            </a:br>
            <a:r>
              <a:rPr lang="en-US" sz="3200"/>
              <a:t>gain access to heaven (called salvation) by having faith in God &amp; doing good works for others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2" descr="Mass"/>
          <p:cNvPicPr>
            <a:picLocks noChangeAspect="1" noChangeArrowheads="1"/>
          </p:cNvPicPr>
          <p:nvPr/>
        </p:nvPicPr>
        <p:blipFill>
          <a:blip r:embed="rId3" cstate="print"/>
          <a:srcRect/>
          <a:stretch>
            <a:fillRect/>
          </a:stretch>
        </p:blipFill>
        <p:spPr bwMode="auto">
          <a:xfrm>
            <a:off x="76200" y="152400"/>
            <a:ext cx="4800600" cy="6553200"/>
          </a:xfrm>
          <a:prstGeom prst="rect">
            <a:avLst/>
          </a:prstGeom>
          <a:noFill/>
          <a:ln w="9525">
            <a:noFill/>
            <a:miter lim="800000"/>
            <a:headEnd/>
            <a:tailEnd/>
          </a:ln>
        </p:spPr>
      </p:pic>
      <p:sp>
        <p:nvSpPr>
          <p:cNvPr id="6147" name="Rectangular Callout 6"/>
          <p:cNvSpPr>
            <a:spLocks noChangeArrowheads="1"/>
          </p:cNvSpPr>
          <p:nvPr/>
        </p:nvSpPr>
        <p:spPr bwMode="auto">
          <a:xfrm>
            <a:off x="5029200" y="1447800"/>
            <a:ext cx="4038600" cy="2667000"/>
          </a:xfrm>
          <a:prstGeom prst="wedgeRectCallout">
            <a:avLst>
              <a:gd name="adj1" fmla="val -1843"/>
              <a:gd name="adj2" fmla="val 22097"/>
            </a:avLst>
          </a:prstGeom>
          <a:solidFill>
            <a:srgbClr val="CCFFCC"/>
          </a:solidFill>
          <a:ln w="9525" algn="ctr">
            <a:solidFill>
              <a:schemeClr val="tx1"/>
            </a:solidFill>
            <a:round/>
            <a:headEnd/>
            <a:tailEnd/>
          </a:ln>
        </p:spPr>
        <p:txBody>
          <a:bodyPr/>
          <a:lstStyle/>
          <a:p>
            <a:pPr algn="ctr" eaLnBrk="0" hangingPunct="0">
              <a:lnSpc>
                <a:spcPct val="85000"/>
              </a:lnSpc>
            </a:pPr>
            <a:r>
              <a:rPr lang="en-US" sz="3200"/>
              <a:t>The church taught that Christians could gain more of God’s grace through a series of spiritual rituals called the Holy Sacraments</a:t>
            </a:r>
          </a:p>
        </p:txBody>
      </p:sp>
      <p:sp>
        <p:nvSpPr>
          <p:cNvPr id="6148" name="Rectangle 7"/>
          <p:cNvSpPr>
            <a:spLocks noChangeArrowheads="1"/>
          </p:cNvSpPr>
          <p:nvPr/>
        </p:nvSpPr>
        <p:spPr bwMode="auto">
          <a:xfrm>
            <a:off x="5029200" y="4249738"/>
            <a:ext cx="4038600" cy="2455862"/>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t>Sacraments included Baptism, Confirmation, Communion, Confession, Marriage, Ordination of Priests, Last Rites for the Dying</a:t>
            </a:r>
          </a:p>
        </p:txBody>
      </p:sp>
      <p:sp>
        <p:nvSpPr>
          <p:cNvPr id="6149" name="Title 9"/>
          <p:cNvSpPr>
            <a:spLocks noGrp="1"/>
          </p:cNvSpPr>
          <p:nvPr>
            <p:ph type="title"/>
          </p:nvPr>
        </p:nvSpPr>
        <p:spPr>
          <a:xfrm>
            <a:off x="4876800" y="0"/>
            <a:ext cx="4267200" cy="1295400"/>
          </a:xfrm>
        </p:spPr>
        <p:txBody>
          <a:bodyPr/>
          <a:lstStyle/>
          <a:p>
            <a:pPr eaLnBrk="1" hangingPunct="1">
              <a:lnSpc>
                <a:spcPct val="90000"/>
              </a:lnSpc>
            </a:pPr>
            <a:r>
              <a:rPr lang="en-US" sz="4000" smtClean="0"/>
              <a:t>Practices of the Catholic Church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Picture 2" descr="http://www.traditioninaction.org/SOD/SODimages2/063_ThomasDivinelyInspired.jpg"/>
          <p:cNvPicPr>
            <a:picLocks noChangeAspect="1" noChangeArrowheads="1"/>
          </p:cNvPicPr>
          <p:nvPr/>
        </p:nvPicPr>
        <p:blipFill>
          <a:blip r:embed="rId2" cstate="print"/>
          <a:srcRect/>
          <a:stretch>
            <a:fillRect/>
          </a:stretch>
        </p:blipFill>
        <p:spPr bwMode="auto">
          <a:xfrm>
            <a:off x="0" y="-39688"/>
            <a:ext cx="5029200" cy="6897688"/>
          </a:xfrm>
          <a:prstGeom prst="rect">
            <a:avLst/>
          </a:prstGeom>
          <a:noFill/>
          <a:ln w="9525">
            <a:noFill/>
            <a:miter lim="800000"/>
            <a:headEnd/>
            <a:tailEnd/>
          </a:ln>
        </p:spPr>
      </p:pic>
      <p:sp>
        <p:nvSpPr>
          <p:cNvPr id="7172" name="Rectangular Callout 3"/>
          <p:cNvSpPr>
            <a:spLocks noChangeArrowheads="1"/>
          </p:cNvSpPr>
          <p:nvPr/>
        </p:nvSpPr>
        <p:spPr bwMode="auto">
          <a:xfrm>
            <a:off x="5105400" y="152400"/>
            <a:ext cx="3886200" cy="9906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But, the church was also growing corrupt</a:t>
            </a:r>
          </a:p>
        </p:txBody>
      </p:sp>
      <p:sp>
        <p:nvSpPr>
          <p:cNvPr id="5" name="Rectangular Callout 4"/>
          <p:cNvSpPr>
            <a:spLocks noChangeArrowheads="1"/>
          </p:cNvSpPr>
          <p:nvPr/>
        </p:nvSpPr>
        <p:spPr bwMode="auto">
          <a:xfrm>
            <a:off x="5105400" y="1295400"/>
            <a:ext cx="3886200" cy="2209800"/>
          </a:xfrm>
          <a:prstGeom prst="wedgeRectCallout">
            <a:avLst>
              <a:gd name="adj1" fmla="val -1843"/>
              <a:gd name="adj2" fmla="val 22097"/>
            </a:avLst>
          </a:prstGeom>
          <a:solidFill>
            <a:srgbClr val="CCFFCC"/>
          </a:solidFill>
          <a:ln w="9525" algn="ctr">
            <a:solidFill>
              <a:schemeClr val="tx1"/>
            </a:solidFill>
            <a:round/>
            <a:headEnd/>
            <a:tailEnd/>
          </a:ln>
        </p:spPr>
        <p:txBody>
          <a:bodyPr/>
          <a:lstStyle/>
          <a:p>
            <a:pPr algn="ctr" eaLnBrk="0" hangingPunct="0">
              <a:lnSpc>
                <a:spcPct val="85000"/>
              </a:lnSpc>
            </a:pPr>
            <a:r>
              <a:rPr lang="en-US" sz="3200"/>
              <a:t>Clergy members took vows of chastity to abstain from sex…but some church leaders fathered children </a:t>
            </a:r>
          </a:p>
        </p:txBody>
      </p:sp>
      <p:sp>
        <p:nvSpPr>
          <p:cNvPr id="6" name="Rectangular Callout 5"/>
          <p:cNvSpPr>
            <a:spLocks noChangeArrowheads="1"/>
          </p:cNvSpPr>
          <p:nvPr/>
        </p:nvSpPr>
        <p:spPr bwMode="auto">
          <a:xfrm>
            <a:off x="5105400" y="2514600"/>
            <a:ext cx="3886200" cy="3048000"/>
          </a:xfrm>
          <a:prstGeom prst="wedgeRectCallout">
            <a:avLst>
              <a:gd name="adj1" fmla="val -1843"/>
              <a:gd name="adj2" fmla="val 22097"/>
            </a:avLst>
          </a:prstGeom>
          <a:solidFill>
            <a:srgbClr val="FFCC99"/>
          </a:solidFill>
          <a:ln w="9525" algn="ctr">
            <a:solidFill>
              <a:schemeClr val="tx1"/>
            </a:solidFill>
            <a:round/>
            <a:headEnd/>
            <a:tailEnd/>
          </a:ln>
        </p:spPr>
        <p:txBody>
          <a:bodyPr/>
          <a:lstStyle/>
          <a:p>
            <a:pPr algn="ctr" eaLnBrk="0" hangingPunct="0">
              <a:lnSpc>
                <a:spcPct val="85000"/>
              </a:lnSpc>
            </a:pPr>
            <a:r>
              <a:rPr lang="en-US" sz="3200"/>
              <a:t>Priests were required to go through rigorous training in a monastery…but some church positions were sold to the highest bidder called simony </a:t>
            </a:r>
          </a:p>
        </p:txBody>
      </p:sp>
      <p:sp>
        <p:nvSpPr>
          <p:cNvPr id="7" name="Rectangular Callout 6"/>
          <p:cNvSpPr>
            <a:spLocks noChangeArrowheads="1"/>
          </p:cNvSpPr>
          <p:nvPr/>
        </p:nvSpPr>
        <p:spPr bwMode="auto">
          <a:xfrm>
            <a:off x="5105400" y="3505200"/>
            <a:ext cx="3886200" cy="25908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Sometimes, feudal lords would use their influence to have friends or children named as priests, called lay investiture </a:t>
            </a:r>
          </a:p>
        </p:txBody>
      </p:sp>
      <p:sp>
        <p:nvSpPr>
          <p:cNvPr id="8" name="Rectangular Callout 7"/>
          <p:cNvSpPr>
            <a:spLocks noChangeArrowheads="1"/>
          </p:cNvSpPr>
          <p:nvPr/>
        </p:nvSpPr>
        <p:spPr bwMode="auto">
          <a:xfrm>
            <a:off x="5105400" y="5486400"/>
            <a:ext cx="38862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As a result, some clergy members were poorly educated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Rectangular Callout 4"/>
          <p:cNvSpPr>
            <a:spLocks noChangeArrowheads="1"/>
          </p:cNvSpPr>
          <p:nvPr/>
        </p:nvSpPr>
        <p:spPr bwMode="auto">
          <a:xfrm>
            <a:off x="5181600" y="228600"/>
            <a:ext cx="3886200" cy="1752600"/>
          </a:xfrm>
          <a:prstGeom prst="wedgeRectCallout">
            <a:avLst>
              <a:gd name="adj1" fmla="val -1843"/>
              <a:gd name="adj2" fmla="val 22097"/>
            </a:avLst>
          </a:prstGeom>
          <a:solidFill>
            <a:srgbClr val="CCFFCC"/>
          </a:solidFill>
          <a:ln w="9525" algn="ctr">
            <a:solidFill>
              <a:schemeClr val="tx1"/>
            </a:solidFill>
            <a:round/>
            <a:headEnd/>
            <a:tailEnd/>
          </a:ln>
        </p:spPr>
        <p:txBody>
          <a:bodyPr/>
          <a:lstStyle/>
          <a:p>
            <a:pPr algn="ctr" eaLnBrk="0" hangingPunct="0">
              <a:lnSpc>
                <a:spcPct val="85000"/>
              </a:lnSpc>
            </a:pPr>
            <a:r>
              <a:rPr lang="en-US" sz="3200"/>
              <a:t>One of the most corrupt church practices was the selling of indulgences</a:t>
            </a:r>
          </a:p>
        </p:txBody>
      </p:sp>
      <p:sp>
        <p:nvSpPr>
          <p:cNvPr id="6" name="Rectangular Callout 5"/>
          <p:cNvSpPr>
            <a:spLocks noChangeArrowheads="1"/>
          </p:cNvSpPr>
          <p:nvPr/>
        </p:nvSpPr>
        <p:spPr bwMode="auto">
          <a:xfrm>
            <a:off x="5181600" y="2133600"/>
            <a:ext cx="3886200" cy="18288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Indulges began as a </a:t>
            </a:r>
            <a:br>
              <a:rPr lang="en-US" sz="3200"/>
            </a:br>
            <a:r>
              <a:rPr lang="en-US" sz="3200"/>
              <a:t>way for people to repent for their sins through good works</a:t>
            </a:r>
          </a:p>
        </p:txBody>
      </p:sp>
      <p:sp>
        <p:nvSpPr>
          <p:cNvPr id="9" name="Rectangular Callout 8"/>
          <p:cNvSpPr>
            <a:spLocks noChangeArrowheads="1"/>
          </p:cNvSpPr>
          <p:nvPr/>
        </p:nvSpPr>
        <p:spPr bwMode="auto">
          <a:xfrm>
            <a:off x="5181600" y="4114800"/>
            <a:ext cx="3886200" cy="25908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But rather than requiring good deeds, church leaders began selling indulgence certificates as a way of raising money</a:t>
            </a:r>
          </a:p>
        </p:txBody>
      </p:sp>
      <p:pic>
        <p:nvPicPr>
          <p:cNvPr id="8198" name="Picture 5" descr="http://brian.hoffert.faculty.noctrl.edu/REL100/Christianity.Indulgences.png"/>
          <p:cNvPicPr>
            <a:picLocks noChangeAspect="1" noChangeArrowheads="1"/>
          </p:cNvPicPr>
          <p:nvPr/>
        </p:nvPicPr>
        <p:blipFill>
          <a:blip r:embed="rId2" cstate="print"/>
          <a:srcRect/>
          <a:stretch>
            <a:fillRect/>
          </a:stretch>
        </p:blipFill>
        <p:spPr bwMode="auto">
          <a:xfrm>
            <a:off x="0" y="304800"/>
            <a:ext cx="5105400" cy="6257925"/>
          </a:xfrm>
          <a:prstGeom prst="rect">
            <a:avLst/>
          </a:prstGeom>
          <a:noFill/>
          <a:ln w="9525">
            <a:noFill/>
            <a:miter lim="800000"/>
            <a:headEnd/>
            <a:tailEnd/>
          </a:ln>
        </p:spPr>
      </p:pic>
      <p:sp>
        <p:nvSpPr>
          <p:cNvPr id="11" name="Rectangle 10"/>
          <p:cNvSpPr>
            <a:spLocks noChangeArrowheads="1"/>
          </p:cNvSpPr>
          <p:nvPr/>
        </p:nvSpPr>
        <p:spPr bwMode="auto">
          <a:xfrm>
            <a:off x="609600" y="5486400"/>
            <a:ext cx="4038600" cy="1274763"/>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t>These practices went unquestioned during the Middle 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9219" name="Rectangle 5"/>
          <p:cNvSpPr>
            <a:spLocks noChangeArrowheads="1"/>
          </p:cNvSpPr>
          <p:nvPr/>
        </p:nvSpPr>
        <p:spPr bwMode="auto">
          <a:xfrm>
            <a:off x="76200" y="61913"/>
            <a:ext cx="5410200" cy="1766887"/>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3200"/>
              <a:t>By the time of the Renaissance, some Christians began criticizing church corruptions &amp; questioned Catholic teachings </a:t>
            </a:r>
          </a:p>
        </p:txBody>
      </p:sp>
      <p:sp>
        <p:nvSpPr>
          <p:cNvPr id="12" name="Rectangle 11"/>
          <p:cNvSpPr>
            <a:spLocks noChangeArrowheads="1"/>
          </p:cNvSpPr>
          <p:nvPr/>
        </p:nvSpPr>
        <p:spPr bwMode="auto">
          <a:xfrm>
            <a:off x="76200" y="1905000"/>
            <a:ext cx="3962400" cy="1766888"/>
          </a:xfrm>
          <a:prstGeom prst="rect">
            <a:avLst/>
          </a:prstGeom>
          <a:solidFill>
            <a:srgbClr val="CCFFCC"/>
          </a:solidFill>
          <a:ln w="12700">
            <a:solidFill>
              <a:schemeClr val="tx1"/>
            </a:solidFill>
            <a:miter lim="800000"/>
            <a:headEnd/>
            <a:tailEnd/>
          </a:ln>
        </p:spPr>
        <p:txBody>
          <a:bodyPr>
            <a:spAutoFit/>
          </a:bodyPr>
          <a:lstStyle/>
          <a:p>
            <a:pPr algn="ctr">
              <a:lnSpc>
                <a:spcPct val="85000"/>
              </a:lnSpc>
            </a:pPr>
            <a:r>
              <a:rPr lang="en-US" sz="3200"/>
              <a:t>Christian humanists believed that they could help reform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7" descr="http://upload.wikimedia.org/wikipedia/commons/5/50/BrownManchesterMuralWyclif.jpg"/>
          <p:cNvPicPr>
            <a:picLocks noChangeAspect="1" noChangeArrowheads="1"/>
          </p:cNvPicPr>
          <p:nvPr/>
        </p:nvPicPr>
        <p:blipFill>
          <a:blip r:embed="rId3" cstate="print"/>
          <a:srcRect/>
          <a:stretch>
            <a:fillRect/>
          </a:stretch>
        </p:blipFill>
        <p:spPr bwMode="auto">
          <a:xfrm>
            <a:off x="-233363" y="1600200"/>
            <a:ext cx="9377363" cy="5257800"/>
          </a:xfrm>
          <a:prstGeom prst="rect">
            <a:avLst/>
          </a:prstGeom>
          <a:noFill/>
          <a:ln w="9525">
            <a:noFill/>
            <a:miter lim="800000"/>
            <a:headEnd/>
            <a:tailEnd/>
          </a:ln>
        </p:spPr>
      </p:pic>
      <p:sp>
        <p:nvSpPr>
          <p:cNvPr id="9" name="Rectangular Callout 8"/>
          <p:cNvSpPr>
            <a:spLocks noChangeArrowheads="1"/>
          </p:cNvSpPr>
          <p:nvPr/>
        </p:nvSpPr>
        <p:spPr bwMode="auto">
          <a:xfrm>
            <a:off x="152400" y="76200"/>
            <a:ext cx="8763000" cy="22098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In the 1300s, Reformers like John Wycliffe &amp; priest Jan Hus attacked corruptions like indulges, said that the Bible (not the Pope) was the ultimate authority on Christianity, &amp; wanted church teachings in the vernacular (local language) not Latin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90600"/>
          </a:xfrm>
        </p:spPr>
        <p:txBody>
          <a:bodyPr/>
          <a:lstStyle/>
          <a:p>
            <a:pPr eaLnBrk="1" hangingPunct="1"/>
            <a:r>
              <a:rPr lang="en-US" smtClean="0"/>
              <a:t> Title</a:t>
            </a:r>
          </a:p>
        </p:txBody>
      </p:sp>
      <p:sp>
        <p:nvSpPr>
          <p:cNvPr id="11267"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sz="3900" smtClean="0"/>
              <a:t> Text </a:t>
            </a:r>
            <a:endParaRPr lang="en-US" sz="3900" smtClean="0">
              <a:solidFill>
                <a:schemeClr val="folHlink"/>
              </a:solidFill>
            </a:endParaRPr>
          </a:p>
        </p:txBody>
      </p:sp>
      <p:pic>
        <p:nvPicPr>
          <p:cNvPr id="11268" name="Picture 1" descr="C:\Users\e200203909\Documents\CP World History\Important Stuff\TCI History Alive Resources\Digital Teacher Resources\Programs\Medieval World\Transparencies\7 Renaissance and Reformation\31 The Reformation Begins\Transparency 31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5299" name="Picture 3" descr="http://upload.wikimedia.org/wikipedia/commons/a/a5/Spiezer_Chronik_Jan_Hus_1485.jpg"/>
          <p:cNvPicPr>
            <a:picLocks noChangeAspect="1" noChangeArrowheads="1"/>
          </p:cNvPicPr>
          <p:nvPr/>
        </p:nvPicPr>
        <p:blipFill>
          <a:blip r:embed="rId4" cstate="print"/>
          <a:srcRect/>
          <a:stretch>
            <a:fillRect/>
          </a:stretch>
        </p:blipFill>
        <p:spPr bwMode="auto">
          <a:xfrm>
            <a:off x="2286000" y="0"/>
            <a:ext cx="6858000" cy="6858000"/>
          </a:xfrm>
          <a:prstGeom prst="rect">
            <a:avLst/>
          </a:prstGeom>
          <a:noFill/>
          <a:ln w="9525">
            <a:noFill/>
            <a:miter lim="800000"/>
            <a:headEnd/>
            <a:tailEnd/>
          </a:ln>
        </p:spPr>
      </p:pic>
      <p:sp>
        <p:nvSpPr>
          <p:cNvPr id="11270" name="Rectangular Callout 7"/>
          <p:cNvSpPr>
            <a:spLocks noChangeArrowheads="1"/>
          </p:cNvSpPr>
          <p:nvPr/>
        </p:nvSpPr>
        <p:spPr bwMode="auto">
          <a:xfrm>
            <a:off x="2514600" y="76200"/>
            <a:ext cx="6553200" cy="9144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Catholic leaders responded to these criticisms by executing Wycliffe &amp; Hus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396</TotalTime>
  <Words>1028</Words>
  <Application>Microsoft Office PowerPoint</Application>
  <PresentationFormat>On-screen Show (4:3)</PresentationFormat>
  <Paragraphs>93</Paragraphs>
  <Slides>24</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Wingdings</vt:lpstr>
      <vt:lpstr>Baggett</vt:lpstr>
      <vt:lpstr>Slide 1</vt:lpstr>
      <vt:lpstr>Slide 2</vt:lpstr>
      <vt:lpstr>Slide 3</vt:lpstr>
      <vt:lpstr>Practices of the Catholic Church </vt:lpstr>
      <vt:lpstr>Slide 5</vt:lpstr>
      <vt:lpstr>Slide 6</vt:lpstr>
      <vt:lpstr>Slide 7</vt:lpstr>
      <vt:lpstr>Slide 8</vt:lpstr>
      <vt:lpstr> Title</vt:lpstr>
      <vt:lpstr>Slide 10</vt:lpstr>
      <vt:lpstr>Slide 11</vt:lpstr>
      <vt:lpstr>The Protestant Reformation</vt:lpstr>
      <vt:lpstr>Slide 13</vt:lpstr>
      <vt:lpstr>The Protestant Reformation</vt:lpstr>
      <vt:lpstr>Martin Luther</vt:lpstr>
      <vt:lpstr>Martin Luther</vt:lpstr>
      <vt:lpstr>Martin Luther</vt:lpstr>
      <vt:lpstr>Slide 18</vt:lpstr>
      <vt:lpstr>Slide 19</vt:lpstr>
      <vt:lpstr>Slide 20</vt:lpstr>
      <vt:lpstr>Slide 21</vt:lpstr>
      <vt:lpstr>Slide 22</vt:lpstr>
      <vt:lpstr>Protestant Faiths</vt:lpstr>
      <vt:lpstr>Protestant Reformation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54</cp:revision>
  <dcterms:created xsi:type="dcterms:W3CDTF">2010-11-10T01:25:14Z</dcterms:created>
  <dcterms:modified xsi:type="dcterms:W3CDTF">2014-11-10T13:17:20Z</dcterms:modified>
</cp:coreProperties>
</file>