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1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Mongols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 World History Notes</a:t>
            </a:r>
          </a:p>
          <a:p>
            <a:r>
              <a:rPr lang="en-US" dirty="0" smtClean="0"/>
              <a:t>Chapter 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01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79287" y="2248347"/>
            <a:ext cx="5375497" cy="43965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United and led the Mongols</a:t>
            </a:r>
          </a:p>
          <a:p>
            <a:r>
              <a:rPr lang="en-US" dirty="0" smtClean="0"/>
              <a:t>How did he rise to power?</a:t>
            </a:r>
          </a:p>
          <a:p>
            <a:pPr lvl="1"/>
            <a:r>
              <a:rPr lang="en-US" dirty="0" smtClean="0"/>
              <a:t>Capitalized on shifting tribal alliances and betrayals</a:t>
            </a:r>
          </a:p>
          <a:p>
            <a:pPr lvl="1"/>
            <a:r>
              <a:rPr lang="en-US" dirty="0" smtClean="0"/>
              <a:t>Mounting string of military victories</a:t>
            </a:r>
          </a:p>
          <a:p>
            <a:pPr lvl="1"/>
            <a:r>
              <a:rPr lang="en-US" dirty="0" smtClean="0"/>
              <a:t>Enemies were indecisive</a:t>
            </a:r>
          </a:p>
          <a:p>
            <a:pPr lvl="1"/>
            <a:r>
              <a:rPr lang="en-US" dirty="0" smtClean="0"/>
              <a:t>Used his reputation as a leader generous to friends and ruthless to enemies</a:t>
            </a:r>
          </a:p>
          <a:p>
            <a:pPr lvl="1"/>
            <a:r>
              <a:rPr lang="en-US" dirty="0" smtClean="0"/>
              <a:t>Incorporated warriors from defeated tribes into his own forces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Temujin</a:t>
            </a:r>
            <a:r>
              <a:rPr lang="en-US" dirty="0" smtClean="0"/>
              <a:t> (1162-1227)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89" y="2091791"/>
            <a:ext cx="3073824" cy="43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5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8" y="2248347"/>
            <a:ext cx="3597672" cy="3877815"/>
          </a:xfrm>
        </p:spPr>
        <p:txBody>
          <a:bodyPr/>
          <a:lstStyle/>
          <a:p>
            <a:r>
              <a:rPr lang="en-US" dirty="0" smtClean="0"/>
              <a:t>1206 = a Mongol tribal assembly recognized </a:t>
            </a:r>
            <a:r>
              <a:rPr lang="en-US" dirty="0" err="1" smtClean="0"/>
              <a:t>Temujin</a:t>
            </a:r>
            <a:r>
              <a:rPr lang="en-US" dirty="0" smtClean="0"/>
              <a:t> as Genghis Khan</a:t>
            </a:r>
          </a:p>
          <a:p>
            <a:pPr lvl="1"/>
            <a:r>
              <a:rPr lang="en-US" dirty="0" smtClean="0"/>
              <a:t>Means “universal” or “supreme” ruler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Temujin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658" y="2248346"/>
            <a:ext cx="3852095" cy="38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1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44729" y="2248347"/>
            <a:ext cx="4488279" cy="4330253"/>
          </a:xfrm>
        </p:spPr>
        <p:txBody>
          <a:bodyPr>
            <a:normAutofit/>
          </a:bodyPr>
          <a:lstStyle/>
          <a:p>
            <a:r>
              <a:rPr lang="en-US" dirty="0" smtClean="0"/>
              <a:t>Two major reasons for Mongol expansion under Genghis Khan:</a:t>
            </a:r>
          </a:p>
          <a:p>
            <a:pPr lvl="1"/>
            <a:r>
              <a:rPr lang="en-US" dirty="0"/>
              <a:t>The newly united Mongols needed a common task or else they would fragment and fall apart</a:t>
            </a:r>
          </a:p>
          <a:p>
            <a:pPr lvl="1"/>
            <a:r>
              <a:rPr lang="en-US" dirty="0"/>
              <a:t>He needed external resources with which to reward his </a:t>
            </a:r>
            <a:r>
              <a:rPr lang="en-US" dirty="0" smtClean="0"/>
              <a:t>followers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goal = China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Mongol Expansion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5" y="2043338"/>
            <a:ext cx="3650110" cy="45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3137" y="2248347"/>
            <a:ext cx="4784018" cy="4326983"/>
          </a:xfrm>
        </p:spPr>
        <p:txBody>
          <a:bodyPr>
            <a:normAutofit/>
          </a:bodyPr>
          <a:lstStyle/>
          <a:p>
            <a:r>
              <a:rPr lang="en-US" dirty="0" smtClean="0"/>
              <a:t>1209 = marks the beginning of Mongol conquests</a:t>
            </a:r>
          </a:p>
          <a:p>
            <a:r>
              <a:rPr lang="en-US" dirty="0" smtClean="0"/>
              <a:t>Conquests continued for about 50 years under Genghis Khan and his grandsons = </a:t>
            </a:r>
            <a:r>
              <a:rPr lang="en-US" dirty="0" err="1" smtClean="0"/>
              <a:t>Ogodei</a:t>
            </a:r>
            <a:r>
              <a:rPr lang="en-US" dirty="0" smtClean="0"/>
              <a:t>, </a:t>
            </a:r>
            <a:r>
              <a:rPr lang="en-US" dirty="0" err="1" smtClean="0"/>
              <a:t>Mongke</a:t>
            </a:r>
            <a:r>
              <a:rPr lang="en-US" dirty="0" smtClean="0"/>
              <a:t>, and Kublai</a:t>
            </a:r>
          </a:p>
          <a:p>
            <a:r>
              <a:rPr lang="en-US" dirty="0" smtClean="0"/>
              <a:t>Final empire contained: China, Korea, Central Asia, Russia, much of the Islamic Middle East, and parts of Eastern Europe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Mongol Expansion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155" y="2248347"/>
            <a:ext cx="3792785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3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5740" y="2070011"/>
            <a:ext cx="4227334" cy="44736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Mongol expansion put in check by a few setbacks, which marked the limits of the empire:</a:t>
            </a:r>
          </a:p>
          <a:p>
            <a:pPr lvl="1"/>
            <a:r>
              <a:rPr lang="en-US" dirty="0" smtClean="0"/>
              <a:t>1242 = Withdrawal from Eastern Europe</a:t>
            </a:r>
          </a:p>
          <a:p>
            <a:pPr lvl="1"/>
            <a:r>
              <a:rPr lang="en-US" dirty="0" smtClean="0"/>
              <a:t>1260 = Defeat by Egyptian forces in Palestine</a:t>
            </a:r>
          </a:p>
          <a:p>
            <a:pPr lvl="1"/>
            <a:r>
              <a:rPr lang="en-US" dirty="0" smtClean="0"/>
              <a:t>1274 &amp; 1281 = Two failed invasions of Japan</a:t>
            </a:r>
          </a:p>
          <a:p>
            <a:pPr lvl="1"/>
            <a:r>
              <a:rPr lang="en-US" dirty="0" smtClean="0"/>
              <a:t>Difficulty of moving through the tropical jungles of Southeast Asia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Mongol Expansion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226" y="2417911"/>
            <a:ext cx="4203665" cy="3176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0173" y="5594006"/>
            <a:ext cx="377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Painting of the Defeat of the Mongol Invasion Fleet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8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6919" y="2248347"/>
            <a:ext cx="4383901" cy="4205218"/>
          </a:xfrm>
        </p:spPr>
        <p:txBody>
          <a:bodyPr>
            <a:normAutofit/>
          </a:bodyPr>
          <a:lstStyle/>
          <a:p>
            <a:r>
              <a:rPr lang="en-US" dirty="0" smtClean="0"/>
              <a:t>Genghis Khan reorganized the entire social structure of the Mongols into military units</a:t>
            </a:r>
          </a:p>
          <a:p>
            <a:pPr lvl="1"/>
            <a:r>
              <a:rPr lang="en-US" dirty="0" smtClean="0"/>
              <a:t>Of 10, 100, 1,000, and 10,000 warriors</a:t>
            </a:r>
          </a:p>
          <a:p>
            <a:pPr lvl="1"/>
            <a:r>
              <a:rPr lang="en-US" dirty="0" smtClean="0"/>
              <a:t>Allowed for effective control and command</a:t>
            </a:r>
          </a:p>
          <a:p>
            <a:r>
              <a:rPr lang="en-US" dirty="0" smtClean="0"/>
              <a:t>Conquered tribes = broken up and dispersed throughout these units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Mongol Military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7" y="2248347"/>
            <a:ext cx="3943705" cy="42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1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514" y="2248347"/>
            <a:ext cx="4453488" cy="4309588"/>
          </a:xfrm>
        </p:spPr>
        <p:txBody>
          <a:bodyPr>
            <a:normAutofit/>
          </a:bodyPr>
          <a:lstStyle/>
          <a:p>
            <a:r>
              <a:rPr lang="en-US" dirty="0" smtClean="0"/>
              <a:t>Displayed incredible discipline and loyalty</a:t>
            </a:r>
          </a:p>
          <a:p>
            <a:pPr lvl="1"/>
            <a:r>
              <a:rPr lang="en-US" dirty="0" smtClean="0"/>
              <a:t>People that deserted their unit in battle = put to death</a:t>
            </a:r>
          </a:p>
          <a:p>
            <a:pPr lvl="1"/>
            <a:r>
              <a:rPr lang="en-US" dirty="0" smtClean="0"/>
              <a:t>Unit leaders fought alongside their men</a:t>
            </a:r>
          </a:p>
          <a:p>
            <a:pPr lvl="1"/>
            <a:r>
              <a:rPr lang="en-US" dirty="0" smtClean="0"/>
              <a:t>ALL Mongols benefited from the wealth that flowed into the Mongol Empire from conquered civilizations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Mongol Military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570" y="2500047"/>
            <a:ext cx="3741456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0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31357" y="2248347"/>
            <a:ext cx="5688633" cy="42921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Conquered people were incorporated into the military</a:t>
            </a:r>
          </a:p>
          <a:p>
            <a:pPr lvl="1"/>
            <a:r>
              <a:rPr lang="en-US" dirty="0"/>
              <a:t>Nomads = put into the cavalry</a:t>
            </a:r>
          </a:p>
          <a:p>
            <a:pPr lvl="1"/>
            <a:r>
              <a:rPr lang="en-US" dirty="0"/>
              <a:t>Settled peoples = infantry and artillery </a:t>
            </a:r>
            <a:r>
              <a:rPr lang="en-US" dirty="0" smtClean="0"/>
              <a:t>forces</a:t>
            </a:r>
          </a:p>
          <a:p>
            <a:r>
              <a:rPr lang="en-US" dirty="0" smtClean="0"/>
              <a:t>Other conquered people served as laborers </a:t>
            </a:r>
            <a:r>
              <a:rPr lang="en-US" dirty="0" smtClean="0">
                <a:sym typeface="Wingdings"/>
              </a:rPr>
              <a:t> built roads and bridges, carried supplies, etc.</a:t>
            </a:r>
          </a:p>
          <a:p>
            <a:r>
              <a:rPr lang="en-US" dirty="0" smtClean="0">
                <a:sym typeface="Wingdings"/>
              </a:rPr>
              <a:t>Artisans and craftsmen = typically spared from massacre, enslaved, and put to work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Mongol Military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7" y="2700617"/>
            <a:ext cx="2654829" cy="30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4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7929" y="2248347"/>
            <a:ext cx="4766622" cy="43269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Brutal and ruthless military tactics</a:t>
            </a:r>
          </a:p>
          <a:p>
            <a:pPr lvl="1"/>
            <a:r>
              <a:rPr lang="en-US" dirty="0"/>
              <a:t>All who resisted Mongol rule = slaughtered along with their wives, children, and dependents</a:t>
            </a:r>
          </a:p>
          <a:p>
            <a:pPr lvl="1"/>
            <a:r>
              <a:rPr lang="en-US" dirty="0"/>
              <a:t>Cities </a:t>
            </a:r>
            <a:r>
              <a:rPr lang="en-US" dirty="0" smtClean="0"/>
              <a:t>destroyed</a:t>
            </a:r>
          </a:p>
          <a:p>
            <a:r>
              <a:rPr lang="en-US" dirty="0" smtClean="0"/>
              <a:t>Their brutality worked as psychological warfare also </a:t>
            </a:r>
            <a:r>
              <a:rPr lang="en-US" dirty="0" smtClean="0">
                <a:sym typeface="Wingdings"/>
              </a:rPr>
              <a:t> many of those that heard about the Mongols were afraid and voluntarily surrendered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Mongol Military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723" y="2248347"/>
            <a:ext cx="358886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705" y="2070011"/>
            <a:ext cx="8315494" cy="46444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Mobilized human and material resources</a:t>
            </a:r>
          </a:p>
          <a:p>
            <a:r>
              <a:rPr lang="en-US" dirty="0" smtClean="0"/>
              <a:t>Detailed census taking</a:t>
            </a:r>
          </a:p>
          <a:p>
            <a:pPr lvl="1"/>
            <a:r>
              <a:rPr lang="en-US" dirty="0" smtClean="0"/>
              <a:t>Knew how many people they controlled and what resources were available to them</a:t>
            </a:r>
          </a:p>
          <a:p>
            <a:pPr lvl="1"/>
            <a:r>
              <a:rPr lang="en-US" dirty="0" smtClean="0"/>
              <a:t>Allowed them to effectively tax the people</a:t>
            </a:r>
          </a:p>
          <a:p>
            <a:r>
              <a:rPr lang="en-US" dirty="0" smtClean="0"/>
              <a:t>Set up an effective system of relay stations</a:t>
            </a:r>
          </a:p>
          <a:p>
            <a:pPr lvl="1"/>
            <a:r>
              <a:rPr lang="en-US" dirty="0" smtClean="0"/>
              <a:t>Provided for rapid communication</a:t>
            </a:r>
          </a:p>
          <a:p>
            <a:pPr lvl="1"/>
            <a:r>
              <a:rPr lang="en-US" dirty="0" smtClean="0"/>
              <a:t>Fostered trade</a:t>
            </a:r>
          </a:p>
          <a:p>
            <a:r>
              <a:rPr lang="en-US" dirty="0" smtClean="0"/>
              <a:t>Centralized government</a:t>
            </a:r>
          </a:p>
          <a:p>
            <a:pPr lvl="1"/>
            <a:r>
              <a:rPr lang="en-US" dirty="0" smtClean="0"/>
              <a:t>Various government offices</a:t>
            </a:r>
          </a:p>
          <a:p>
            <a:pPr lvl="1"/>
            <a:r>
              <a:rPr lang="en-US" dirty="0" smtClean="0"/>
              <a:t>Scribes translated laws into the various languages people spoke throughout the empire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Mongol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6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3137" y="2070011"/>
            <a:ext cx="5079757" cy="450531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Relied on raising livestock instead of growing food</a:t>
            </a:r>
          </a:p>
          <a:p>
            <a:pPr lvl="1"/>
            <a:r>
              <a:rPr lang="en-US" dirty="0" smtClean="0"/>
              <a:t>Used every part of the animal: milk, blood, wool, hides, and meat</a:t>
            </a:r>
          </a:p>
          <a:p>
            <a:pPr lvl="1"/>
            <a:r>
              <a:rPr lang="en-US" dirty="0" smtClean="0"/>
              <a:t>Animals also used for transportation &amp; the military</a:t>
            </a:r>
          </a:p>
          <a:p>
            <a:pPr lvl="1"/>
            <a:r>
              <a:rPr lang="en-US" dirty="0" smtClean="0"/>
              <a:t>Less productive economy overall</a:t>
            </a:r>
          </a:p>
          <a:p>
            <a:r>
              <a:rPr lang="en-US" dirty="0" smtClean="0"/>
              <a:t>Smaller populations</a:t>
            </a:r>
          </a:p>
          <a:p>
            <a:r>
              <a:rPr lang="en-US" dirty="0" smtClean="0"/>
              <a:t>Lived in small encampments with related kinfolk</a:t>
            </a:r>
          </a:p>
          <a:p>
            <a:r>
              <a:rPr lang="en-US" dirty="0" smtClean="0"/>
              <a:t>Organized by: families, clans, and/or tribes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278321"/>
            <a:ext cx="7756263" cy="1346085"/>
          </a:xfrm>
        </p:spPr>
        <p:txBody>
          <a:bodyPr/>
          <a:lstStyle/>
          <a:p>
            <a:r>
              <a:rPr lang="en-US" sz="4400" dirty="0" smtClean="0"/>
              <a:t>Review of Pastoralists</a:t>
            </a:r>
            <a:br>
              <a:rPr lang="en-US" sz="4400" dirty="0" smtClean="0"/>
            </a:br>
            <a:r>
              <a:rPr lang="en-US" sz="4400" dirty="0" smtClean="0"/>
              <a:t>(Pastoralism vs. Agriculture)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895" y="2313542"/>
            <a:ext cx="3409866" cy="37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7515" y="2248347"/>
            <a:ext cx="4731830" cy="42921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Merchant from Venice, Italy</a:t>
            </a:r>
          </a:p>
          <a:p>
            <a:r>
              <a:rPr lang="en-US" dirty="0" smtClean="0"/>
              <a:t>Traveled throughout the Mongol Empire for almost 3 decades</a:t>
            </a:r>
          </a:p>
          <a:p>
            <a:r>
              <a:rPr lang="en-US" dirty="0" smtClean="0"/>
              <a:t>Utilized Mongolian relay stations and road networks</a:t>
            </a:r>
          </a:p>
          <a:p>
            <a:r>
              <a:rPr lang="en-US" dirty="0" smtClean="0"/>
              <a:t>Kept a diary of everything he encountered and experienced</a:t>
            </a:r>
          </a:p>
          <a:p>
            <a:r>
              <a:rPr lang="en-US" dirty="0" smtClean="0"/>
              <a:t>Primary way in which Europeans learned about the east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Marco Polo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345" y="2057000"/>
            <a:ext cx="3457240" cy="4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6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4957591"/>
            <a:ext cx="7745505" cy="16873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Wanted to foster trade</a:t>
            </a:r>
          </a:p>
          <a:p>
            <a:r>
              <a:rPr lang="en-US" dirty="0" smtClean="0"/>
              <a:t>Allowed merchants free use of their relay stations</a:t>
            </a:r>
          </a:p>
          <a:p>
            <a:r>
              <a:rPr lang="en-US" dirty="0" smtClean="0"/>
              <a:t>Often offered merchants 10% more than their asking price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9247" y="260925"/>
            <a:ext cx="7756263" cy="1635135"/>
          </a:xfrm>
        </p:spPr>
        <p:txBody>
          <a:bodyPr/>
          <a:lstStyle/>
          <a:p>
            <a:r>
              <a:rPr lang="en-US" sz="4800" dirty="0" smtClean="0"/>
              <a:t>Mongolian Economic Policies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1" y="2035221"/>
            <a:ext cx="8444753" cy="279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67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49225" y="2248347"/>
            <a:ext cx="3896801" cy="3877815"/>
          </a:xfrm>
        </p:spPr>
        <p:txBody>
          <a:bodyPr/>
          <a:lstStyle/>
          <a:p>
            <a:r>
              <a:rPr lang="en-US" dirty="0" smtClean="0"/>
              <a:t>Mongols held the highest decision-making posts</a:t>
            </a:r>
          </a:p>
          <a:p>
            <a:r>
              <a:rPr lang="en-US" dirty="0" smtClean="0"/>
              <a:t>Chinese and Muslim officials held many advisory and lower-level positions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278321"/>
            <a:ext cx="7756263" cy="1530765"/>
          </a:xfrm>
        </p:spPr>
        <p:txBody>
          <a:bodyPr/>
          <a:lstStyle/>
          <a:p>
            <a:r>
              <a:rPr lang="en-US" sz="4800" dirty="0" smtClean="0"/>
              <a:t>Mongolian Administrative Policies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3" y="2248346"/>
            <a:ext cx="4230716" cy="3405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289" y="5653393"/>
            <a:ext cx="372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Ancient Mongol capital = Karakorum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43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301" y="2248347"/>
            <a:ext cx="3899090" cy="3877815"/>
          </a:xfrm>
        </p:spPr>
        <p:txBody>
          <a:bodyPr/>
          <a:lstStyle/>
          <a:p>
            <a:r>
              <a:rPr lang="en-US" dirty="0" smtClean="0"/>
              <a:t>Total religious toleration </a:t>
            </a:r>
            <a:r>
              <a:rPr lang="en-US" dirty="0" smtClean="0">
                <a:sym typeface="Wingdings"/>
              </a:rPr>
              <a:t> as long as religion wasn’t the cause of political opposition</a:t>
            </a:r>
          </a:p>
          <a:p>
            <a:r>
              <a:rPr lang="en-US" dirty="0" smtClean="0">
                <a:sym typeface="Wingdings"/>
              </a:rPr>
              <a:t>Major religions throughout the Mongol Empire = Buddhism, Christianity, Islam, and Daoism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9247" y="226136"/>
            <a:ext cx="7756263" cy="1530764"/>
          </a:xfrm>
        </p:spPr>
        <p:txBody>
          <a:bodyPr/>
          <a:lstStyle/>
          <a:p>
            <a:r>
              <a:rPr lang="en-US" sz="4800" dirty="0" smtClean="0"/>
              <a:t>Mongolian Religious Policies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830" y="2278062"/>
            <a:ext cx="4045864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6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14197" y="2248347"/>
            <a:ext cx="4940587" cy="4344378"/>
          </a:xfrm>
        </p:spPr>
        <p:txBody>
          <a:bodyPr>
            <a:normAutofit/>
          </a:bodyPr>
          <a:lstStyle/>
          <a:p>
            <a:r>
              <a:rPr lang="en-US" dirty="0" smtClean="0"/>
              <a:t>Pastoralists offered women a higher status in society</a:t>
            </a:r>
          </a:p>
          <a:p>
            <a:pPr lvl="1"/>
            <a:r>
              <a:rPr lang="en-US" dirty="0" smtClean="0"/>
              <a:t>Fewer </a:t>
            </a:r>
            <a:r>
              <a:rPr lang="en-US" dirty="0"/>
              <a:t>restrictions</a:t>
            </a:r>
          </a:p>
          <a:p>
            <a:pPr lvl="1"/>
            <a:r>
              <a:rPr lang="en-US" dirty="0"/>
              <a:t>Greater role in public life</a:t>
            </a:r>
          </a:p>
          <a:p>
            <a:pPr lvl="1"/>
            <a:r>
              <a:rPr lang="en-US" dirty="0"/>
              <a:t>Involved in productive </a:t>
            </a:r>
            <a:r>
              <a:rPr lang="en-US" dirty="0" smtClean="0"/>
              <a:t>labor</a:t>
            </a:r>
          </a:p>
          <a:p>
            <a:r>
              <a:rPr lang="en-US" dirty="0" smtClean="0"/>
              <a:t>Mongol women:</a:t>
            </a:r>
          </a:p>
          <a:p>
            <a:pPr lvl="1"/>
            <a:r>
              <a:rPr lang="en-US" dirty="0" smtClean="0"/>
              <a:t>Could initiate divorce</a:t>
            </a:r>
          </a:p>
          <a:p>
            <a:pPr lvl="1"/>
            <a:r>
              <a:rPr lang="en-US" dirty="0" smtClean="0"/>
              <a:t>Could remarry if widowed</a:t>
            </a:r>
          </a:p>
          <a:p>
            <a:pPr lvl="1"/>
            <a:r>
              <a:rPr lang="en-US" dirty="0" smtClean="0"/>
              <a:t>Served as political advisors</a:t>
            </a:r>
          </a:p>
          <a:p>
            <a:pPr lvl="1"/>
            <a:r>
              <a:rPr lang="en-US" dirty="0" smtClean="0"/>
              <a:t>Active in the military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13111"/>
            <a:ext cx="7756263" cy="1311295"/>
          </a:xfrm>
        </p:spPr>
        <p:txBody>
          <a:bodyPr/>
          <a:lstStyle/>
          <a:p>
            <a:r>
              <a:rPr lang="en-US" sz="4400" dirty="0"/>
              <a:t>Review of Pastoralists</a:t>
            </a:r>
            <a:br>
              <a:rPr lang="en-US" sz="4400" dirty="0"/>
            </a:br>
            <a:r>
              <a:rPr lang="en-US" sz="4400" dirty="0"/>
              <a:t>(Pastoralism vs. Agriculture)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3" y="1983036"/>
            <a:ext cx="3673074" cy="37051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118" y="5809948"/>
            <a:ext cx="3514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Prominent Mongol Woman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4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7929" y="2248347"/>
            <a:ext cx="4018576" cy="4396564"/>
          </a:xfrm>
        </p:spPr>
        <p:txBody>
          <a:bodyPr/>
          <a:lstStyle/>
          <a:p>
            <a:r>
              <a:rPr lang="en-US" dirty="0" smtClean="0"/>
              <a:t>Pastoralists = nomadic</a:t>
            </a:r>
          </a:p>
          <a:p>
            <a:r>
              <a:rPr lang="en-US" dirty="0" smtClean="0"/>
              <a:t>Traveled in systematic patterns based on seasonal changes and environmental conditions</a:t>
            </a:r>
          </a:p>
          <a:p>
            <a:r>
              <a:rPr lang="en-US" dirty="0" smtClean="0"/>
              <a:t>Not homeless </a:t>
            </a:r>
            <a:r>
              <a:rPr lang="en-US" dirty="0" smtClean="0">
                <a:sym typeface="Wingdings"/>
              </a:rPr>
              <a:t> took their homes and belongings with them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1" y="347901"/>
            <a:ext cx="7756262" cy="1276505"/>
          </a:xfrm>
        </p:spPr>
        <p:txBody>
          <a:bodyPr/>
          <a:lstStyle/>
          <a:p>
            <a:r>
              <a:rPr lang="en-US" sz="4400" dirty="0"/>
              <a:t>Review of Pastoralists</a:t>
            </a:r>
            <a:br>
              <a:rPr lang="en-US" sz="4400" dirty="0"/>
            </a:br>
            <a:r>
              <a:rPr lang="en-US" sz="4400" dirty="0"/>
              <a:t>(Pastoralism vs. Agriculture)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072" y="2248347"/>
            <a:ext cx="4250392" cy="3661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7037" y="6094551"/>
            <a:ext cx="4076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Mongolian Yurt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583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9107" y="2248347"/>
            <a:ext cx="4453487" cy="4413959"/>
          </a:xfrm>
        </p:spPr>
        <p:txBody>
          <a:bodyPr>
            <a:normAutofit/>
          </a:bodyPr>
          <a:lstStyle/>
          <a:p>
            <a:r>
              <a:rPr lang="en-US" dirty="0" smtClean="0"/>
              <a:t>Often traded with their agricultural neighbors</a:t>
            </a:r>
          </a:p>
          <a:p>
            <a:r>
              <a:rPr lang="en-US" dirty="0" smtClean="0"/>
              <a:t>Wanted food, manufactured products, and luxury items</a:t>
            </a:r>
          </a:p>
          <a:p>
            <a:r>
              <a:rPr lang="en-US" dirty="0" smtClean="0"/>
              <a:t>This desire for goods sometimes caused the creation of larger tribal confederations or nomadic states that could more effectively deal with larger civilizations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208741"/>
            <a:ext cx="7756263" cy="1582950"/>
          </a:xfrm>
        </p:spPr>
        <p:txBody>
          <a:bodyPr/>
          <a:lstStyle/>
          <a:p>
            <a:r>
              <a:rPr lang="en-US" dirty="0" smtClean="0"/>
              <a:t>Pastoralists: Economic Interactions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063"/>
          <a:stretch/>
        </p:blipFill>
        <p:spPr>
          <a:xfrm rot="21148631">
            <a:off x="241426" y="2070012"/>
            <a:ext cx="2646155" cy="1564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1934">
            <a:off x="1665247" y="3302466"/>
            <a:ext cx="2444667" cy="1905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1322">
            <a:off x="241426" y="4362744"/>
            <a:ext cx="1924123" cy="22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8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0532" y="2248347"/>
            <a:ext cx="4784019" cy="4257403"/>
          </a:xfrm>
        </p:spPr>
        <p:txBody>
          <a:bodyPr>
            <a:normAutofit/>
          </a:bodyPr>
          <a:lstStyle/>
          <a:p>
            <a:r>
              <a:rPr lang="en-US" dirty="0" smtClean="0"/>
              <a:t>Nomadic states had military advantages</a:t>
            </a:r>
          </a:p>
          <a:p>
            <a:pPr lvl="1"/>
            <a:r>
              <a:rPr lang="en-US" dirty="0" smtClean="0"/>
              <a:t>Horseback riding and hunting skills</a:t>
            </a:r>
          </a:p>
          <a:p>
            <a:pPr lvl="1"/>
            <a:r>
              <a:rPr lang="en-US" dirty="0" smtClean="0"/>
              <a:t>Entire male population and many females trained in these skills</a:t>
            </a:r>
          </a:p>
          <a:p>
            <a:r>
              <a:rPr lang="en-US" dirty="0" smtClean="0"/>
              <a:t>Used their militaries to extract wealth from larger civilizations </a:t>
            </a:r>
            <a:r>
              <a:rPr lang="en-US" dirty="0" smtClean="0">
                <a:sym typeface="Wingdings"/>
              </a:rPr>
              <a:t> through raiding, trading, and extortion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295716"/>
            <a:ext cx="7756263" cy="1513370"/>
          </a:xfrm>
        </p:spPr>
        <p:txBody>
          <a:bodyPr/>
          <a:lstStyle/>
          <a:p>
            <a:r>
              <a:rPr lang="en-US" dirty="0" smtClean="0"/>
              <a:t>Pastoralists: Military Interactions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582" y="2521525"/>
            <a:ext cx="3479800" cy="33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05677" y="2248347"/>
            <a:ext cx="4339194" cy="3877815"/>
          </a:xfrm>
        </p:spPr>
        <p:txBody>
          <a:bodyPr/>
          <a:lstStyle/>
          <a:p>
            <a:r>
              <a:rPr lang="en-US" dirty="0" smtClean="0"/>
              <a:t>Many pastoralists became familiar with and experimented with foreign:</a:t>
            </a:r>
          </a:p>
          <a:p>
            <a:pPr lvl="1"/>
            <a:r>
              <a:rPr lang="en-US" dirty="0" smtClean="0"/>
              <a:t>Religions and philosophies</a:t>
            </a:r>
          </a:p>
          <a:p>
            <a:pPr lvl="1"/>
            <a:r>
              <a:rPr lang="en-US" dirty="0" smtClean="0"/>
              <a:t>Clothing and hair styles</a:t>
            </a:r>
          </a:p>
          <a:p>
            <a:pPr lvl="1"/>
            <a:r>
              <a:rPr lang="en-US" dirty="0" smtClean="0"/>
              <a:t>Languages</a:t>
            </a:r>
          </a:p>
          <a:p>
            <a:pPr lvl="1"/>
            <a:r>
              <a:rPr lang="en-US" dirty="0" smtClean="0"/>
              <a:t>Political and social ideas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226136"/>
            <a:ext cx="7756263" cy="1513370"/>
          </a:xfrm>
        </p:spPr>
        <p:txBody>
          <a:bodyPr/>
          <a:lstStyle/>
          <a:p>
            <a:r>
              <a:rPr lang="en-US" dirty="0" smtClean="0"/>
              <a:t>Pastoralists: Cultural Interactions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80" y="2248347"/>
            <a:ext cx="3803249" cy="374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1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1361" y="2248347"/>
            <a:ext cx="4627451" cy="4326983"/>
          </a:xfrm>
        </p:spPr>
        <p:txBody>
          <a:bodyPr>
            <a:normAutofit/>
          </a:bodyPr>
          <a:lstStyle/>
          <a:p>
            <a:r>
              <a:rPr lang="en-US" dirty="0" smtClean="0"/>
              <a:t>Largest land-based empire in world history</a:t>
            </a:r>
          </a:p>
          <a:p>
            <a:r>
              <a:rPr lang="en-US" dirty="0" smtClean="0"/>
              <a:t>Stretched from the Pacific coast of Asia to Eastern Europe</a:t>
            </a:r>
          </a:p>
          <a:p>
            <a:r>
              <a:rPr lang="en-US" dirty="0" smtClean="0"/>
              <a:t>Brought the major civilizations of Eurasia (Europe, China, and the Islamic world) into more direct contact than ever before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Mongol Empire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775" y="2248347"/>
            <a:ext cx="4011131" cy="377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14432" y="2248347"/>
            <a:ext cx="4053369" cy="3877815"/>
          </a:xfrm>
        </p:spPr>
        <p:txBody>
          <a:bodyPr/>
          <a:lstStyle/>
          <a:p>
            <a:r>
              <a:rPr lang="en-US" dirty="0" smtClean="0"/>
              <a:t>One major contribution = facilitated worldwide networks of exchange and communication</a:t>
            </a:r>
          </a:p>
          <a:p>
            <a:r>
              <a:rPr lang="en-US" dirty="0" smtClean="0"/>
              <a:t>No real cultural impact</a:t>
            </a:r>
          </a:p>
          <a:p>
            <a:pPr lvl="1"/>
            <a:r>
              <a:rPr lang="en-US" dirty="0" smtClean="0"/>
              <a:t>Did not spread any major religion</a:t>
            </a:r>
          </a:p>
          <a:p>
            <a:pPr lvl="1"/>
            <a:r>
              <a:rPr lang="en-US" dirty="0" smtClean="0"/>
              <a:t>Did not spread their language or culture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Mongol Empire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43" y="1877420"/>
            <a:ext cx="3914197" cy="3619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343" y="5496837"/>
            <a:ext cx="3914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What did they offer? Status of defeated, conquered, and subordinate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7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Hardcover.thmx</Template>
  <TotalTime>333</TotalTime>
  <Words>942</Words>
  <Application>Microsoft Macintosh PowerPoint</Application>
  <PresentationFormat>On-screen Show (4:3)</PresentationFormat>
  <Paragraphs>128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Hardcover</vt:lpstr>
      <vt:lpstr>The Mongols</vt:lpstr>
      <vt:lpstr>Review of Pastoralists (Pastoralism vs. Agriculture)</vt:lpstr>
      <vt:lpstr>Review of Pastoralists (Pastoralism vs. Agriculture)</vt:lpstr>
      <vt:lpstr>Review of Pastoralists (Pastoralism vs. Agriculture)</vt:lpstr>
      <vt:lpstr>Pastoralists: Economic Interactions</vt:lpstr>
      <vt:lpstr>Pastoralists: Military Interactions</vt:lpstr>
      <vt:lpstr>Pastoralists: Cultural Interactions</vt:lpstr>
      <vt:lpstr>The Mongol Empire</vt:lpstr>
      <vt:lpstr>The Mongol Empire</vt:lpstr>
      <vt:lpstr>Temujin (1162-1227)</vt:lpstr>
      <vt:lpstr>Temujin</vt:lpstr>
      <vt:lpstr>Mongol Expansion</vt:lpstr>
      <vt:lpstr>Mongol Expansion</vt:lpstr>
      <vt:lpstr>Mongol Expansion</vt:lpstr>
      <vt:lpstr>The Mongol Military</vt:lpstr>
      <vt:lpstr>The Mongol Military</vt:lpstr>
      <vt:lpstr>The Mongol Military</vt:lpstr>
      <vt:lpstr>The Mongol Military</vt:lpstr>
      <vt:lpstr>Mongol Efficiency</vt:lpstr>
      <vt:lpstr>Marco Polo</vt:lpstr>
      <vt:lpstr>Mongolian Economic Policies</vt:lpstr>
      <vt:lpstr>Mongolian Administrative Policies</vt:lpstr>
      <vt:lpstr>Mongolian Religious Policies</vt:lpstr>
    </vt:vector>
  </TitlesOfParts>
  <Company>Griffin-Spalding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Mongols</dc:title>
  <dc:creator>Elise Cona</dc:creator>
  <cp:lastModifiedBy>lynne</cp:lastModifiedBy>
  <cp:revision>35</cp:revision>
  <dcterms:created xsi:type="dcterms:W3CDTF">2011-12-05T15:17:15Z</dcterms:created>
  <dcterms:modified xsi:type="dcterms:W3CDTF">2016-01-07T06:35:32Z</dcterms:modified>
</cp:coreProperties>
</file>