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January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January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January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January 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January 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January 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January 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January 7,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January 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January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4018256"/>
            <a:ext cx="5120640" cy="1826481"/>
          </a:xfrm>
        </p:spPr>
        <p:txBody>
          <a:bodyPr/>
          <a:lstStyle/>
          <a:p>
            <a:r>
              <a:rPr lang="en-US" dirty="0" smtClean="0"/>
              <a:t>AP World History Notes</a:t>
            </a:r>
          </a:p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 Empire as a Eurasian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7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Plague: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1" y="1617740"/>
            <a:ext cx="4005202" cy="46184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Europeans turned to the sea in their continuing efforts to reach Asia</a:t>
            </a:r>
          </a:p>
          <a:p>
            <a:r>
              <a:rPr lang="en-US" sz="2400" dirty="0" smtClean="0"/>
              <a:t>WHY?</a:t>
            </a:r>
          </a:p>
          <a:p>
            <a:pPr lvl="1"/>
            <a:r>
              <a:rPr lang="en-US" sz="2400" dirty="0" smtClean="0"/>
              <a:t>Disruption of Mongol-based land routes</a:t>
            </a:r>
          </a:p>
          <a:p>
            <a:pPr lvl="1"/>
            <a:r>
              <a:rPr lang="en-US" sz="2400" dirty="0" smtClean="0"/>
              <a:t>Desire to avoid Muslim intermediaries (and their heavy taxes)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523" y="1689100"/>
            <a:ext cx="4445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5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a World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27214" y="1617740"/>
            <a:ext cx="5042465" cy="483582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Mongols did not make or trade anything themselves</a:t>
            </a:r>
          </a:p>
          <a:p>
            <a:r>
              <a:rPr lang="en-US" sz="2400" dirty="0" smtClean="0"/>
              <a:t>But they did promote international commerce by maintaining secure trade networks</a:t>
            </a:r>
          </a:p>
          <a:p>
            <a:pPr lvl="1"/>
            <a:r>
              <a:rPr lang="en-US" sz="2200" dirty="0" smtClean="0"/>
              <a:t>Done so that they could tax goods and extract wealth from larger civilizations</a:t>
            </a:r>
            <a:endParaRPr lang="en-US" sz="2200" dirty="0"/>
          </a:p>
          <a:p>
            <a:r>
              <a:rPr lang="en-US" sz="2400" dirty="0" smtClean="0"/>
              <a:t>Result = brought the two ends of the Eurasian world (Europe and China) into closer contact than ever before</a:t>
            </a:r>
          </a:p>
          <a:p>
            <a:r>
              <a:rPr lang="en-US" sz="2400" dirty="0" smtClean="0"/>
              <a:t>Result = start of a truly international economy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1761684"/>
            <a:ext cx="3550989" cy="42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Diplomacy on a Eurasian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04714"/>
            <a:ext cx="4648870" cy="485322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addition to facilitating long-distance trade, the Mongols also prompted diplomatic relationships throughout Eurasia</a:t>
            </a:r>
          </a:p>
          <a:p>
            <a:r>
              <a:rPr lang="en-US" sz="2400" dirty="0" smtClean="0"/>
              <a:t>Closest relationship = between the courts of China and Persia</a:t>
            </a:r>
          </a:p>
          <a:p>
            <a:pPr lvl="1"/>
            <a:r>
              <a:rPr lang="en-US" sz="2200" dirty="0" smtClean="0"/>
              <a:t>Regularly exchanged ambassadors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hared intelligence information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ostered trade between their regions</a:t>
            </a:r>
          </a:p>
          <a:p>
            <a:pPr lvl="1"/>
            <a:r>
              <a:rPr lang="en-US" sz="2200" dirty="0" smtClean="0"/>
              <a:t>Sent skilled workers back and forth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187866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Exchange in the Mongol Realm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57746" y="1635136"/>
            <a:ext cx="4711933" cy="44097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Substantial exchange of peoples and cultures</a:t>
            </a:r>
          </a:p>
          <a:p>
            <a:pPr lvl="1"/>
            <a:r>
              <a:rPr lang="en-US" sz="2200" dirty="0" smtClean="0"/>
              <a:t>Missionaries and traders traveled throughout the empire</a:t>
            </a:r>
          </a:p>
          <a:p>
            <a:pPr lvl="1"/>
            <a:r>
              <a:rPr lang="en-US" sz="2200" dirty="0" smtClean="0"/>
              <a:t>Mongols forcibly transferred skilled craftsmen and educated people to distant parts of the empire</a:t>
            </a:r>
          </a:p>
          <a:p>
            <a:pPr lvl="1"/>
            <a:r>
              <a:rPr lang="en-US" sz="2200" dirty="0" smtClean="0"/>
              <a:t>Policy of religious tolerance spread religions</a:t>
            </a:r>
          </a:p>
          <a:p>
            <a:r>
              <a:rPr lang="en-US" sz="2400" dirty="0" smtClean="0"/>
              <a:t>Result = exchange of ideas and 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8" y="1635136"/>
            <a:ext cx="3300406" cy="3844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528" y="5479442"/>
            <a:ext cx="330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Persian depiction of </a:t>
            </a:r>
            <a:r>
              <a:rPr lang="en-US" dirty="0" err="1" smtClean="0"/>
              <a:t>Ghazan’s</a:t>
            </a:r>
            <a:r>
              <a:rPr lang="en-US" dirty="0" smtClean="0"/>
              <a:t> conversion to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3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Exchange in the Mongol Realm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3798101"/>
              </p:ext>
            </p:extLst>
          </p:nvPr>
        </p:nvGraphicFramePr>
        <p:xfrm>
          <a:off x="274638" y="1635125"/>
          <a:ext cx="859472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Region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Major Contributions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Daoism,</a:t>
                      </a:r>
                      <a:r>
                        <a:rPr lang="en-US" sz="2400" baseline="0" dirty="0" smtClean="0"/>
                        <a:t> acupuncture, painting, printing, gunpowder weapons, compass navigation, medical techniques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Persia / the Middle East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Islam, astronomy,</a:t>
                      </a:r>
                      <a:r>
                        <a:rPr lang="en-US" sz="2400" baseline="0" dirty="0" smtClean="0"/>
                        <a:t> lemons, carrots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Byzantium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Christianity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06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Exchange in the Mongol Realm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930850"/>
            <a:ext cx="4559983" cy="4305357"/>
          </a:xfrm>
        </p:spPr>
        <p:txBody>
          <a:bodyPr/>
          <a:lstStyle/>
          <a:p>
            <a:r>
              <a:rPr lang="en-US" sz="2400" dirty="0"/>
              <a:t>Europeans benefited the most from this exchange</a:t>
            </a:r>
          </a:p>
          <a:p>
            <a:pPr lvl="1"/>
            <a:r>
              <a:rPr lang="en-US" sz="2200" dirty="0"/>
              <a:t>Had been more cut off from the rest of the world</a:t>
            </a:r>
          </a:p>
          <a:p>
            <a:pPr lvl="1"/>
            <a:r>
              <a:rPr lang="en-US" sz="2200" dirty="0"/>
              <a:t>Had been less technologically developed</a:t>
            </a:r>
          </a:p>
          <a:p>
            <a:pPr lvl="1"/>
            <a:r>
              <a:rPr lang="en-US" sz="2200" dirty="0"/>
              <a:t>Were able to benefit without the devastating consequences of Mongol conquest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031"/>
          <a:stretch/>
        </p:blipFill>
        <p:spPr>
          <a:xfrm>
            <a:off x="4989169" y="1930850"/>
            <a:ext cx="3878606" cy="38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8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9474"/>
          </a:xfrm>
        </p:spPr>
        <p:txBody>
          <a:bodyPr/>
          <a:lstStyle/>
          <a:p>
            <a:r>
              <a:rPr lang="en-US" dirty="0" smtClean="0"/>
              <a:t>The Plague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61185"/>
            <a:ext cx="4788042" cy="502716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Originated in Central Asia</a:t>
            </a:r>
          </a:p>
          <a:p>
            <a:r>
              <a:rPr lang="en-US" sz="2400" dirty="0" smtClean="0"/>
              <a:t>Spread across trade routes of the Mongol Empire</a:t>
            </a:r>
          </a:p>
          <a:p>
            <a:r>
              <a:rPr lang="en-US" sz="2400" dirty="0" smtClean="0"/>
              <a:t>Carried by rodents and transmitted to humans by fleas</a:t>
            </a:r>
          </a:p>
          <a:p>
            <a:r>
              <a:rPr lang="en-US" sz="2400" dirty="0" smtClean="0"/>
              <a:t>1331 = erupted in northern China</a:t>
            </a:r>
          </a:p>
          <a:p>
            <a:r>
              <a:rPr lang="en-US" sz="2400" dirty="0" smtClean="0"/>
              <a:t>1347 = had reached the Middle East and Western Europe</a:t>
            </a:r>
          </a:p>
          <a:p>
            <a:r>
              <a:rPr lang="en-US" sz="2400" dirty="0" smtClean="0"/>
              <a:t>1348 – 1350 = ½ of Europe’s population died</a:t>
            </a:r>
          </a:p>
          <a:p>
            <a:r>
              <a:rPr lang="en-US" sz="2400" dirty="0" smtClean="0"/>
              <a:t>Result = sharp decline in the Eurasian population for over a century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533" y="228601"/>
            <a:ext cx="3666242" cy="1716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828" y="2062496"/>
            <a:ext cx="3166983" cy="44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5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456038"/>
            <a:ext cx="4445000" cy="383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05" y="585586"/>
            <a:ext cx="400557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0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Plague: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62126" y="1791690"/>
            <a:ext cx="4607554" cy="444451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Primary reason for the demise of the Mongol Empire</a:t>
            </a:r>
          </a:p>
          <a:p>
            <a:r>
              <a:rPr lang="en-US" sz="2400" dirty="0" smtClean="0"/>
              <a:t>Population contracted</a:t>
            </a:r>
          </a:p>
          <a:p>
            <a:r>
              <a:rPr lang="en-US" sz="2400" dirty="0" smtClean="0"/>
              <a:t>Cities declined</a:t>
            </a:r>
          </a:p>
          <a:p>
            <a:r>
              <a:rPr lang="en-US" sz="2400" dirty="0" smtClean="0"/>
              <a:t>Volume of trade diminished all across the world</a:t>
            </a:r>
          </a:p>
          <a:p>
            <a:r>
              <a:rPr lang="en-US" sz="2400" dirty="0" smtClean="0"/>
              <a:t>By 1350 = Mongol Empire was in disarray</a:t>
            </a:r>
          </a:p>
          <a:p>
            <a:r>
              <a:rPr lang="en-US" sz="2400" dirty="0" smtClean="0"/>
              <a:t>Within a century </a:t>
            </a:r>
            <a:r>
              <a:rPr lang="en-US" sz="2400" dirty="0" smtClean="0">
                <a:sym typeface="Wingdings"/>
              </a:rPr>
              <a:t> Mongols lost control of the Chinese, Persian, and Russian civilizations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965639"/>
            <a:ext cx="3708400" cy="38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6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73</TotalTime>
  <Words>407</Words>
  <Application>Microsoft Macintosh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SOHO</vt:lpstr>
      <vt:lpstr>The Mongol Empire as a Eurasian Network</vt:lpstr>
      <vt:lpstr>Toward a World Economy</vt:lpstr>
      <vt:lpstr>Diplomacy on a Eurasian Scale</vt:lpstr>
      <vt:lpstr>Cultural Exchange in the Mongol Realm</vt:lpstr>
      <vt:lpstr>Cultural Exchange in the Mongol Realm</vt:lpstr>
      <vt:lpstr>Cultural Exchange in the Mongol Realm</vt:lpstr>
      <vt:lpstr>The Plague </vt:lpstr>
      <vt:lpstr>The Plague</vt:lpstr>
      <vt:lpstr>The Plague: Results</vt:lpstr>
      <vt:lpstr>The Plague: Results</vt:lpstr>
    </vt:vector>
  </TitlesOfParts>
  <Company>Griffin-Spalding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Mongol Empire as a Eurasian Network</dc:title>
  <dc:creator>Elise Cona</dc:creator>
  <cp:lastModifiedBy>lynne</cp:lastModifiedBy>
  <cp:revision>11</cp:revision>
  <dcterms:created xsi:type="dcterms:W3CDTF">2011-12-07T21:34:25Z</dcterms:created>
  <dcterms:modified xsi:type="dcterms:W3CDTF">2016-01-07T06:35:08Z</dcterms:modified>
</cp:coreProperties>
</file>