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82" r:id="rId2"/>
    <p:sldId id="281" r:id="rId3"/>
    <p:sldId id="284" r:id="rId4"/>
    <p:sldId id="287" r:id="rId5"/>
    <p:sldId id="298" r:id="rId6"/>
    <p:sldId id="299" r:id="rId7"/>
    <p:sldId id="304" r:id="rId8"/>
    <p:sldId id="285" r:id="rId9"/>
    <p:sldId id="303" r:id="rId10"/>
    <p:sldId id="301" r:id="rId11"/>
    <p:sldId id="302" r:id="rId12"/>
    <p:sldId id="309" r:id="rId13"/>
    <p:sldId id="308" r:id="rId14"/>
    <p:sldId id="307" r:id="rId15"/>
    <p:sldId id="306" r:id="rId16"/>
    <p:sldId id="310" r:id="rId17"/>
    <p:sldId id="289" r:id="rId18"/>
    <p:sldId id="311" r:id="rId19"/>
    <p:sldId id="291" r:id="rId20"/>
    <p:sldId id="305" r:id="rId21"/>
    <p:sldId id="317" r:id="rId22"/>
    <p:sldId id="318" r:id="rId23"/>
    <p:sldId id="315" r:id="rId24"/>
    <p:sldId id="316" r:id="rId25"/>
    <p:sldId id="320" r:id="rId26"/>
    <p:sldId id="327" r:id="rId27"/>
    <p:sldId id="324" r:id="rId28"/>
    <p:sldId id="325" r:id="rId29"/>
    <p:sldId id="328" r:id="rId30"/>
    <p:sldId id="321" r:id="rId31"/>
  </p:sldIdLst>
  <p:sldSz cx="9144000" cy="6858000" type="screen4x3"/>
  <p:notesSz cx="6858000" cy="9144000"/>
  <p:custDataLst>
    <p:tags r:id="rId3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CCFF"/>
    <a:srgbClr val="CCFFFF"/>
    <a:srgbClr val="CCCCFF"/>
    <a:srgbClr val="CCFFCC"/>
    <a:srgbClr val="FFFFCC"/>
    <a:srgbClr val="FFCC99"/>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32" autoAdjust="0"/>
    <p:restoredTop sz="92352" autoAdjust="0"/>
  </p:normalViewPr>
  <p:slideViewPr>
    <p:cSldViewPr>
      <p:cViewPr varScale="1">
        <p:scale>
          <a:sx n="59" d="100"/>
          <a:sy n="59" d="100"/>
        </p:scale>
        <p:origin x="-408" y="-84"/>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805A9490-8800-4092-A15C-3ACE68C68AB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FCF0B0AF-AA9E-420B-8D1A-60D03F36E6CA}" type="slidenum">
              <a:rPr lang="en-US" smtClean="0"/>
              <a:pPr>
                <a:defRPr/>
              </a:pPr>
              <a:t>1</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b="1" smtClean="0"/>
              <a:t>While nationalism </a:t>
            </a:r>
            <a:r>
              <a:rPr lang="en-US" smtClean="0"/>
              <a:t>steadily emerged as a major force in Southwest Asia, the region’s economy was also taking a new direction. The rising demand for petroleum products in industrialized countries brought new oil explorations to Southwest Asia. During the 1920s and 1930s, European and American companies discovered enormous oil deposits in Iran, Iraq, Saudi Arabia, and Kuwait. Foreign businesses invested huge sums of money to develop these oil fields. For example, the Anglo-Persian Oil Company, a British company, started developing the oil fields of Iran. Geologists later learned that the land around the Persian Gulf has nearly two-thirds of the world’s known supply of oil. This important resource led to rapid and dramatic economic changes and development. Because oil brought huge profits, Western nations tried to dominate this region. Meanwhile, these same Western nations were about to face a more immediate crisis as power-hungry leaders seized control in Italy and Germany.</a:t>
            </a:r>
          </a:p>
        </p:txBody>
      </p:sp>
      <p:sp>
        <p:nvSpPr>
          <p:cNvPr id="4" name="Slide Number Placeholder 3"/>
          <p:cNvSpPr>
            <a:spLocks noGrp="1"/>
          </p:cNvSpPr>
          <p:nvPr>
            <p:ph type="sldNum" sz="quarter" idx="5"/>
          </p:nvPr>
        </p:nvSpPr>
        <p:spPr/>
        <p:txBody>
          <a:bodyPr/>
          <a:lstStyle/>
          <a:p>
            <a:pPr>
              <a:defRPr/>
            </a:pPr>
            <a:fld id="{ED2AF2D4-964E-4E80-8AC6-2B2614EA9990}"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CA91B9FB-0AB8-4FF2-9A79-6021286C8AB0}"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43012" name="Slide Number Placeholder 3"/>
          <p:cNvSpPr>
            <a:spLocks noGrp="1"/>
          </p:cNvSpPr>
          <p:nvPr>
            <p:ph type="sldNum" sz="quarter" idx="5"/>
          </p:nvPr>
        </p:nvSpPr>
        <p:spPr/>
        <p:txBody>
          <a:bodyPr/>
          <a:lstStyle/>
          <a:p>
            <a:pPr>
              <a:defRPr/>
            </a:pPr>
            <a:fld id="{BBBCA50C-1D7C-4536-840A-739E59DEBB44}" type="slidenum">
              <a:rPr lang="en-US" smtClean="0">
                <a:latin typeface="Arial" pitchFamily="34" charset="0"/>
              </a:rPr>
              <a:pPr>
                <a:defRPr/>
              </a:pPr>
              <a:t>14</a:t>
            </a:fld>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http://abcnews.go.com/ThisWeek/video/peace-mideast-part-12376028 </a:t>
            </a:r>
          </a:p>
          <a:p>
            <a:endParaRPr lang="en-US" smtClean="0"/>
          </a:p>
          <a:p>
            <a:endParaRPr lang="en-US" smtClean="0"/>
          </a:p>
        </p:txBody>
      </p:sp>
      <p:sp>
        <p:nvSpPr>
          <p:cNvPr id="4" name="Slide Number Placeholder 3"/>
          <p:cNvSpPr>
            <a:spLocks noGrp="1"/>
          </p:cNvSpPr>
          <p:nvPr>
            <p:ph type="sldNum" sz="quarter" idx="5"/>
          </p:nvPr>
        </p:nvSpPr>
        <p:spPr/>
        <p:txBody>
          <a:bodyPr/>
          <a:lstStyle/>
          <a:p>
            <a:pPr>
              <a:defRPr/>
            </a:pPr>
            <a:fld id="{A00180E1-4431-4EB4-8CA2-238CB6AEE5D8}" type="slidenum">
              <a:rPr lang="en-US" smtClean="0"/>
              <a:pPr>
                <a:defRPr/>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F8E65A42-676D-4D30-870F-406E4D458ED7}" type="slidenum">
              <a:rPr lang="en-US" smtClean="0"/>
              <a:pPr>
                <a:defRPr/>
              </a:pPr>
              <a:t>16</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mtClean="0"/>
              <a:t>Hamas and Hezbollah</a:t>
            </a:r>
          </a:p>
        </p:txBody>
      </p:sp>
      <p:sp>
        <p:nvSpPr>
          <p:cNvPr id="4" name="Slide Number Placeholder 3"/>
          <p:cNvSpPr>
            <a:spLocks noGrp="1"/>
          </p:cNvSpPr>
          <p:nvPr>
            <p:ph type="sldNum" sz="quarter" idx="5"/>
          </p:nvPr>
        </p:nvSpPr>
        <p:spPr/>
        <p:txBody>
          <a:bodyPr/>
          <a:lstStyle/>
          <a:p>
            <a:pPr>
              <a:defRPr/>
            </a:pPr>
            <a:fld id="{25D3A8C1-2512-4EDD-8ACA-6732120F48FF}"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CB7AC6C0-C1AC-4DED-9F2F-76C459BAA670}" type="slidenum">
              <a:rPr lang="en-US" smtClean="0"/>
              <a:pPr>
                <a:defRPr/>
              </a:pPr>
              <a:t>25</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8"/>
              <a:chOff x="-3" y="1562"/>
              <a:chExt cx="5763" cy="648"/>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2"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6" y="168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3" y="176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3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76"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6"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44" y="164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85" y="165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32" y="173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4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1" y="1669"/>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62" y="169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6"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hyperlink" Target="http://abcnews.go.com/ThisWeek/video/peace-mideast-part-1237602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abcnews.go.com/Nightline/Video/playerIndex?id=3295881"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jpeg"/></Relationships>
</file>

<file path=ppt/slides/_rels/slide24.xml.rels><?xml version="1.0" encoding="UTF-8" standalone="yes"?>
<Relationships xmlns="http://schemas.openxmlformats.org/package/2006/relationships"><Relationship Id="rId3" Type="http://schemas.openxmlformats.org/officeDocument/2006/relationships/hyperlink" Target="http://abcnews.go.com/2020/video/osama-bin-laden-president-obama-compound-911-us-navy-seals-13550418?tab=9482930&amp;section=1206863&amp;playlist=6627259&amp;page=1" TargetMode="External"/><Relationship Id="rId2" Type="http://schemas.openxmlformats.org/officeDocument/2006/relationships/image" Target="../media/image46.jpeg"/><Relationship Id="rId1" Type="http://schemas.openxmlformats.org/officeDocument/2006/relationships/slideLayout" Target="../slideLayouts/slideLayout2.xml"/><Relationship Id="rId4" Type="http://schemas.openxmlformats.org/officeDocument/2006/relationships/hyperlink" Target="http://abcnews.go.com/2020/video/osama-bin-laden-president-obama-compound-911-us-navy-seals-13550449?tab=9482930&amp;section=1206863&amp;playlist=6627259"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hyperlink" Target="http://www.guardian.co.uk/world/interactive/2011/mar/22/middle-east-protest-interactive-timeline" TargetMode="External"/><Relationship Id="rId4" Type="http://schemas.openxmlformats.org/officeDocument/2006/relationships/hyperlink" Target="http://abcnews.go.com/ThisWeek/video/middle-east-revolutions-12959626"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abcnews.go.com/WNT/video/tunisian-revolts-force-president-flee-tunsisia-protests-twitter-social-network-revolution-12620113" TargetMode="External"/><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hyperlink" Target="http://www.cbsnews.com/stories/2011/05/02/eveningnews/main20059034.shtml?tag=mncol;lst;5" TargetMode="External"/><Relationship Id="rId5" Type="http://schemas.openxmlformats.org/officeDocument/2006/relationships/hyperlink" Target="http://abcnews.go.com/WNT/video/libya-protests-deepening-chaos-moamar-gadhafi-violence-12984825" TargetMode="External"/><Relationship Id="rId4" Type="http://schemas.openxmlformats.org/officeDocument/2006/relationships/hyperlink" Target="http://abcnews.go.com/WNT/video/hosni-mubaraks-iron-rule-end-step-down-resign-egypt-free-revolution-12897891"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were the key events in the   20</a:t>
            </a:r>
            <a:r>
              <a:rPr lang="en-US" sz="3800" baseline="30000" smtClean="0"/>
              <a:t>th</a:t>
            </a:r>
            <a:r>
              <a:rPr lang="en-US" sz="3800" smtClean="0"/>
              <a:t> century that shaped the history of the Middle East? </a:t>
            </a:r>
          </a:p>
          <a:p>
            <a:pPr eaLnBrk="1" hangingPunct="1">
              <a:lnSpc>
                <a:spcPct val="90000"/>
              </a:lnSpc>
              <a:spcBef>
                <a:spcPct val="0"/>
              </a:spcBef>
            </a:pPr>
            <a:endParaRPr lang="en-US" sz="3800" smtClean="0"/>
          </a:p>
          <a:p>
            <a:pPr eaLnBrk="1" hangingPunct="1">
              <a:lnSpc>
                <a:spcPct val="90000"/>
              </a:lnSpc>
              <a:spcBef>
                <a:spcPct val="0"/>
              </a:spcBef>
            </a:pPr>
            <a:endParaRPr lang="en-US" sz="2000" smtClean="0"/>
          </a:p>
          <a:p>
            <a:pPr eaLnBrk="1" hangingPunct="1">
              <a:lnSpc>
                <a:spcPct val="90000"/>
              </a:lnSpc>
              <a:spcBef>
                <a:spcPct val="0"/>
              </a:spcBef>
            </a:pPr>
            <a:r>
              <a:rPr lang="en-US" sz="3800" u="sng" smtClean="0">
                <a:solidFill>
                  <a:schemeClr val="folHlink"/>
                </a:solidFill>
              </a:rPr>
              <a:t>Warm Up Questions</a:t>
            </a:r>
            <a:r>
              <a:rPr lang="en-US" sz="3800" smtClean="0">
                <a:solidFill>
                  <a:schemeClr val="folHlink"/>
                </a:solidFill>
              </a:rPr>
              <a:t>:</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ular Callout 9"/>
          <p:cNvSpPr>
            <a:spLocks noChangeArrowheads="1"/>
          </p:cNvSpPr>
          <p:nvPr/>
        </p:nvSpPr>
        <p:spPr bwMode="auto">
          <a:xfrm>
            <a:off x="3352800" y="76200"/>
            <a:ext cx="5715000" cy="762000"/>
          </a:xfrm>
          <a:prstGeom prst="wedgeRectCallout">
            <a:avLst>
              <a:gd name="adj1" fmla="val -16778"/>
              <a:gd name="adj2" fmla="val 13241"/>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75000"/>
              </a:lnSpc>
              <a:defRPr/>
            </a:pPr>
            <a:r>
              <a:rPr lang="en-US" sz="3200" dirty="0"/>
              <a:t>The creation of Israel changed the history of the Middle East</a:t>
            </a:r>
          </a:p>
        </p:txBody>
      </p:sp>
      <p:pic>
        <p:nvPicPr>
          <p:cNvPr id="25" name="Picture 3" descr="UN_Partition_Plan_For_Palestine_1947"/>
          <p:cNvPicPr>
            <a:picLocks noChangeAspect="1" noChangeArrowheads="1"/>
          </p:cNvPicPr>
          <p:nvPr/>
        </p:nvPicPr>
        <p:blipFill>
          <a:blip r:embed="rId4" cstate="print"/>
          <a:srcRect/>
          <a:stretch>
            <a:fillRect/>
          </a:stretch>
        </p:blipFill>
        <p:spPr bwMode="auto">
          <a:xfrm>
            <a:off x="77788" y="457200"/>
            <a:ext cx="3206750" cy="5856288"/>
          </a:xfrm>
          <a:prstGeom prst="rect">
            <a:avLst/>
          </a:prstGeom>
          <a:noFill/>
          <a:ln w="12700">
            <a:noFill/>
            <a:miter lim="800000"/>
            <a:headEnd/>
            <a:tailEnd/>
          </a:ln>
        </p:spPr>
      </p:pic>
      <p:pic>
        <p:nvPicPr>
          <p:cNvPr id="27" name="Picture 4" descr="http://bushtelegraph.files.wordpress.com/2006/09/middle-east-map.jpg"/>
          <p:cNvPicPr>
            <a:picLocks noChangeAspect="1" noChangeArrowheads="1"/>
          </p:cNvPicPr>
          <p:nvPr/>
        </p:nvPicPr>
        <p:blipFill>
          <a:blip r:embed="rId5" cstate="print"/>
          <a:srcRect/>
          <a:stretch>
            <a:fillRect/>
          </a:stretch>
        </p:blipFill>
        <p:spPr bwMode="auto">
          <a:xfrm>
            <a:off x="3352800" y="914400"/>
            <a:ext cx="5715000" cy="5867400"/>
          </a:xfrm>
          <a:prstGeom prst="rect">
            <a:avLst/>
          </a:prstGeom>
          <a:noFill/>
          <a:ln w="9525">
            <a:noFill/>
            <a:miter lim="800000"/>
            <a:headEnd/>
            <a:tailEnd/>
          </a:ln>
        </p:spPr>
      </p:pic>
      <p:sp>
        <p:nvSpPr>
          <p:cNvPr id="28" name="Rectangular Callout 9"/>
          <p:cNvSpPr>
            <a:spLocks noChangeArrowheads="1"/>
          </p:cNvSpPr>
          <p:nvPr/>
        </p:nvSpPr>
        <p:spPr bwMode="auto">
          <a:xfrm>
            <a:off x="3352800" y="1066800"/>
            <a:ext cx="5715000" cy="1524000"/>
          </a:xfrm>
          <a:prstGeom prst="wedgeRectCallout">
            <a:avLst>
              <a:gd name="adj1" fmla="val -16778"/>
              <a:gd name="adj2" fmla="val 13241"/>
            </a:avLst>
          </a:prstGeom>
          <a:solidFill>
            <a:srgbClr val="FFCC99"/>
          </a:solidFill>
          <a:ln w="9525" algn="ctr">
            <a:solidFill>
              <a:schemeClr val="tx1"/>
            </a:solidFill>
            <a:round/>
            <a:headEnd/>
            <a:tailEnd/>
          </a:ln>
        </p:spPr>
        <p:txBody>
          <a:bodyPr/>
          <a:lstStyle/>
          <a:p>
            <a:pPr algn="ctr" eaLnBrk="0" hangingPunct="0">
              <a:lnSpc>
                <a:spcPct val="75000"/>
              </a:lnSpc>
            </a:pPr>
            <a:r>
              <a:rPr lang="en-US" sz="3200"/>
              <a:t>After WWII, the United Nations partitioned the British mandate Palestine into a Palestinian state &amp; a Jewish state called Israel </a:t>
            </a:r>
            <a:endParaRPr lang="en-US" sz="3200">
              <a:latin typeface="Arial" charset="0"/>
            </a:endParaRPr>
          </a:p>
        </p:txBody>
      </p:sp>
      <p:sp>
        <p:nvSpPr>
          <p:cNvPr id="29" name="Rectangular Callout 9"/>
          <p:cNvSpPr>
            <a:spLocks noChangeArrowheads="1"/>
          </p:cNvSpPr>
          <p:nvPr/>
        </p:nvSpPr>
        <p:spPr bwMode="auto">
          <a:xfrm>
            <a:off x="3352800" y="2819400"/>
            <a:ext cx="5715000" cy="19050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When Israel declares itself </a:t>
            </a:r>
            <a:br>
              <a:rPr lang="en-US" sz="3200"/>
            </a:br>
            <a:r>
              <a:rPr lang="en-US" sz="3200"/>
              <a:t>an independent nation in 1948, the first Arab-Israeli War began as Egypt, Iraq, Jordan, Lebanon, Saudi Arabia, Syria invaded Israel </a:t>
            </a:r>
            <a:endParaRPr lang="en-US" sz="3200">
              <a:latin typeface="Arial" charset="0"/>
            </a:endParaRPr>
          </a:p>
        </p:txBody>
      </p:sp>
      <p:pic>
        <p:nvPicPr>
          <p:cNvPr id="30" name="Picture 6" descr="http://www.independent.co.uk/multimedia/archive/00026/IsraelGraphic_26977a.jpg"/>
          <p:cNvPicPr>
            <a:picLocks noChangeAspect="1" noChangeArrowheads="1"/>
          </p:cNvPicPr>
          <p:nvPr/>
        </p:nvPicPr>
        <p:blipFill>
          <a:blip r:embed="rId6" cstate="print"/>
          <a:srcRect/>
          <a:stretch>
            <a:fillRect/>
          </a:stretch>
        </p:blipFill>
        <p:spPr bwMode="auto">
          <a:xfrm>
            <a:off x="228600" y="0"/>
            <a:ext cx="2787650" cy="6851650"/>
          </a:xfrm>
          <a:prstGeom prst="rect">
            <a:avLst/>
          </a:prstGeom>
          <a:noFill/>
          <a:ln w="9525">
            <a:noFill/>
            <a:miter lim="800000"/>
            <a:headEnd/>
            <a:tailEnd/>
          </a:ln>
        </p:spPr>
      </p:pic>
      <p:sp>
        <p:nvSpPr>
          <p:cNvPr id="33" name="Rectangular Callout 9"/>
          <p:cNvSpPr>
            <a:spLocks noChangeArrowheads="1"/>
          </p:cNvSpPr>
          <p:nvPr/>
        </p:nvSpPr>
        <p:spPr bwMode="auto">
          <a:xfrm>
            <a:off x="3352800" y="4953000"/>
            <a:ext cx="5715000" cy="11430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Israel defended itself &amp; seized additional territories along the West Bank &amp; border with Egypt</a:t>
            </a:r>
            <a:endParaRPr lang="en-US" sz="320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7"/>
                                        </p:tgtEl>
                                      </p:cBhvr>
                                    </p:animEffect>
                                    <p:set>
                                      <p:cBhvr>
                                        <p:cTn id="7" dur="1" fill="hold">
                                          <p:stCondLst>
                                            <p:cond delay="999"/>
                                          </p:stCondLst>
                                        </p:cTn>
                                        <p:tgtEl>
                                          <p:spTgt spid="2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1000"/>
                                        <p:tgtEl>
                                          <p:spTgt spid="29"/>
                                        </p:tgtEl>
                                      </p:cBhvr>
                                    </p:animEffect>
                                  </p:childTnLst>
                                </p:cTn>
                              </p:par>
                              <p:par>
                                <p:cTn id="19" presetID="10" presetClass="exit" presetSubtype="0" fill="hold" nodeType="withEffect">
                                  <p:stCondLst>
                                    <p:cond delay="0"/>
                                  </p:stCondLst>
                                  <p:childTnLst>
                                    <p:animEffect transition="out" filter="fade">
                                      <p:cBhvr>
                                        <p:cTn id="20" dur="1000"/>
                                        <p:tgtEl>
                                          <p:spTgt spid="25"/>
                                        </p:tgtEl>
                                      </p:cBhvr>
                                    </p:animEffect>
                                    <p:set>
                                      <p:cBhvr>
                                        <p:cTn id="21" dur="1" fill="hold">
                                          <p:stCondLst>
                                            <p:cond delay="999"/>
                                          </p:stCondLst>
                                        </p:cTn>
                                        <p:tgtEl>
                                          <p:spTgt spid="25"/>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print"/>
          <a:srcRect/>
          <a:stretch>
            <a:fillRect/>
          </a:stretch>
        </p:blipFill>
        <p:spPr bwMode="auto">
          <a:xfrm>
            <a:off x="76200" y="228600"/>
            <a:ext cx="5678488" cy="6400800"/>
          </a:xfrm>
          <a:prstGeom prst="rect">
            <a:avLst/>
          </a:prstGeom>
          <a:noFill/>
          <a:ln w="9525">
            <a:noFill/>
            <a:miter lim="800000"/>
            <a:headEnd/>
            <a:tailEnd/>
          </a:ln>
        </p:spPr>
      </p:pic>
      <p:sp>
        <p:nvSpPr>
          <p:cNvPr id="13315" name="Rectangular Callout 9"/>
          <p:cNvSpPr>
            <a:spLocks noChangeArrowheads="1"/>
          </p:cNvSpPr>
          <p:nvPr/>
        </p:nvSpPr>
        <p:spPr bwMode="auto">
          <a:xfrm>
            <a:off x="5867400" y="152400"/>
            <a:ext cx="3200400" cy="19812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Fighting broke out again in 1967 as Israel quickly defeated Egypt, Jordan, Syria, Iran </a:t>
            </a:r>
            <a:endParaRPr lang="en-US" sz="3200">
              <a:latin typeface="Arial" charset="0"/>
            </a:endParaRPr>
          </a:p>
        </p:txBody>
      </p:sp>
      <p:sp>
        <p:nvSpPr>
          <p:cNvPr id="10" name="Rectangular Callout 9"/>
          <p:cNvSpPr>
            <a:spLocks noChangeArrowheads="1"/>
          </p:cNvSpPr>
          <p:nvPr/>
        </p:nvSpPr>
        <p:spPr bwMode="auto">
          <a:xfrm>
            <a:off x="5867400" y="2286000"/>
            <a:ext cx="3200400" cy="2667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After this Six Day War, Israel gained control of Jerusalem, the Golan Heights, West Bank, &amp; Sinai Peninsula </a:t>
            </a:r>
            <a:endParaRPr lang="en-US" sz="3200">
              <a:latin typeface="Arial" charset="0"/>
            </a:endParaRPr>
          </a:p>
        </p:txBody>
      </p:sp>
      <p:sp>
        <p:nvSpPr>
          <p:cNvPr id="11" name="Rectangular Callout 10"/>
          <p:cNvSpPr>
            <a:spLocks noChangeArrowheads="1"/>
          </p:cNvSpPr>
          <p:nvPr/>
        </p:nvSpPr>
        <p:spPr bwMode="auto">
          <a:xfrm>
            <a:off x="5867400" y="5105400"/>
            <a:ext cx="3200400" cy="1524000"/>
          </a:xfrm>
          <a:prstGeom prst="wedgeRectCallout">
            <a:avLst>
              <a:gd name="adj1" fmla="val -16778"/>
              <a:gd name="adj2" fmla="val 13241"/>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75000"/>
              </a:lnSpc>
              <a:spcBef>
                <a:spcPts val="0"/>
              </a:spcBef>
              <a:defRPr/>
            </a:pPr>
            <a:r>
              <a:rPr lang="en-US" sz="3200" dirty="0"/>
              <a:t>Israel saw these territories as a buffer zone from future attacks</a:t>
            </a:r>
            <a:endParaRPr lang="en-US" sz="3200" dirty="0">
              <a:latin typeface="Arial" charset="0"/>
            </a:endParaRPr>
          </a:p>
        </p:txBody>
      </p:sp>
      <p:pic>
        <p:nvPicPr>
          <p:cNvPr id="40966" name="Picture 6" descr="http://i.dailymail.co.uk/i/pix/2008/09/17/article-1056842-020D04DD00000578-177_468x329.jpg"/>
          <p:cNvPicPr>
            <a:picLocks noChangeAspect="1" noChangeArrowheads="1"/>
          </p:cNvPicPr>
          <p:nvPr/>
        </p:nvPicPr>
        <p:blipFill>
          <a:blip r:embed="rId3" cstate="print"/>
          <a:srcRect/>
          <a:stretch>
            <a:fillRect/>
          </a:stretch>
        </p:blipFill>
        <p:spPr bwMode="auto">
          <a:xfrm>
            <a:off x="76200" y="1066800"/>
            <a:ext cx="5637213" cy="3962400"/>
          </a:xfrm>
          <a:prstGeom prst="rect">
            <a:avLst/>
          </a:prstGeom>
          <a:noFill/>
          <a:ln w="9525">
            <a:noFill/>
            <a:miter lim="800000"/>
            <a:headEnd/>
            <a:tailEnd/>
          </a:ln>
        </p:spPr>
      </p:pic>
      <p:sp>
        <p:nvSpPr>
          <p:cNvPr id="14" name="Rectangular Callout 13"/>
          <p:cNvSpPr>
            <a:spLocks noChangeArrowheads="1"/>
          </p:cNvSpPr>
          <p:nvPr/>
        </p:nvSpPr>
        <p:spPr bwMode="auto">
          <a:xfrm>
            <a:off x="304800" y="5105400"/>
            <a:ext cx="5257800" cy="15240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In 1973, Arabs attacked again, but Israel defended itself under the leadership of   Prime Minister Golda Meir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childTnLst>
                                </p:cTn>
                              </p:par>
                              <p:par>
                                <p:cTn id="18" presetID="10" presetClass="entr" presetSubtype="0" fill="hold" nodeType="withEffect">
                                  <p:stCondLst>
                                    <p:cond delay="0"/>
                                  </p:stCondLst>
                                  <p:childTnLst>
                                    <p:set>
                                      <p:cBhvr>
                                        <p:cTn id="19" dur="1" fill="hold">
                                          <p:stCondLst>
                                            <p:cond delay="0"/>
                                          </p:stCondLst>
                                        </p:cTn>
                                        <p:tgtEl>
                                          <p:spTgt spid="40966"/>
                                        </p:tgtEl>
                                        <p:attrNameLst>
                                          <p:attrName>style.visibility</p:attrName>
                                        </p:attrNameLst>
                                      </p:cBhvr>
                                      <p:to>
                                        <p:strVal val="visible"/>
                                      </p:to>
                                    </p:set>
                                    <p:animEffect transition="in" filter="fade">
                                      <p:cBhvr>
                                        <p:cTn id="20" dur="1000"/>
                                        <p:tgtEl>
                                          <p:spTgt spid="40966"/>
                                        </p:tgtEl>
                                      </p:cBhvr>
                                    </p:animEffect>
                                  </p:childTnLst>
                                </p:cTn>
                              </p:par>
                              <p:par>
                                <p:cTn id="21" presetID="10" presetClass="exit" presetSubtype="0" fill="hold" nodeType="withEffect">
                                  <p:stCondLst>
                                    <p:cond delay="0"/>
                                  </p:stCondLst>
                                  <p:childTnLst>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cstate="print"/>
          <a:srcRect/>
          <a:stretch>
            <a:fillRect/>
          </a:stretch>
        </p:blipFill>
        <p:spPr bwMode="auto">
          <a:xfrm>
            <a:off x="76200" y="1292225"/>
            <a:ext cx="8915400" cy="5565775"/>
          </a:xfrm>
          <a:prstGeom prst="rect">
            <a:avLst/>
          </a:prstGeom>
          <a:noFill/>
          <a:ln w="9525">
            <a:noFill/>
            <a:miter lim="800000"/>
            <a:headEnd/>
            <a:tailEnd/>
          </a:ln>
        </p:spPr>
      </p:pic>
      <p:sp>
        <p:nvSpPr>
          <p:cNvPr id="14339" name="Rectangular Callout 9"/>
          <p:cNvSpPr>
            <a:spLocks noChangeArrowheads="1"/>
          </p:cNvSpPr>
          <p:nvPr/>
        </p:nvSpPr>
        <p:spPr bwMode="auto">
          <a:xfrm>
            <a:off x="152400" y="76200"/>
            <a:ext cx="8839200" cy="1143000"/>
          </a:xfrm>
          <a:prstGeom prst="wedgeRectCallout">
            <a:avLst>
              <a:gd name="adj1" fmla="val -16778"/>
              <a:gd name="adj2" fmla="val 13241"/>
            </a:avLst>
          </a:prstGeom>
          <a:solidFill>
            <a:srgbClr val="FFCC99"/>
          </a:solidFill>
          <a:ln w="9525" algn="ctr">
            <a:solidFill>
              <a:schemeClr val="tx1"/>
            </a:solidFill>
            <a:round/>
            <a:headEnd/>
            <a:tailEnd/>
          </a:ln>
        </p:spPr>
        <p:txBody>
          <a:bodyPr/>
          <a:lstStyle/>
          <a:p>
            <a:pPr algn="ctr" eaLnBrk="0" hangingPunct="0">
              <a:lnSpc>
                <a:spcPct val="75000"/>
              </a:lnSpc>
            </a:pPr>
            <a:r>
              <a:rPr lang="en-US" sz="3200"/>
              <a:t>In 1977, a major breakthrough took place when Egypt agreed to recognize Israel’s right to exist in exchange for a return of the Sinai Peninsula by Israel</a:t>
            </a:r>
            <a:endParaRPr lang="en-US" sz="3200">
              <a:latin typeface="Arial" charset="0"/>
            </a:endParaRPr>
          </a:p>
        </p:txBody>
      </p:sp>
      <p:pic>
        <p:nvPicPr>
          <p:cNvPr id="14340" name="Picture 8" descr="camp+david"/>
          <p:cNvPicPr>
            <a:picLocks noChangeAspect="1" noChangeArrowheads="1"/>
          </p:cNvPicPr>
          <p:nvPr/>
        </p:nvPicPr>
        <p:blipFill>
          <a:blip r:embed="rId3" cstate="print"/>
          <a:srcRect/>
          <a:stretch>
            <a:fillRect/>
          </a:stretch>
        </p:blipFill>
        <p:spPr bwMode="auto">
          <a:xfrm>
            <a:off x="4724400" y="4135438"/>
            <a:ext cx="4046538" cy="2646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8130" name="Picture 2" descr="http://antzinpantz.com/kns/images/JUN10/palestinian-flag.jpg"/>
          <p:cNvPicPr>
            <a:picLocks noChangeAspect="1" noChangeArrowheads="1"/>
          </p:cNvPicPr>
          <p:nvPr/>
        </p:nvPicPr>
        <p:blipFill>
          <a:blip r:embed="rId2" cstate="print"/>
          <a:srcRect/>
          <a:stretch>
            <a:fillRect/>
          </a:stretch>
        </p:blipFill>
        <p:spPr bwMode="auto">
          <a:xfrm>
            <a:off x="76200" y="4876800"/>
            <a:ext cx="3440113" cy="1981200"/>
          </a:xfrm>
          <a:prstGeom prst="rect">
            <a:avLst/>
          </a:prstGeom>
          <a:noFill/>
          <a:ln w="9525">
            <a:noFill/>
            <a:miter lim="800000"/>
            <a:headEnd/>
            <a:tailEnd/>
          </a:ln>
        </p:spPr>
      </p:pic>
      <p:pic>
        <p:nvPicPr>
          <p:cNvPr id="15363" name="Picture 2"/>
          <p:cNvPicPr>
            <a:picLocks noChangeAspect="1" noChangeArrowheads="1"/>
          </p:cNvPicPr>
          <p:nvPr/>
        </p:nvPicPr>
        <p:blipFill>
          <a:blip r:embed="rId3" cstate="print"/>
          <a:srcRect/>
          <a:stretch>
            <a:fillRect/>
          </a:stretch>
        </p:blipFill>
        <p:spPr bwMode="auto">
          <a:xfrm>
            <a:off x="3659188" y="381000"/>
            <a:ext cx="5408612" cy="6096000"/>
          </a:xfrm>
          <a:prstGeom prst="rect">
            <a:avLst/>
          </a:prstGeom>
          <a:noFill/>
          <a:ln w="9525">
            <a:noFill/>
            <a:miter lim="800000"/>
            <a:headEnd/>
            <a:tailEnd/>
          </a:ln>
        </p:spPr>
      </p:pic>
      <p:sp>
        <p:nvSpPr>
          <p:cNvPr id="15364" name="Rectangular Callout 9"/>
          <p:cNvSpPr>
            <a:spLocks noChangeArrowheads="1"/>
          </p:cNvSpPr>
          <p:nvPr/>
        </p:nvSpPr>
        <p:spPr bwMode="auto">
          <a:xfrm>
            <a:off x="76200" y="152400"/>
            <a:ext cx="3505200" cy="15240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As Israel &amp; Arabs fought, Palestinians struggled for recognition</a:t>
            </a:r>
            <a:endParaRPr lang="en-US" sz="3200">
              <a:latin typeface="Arial" charset="0"/>
            </a:endParaRPr>
          </a:p>
        </p:txBody>
      </p:sp>
      <p:sp>
        <p:nvSpPr>
          <p:cNvPr id="10" name="Rectangular Callout 9"/>
          <p:cNvSpPr>
            <a:spLocks noChangeArrowheads="1"/>
          </p:cNvSpPr>
          <p:nvPr/>
        </p:nvSpPr>
        <p:spPr bwMode="auto">
          <a:xfrm>
            <a:off x="76200" y="1828800"/>
            <a:ext cx="3505200" cy="2971800"/>
          </a:xfrm>
          <a:prstGeom prst="wedgeRectCallout">
            <a:avLst>
              <a:gd name="adj1" fmla="val -16778"/>
              <a:gd name="adj2" fmla="val 13241"/>
            </a:avLst>
          </a:prstGeom>
          <a:solidFill>
            <a:srgbClr val="CCFFCC"/>
          </a:solidFill>
          <a:ln w="9525" algn="ctr">
            <a:solidFill>
              <a:schemeClr val="tx1"/>
            </a:solidFill>
            <a:round/>
            <a:headEnd/>
            <a:tailEnd/>
          </a:ln>
        </p:spPr>
        <p:txBody>
          <a:bodyPr/>
          <a:lstStyle/>
          <a:p>
            <a:pPr algn="ctr" eaLnBrk="0" hangingPunct="0">
              <a:lnSpc>
                <a:spcPct val="75000"/>
              </a:lnSpc>
            </a:pPr>
            <a:r>
              <a:rPr lang="en-US" sz="3200"/>
              <a:t>Palestinian Muslims were granted a partition by the United Nations , but Israel seized some of areas in the Strip Gaza &amp; the West Bank</a:t>
            </a:r>
            <a:endParaRPr lang="en-US" sz="3200">
              <a:latin typeface="Arial" charset="0"/>
            </a:endParaRPr>
          </a:p>
        </p:txBody>
      </p:sp>
      <p:sp>
        <p:nvSpPr>
          <p:cNvPr id="11" name="Rectangular Callout 10"/>
          <p:cNvSpPr>
            <a:spLocks noChangeArrowheads="1"/>
          </p:cNvSpPr>
          <p:nvPr/>
        </p:nvSpPr>
        <p:spPr bwMode="auto">
          <a:xfrm>
            <a:off x="76200" y="4876800"/>
            <a:ext cx="4038600" cy="1905000"/>
          </a:xfrm>
          <a:prstGeom prst="wedgeRectCallout">
            <a:avLst>
              <a:gd name="adj1" fmla="val -16778"/>
              <a:gd name="adj2" fmla="val 13241"/>
            </a:avLst>
          </a:prstGeom>
          <a:solidFill>
            <a:srgbClr val="FFCC99"/>
          </a:solidFill>
          <a:ln w="9525" algn="ctr">
            <a:solidFill>
              <a:schemeClr val="tx1"/>
            </a:solidFill>
            <a:round/>
            <a:headEnd/>
            <a:tailEnd/>
          </a:ln>
        </p:spPr>
        <p:txBody>
          <a:bodyPr/>
          <a:lstStyle/>
          <a:p>
            <a:pPr algn="ctr" eaLnBrk="0" hangingPunct="0">
              <a:lnSpc>
                <a:spcPct val="75000"/>
              </a:lnSpc>
            </a:pPr>
            <a:r>
              <a:rPr lang="en-US" sz="3200"/>
              <a:t>In 1964, the Palestinian Liberation Organization (PLO) </a:t>
            </a:r>
            <a:br>
              <a:rPr lang="en-US" sz="3200"/>
            </a:br>
            <a:r>
              <a:rPr lang="en-US" sz="3200"/>
              <a:t>was formed to demand a Palestinian state </a:t>
            </a:r>
            <a:endParaRPr lang="en-US" sz="3200">
              <a:latin typeface="Arial" charset="0"/>
            </a:endParaRPr>
          </a:p>
        </p:txBody>
      </p:sp>
      <p:sp>
        <p:nvSpPr>
          <p:cNvPr id="6" name="Rectangular Callout 5"/>
          <p:cNvSpPr>
            <a:spLocks noChangeArrowheads="1"/>
          </p:cNvSpPr>
          <p:nvPr/>
        </p:nvSpPr>
        <p:spPr bwMode="auto">
          <a:xfrm>
            <a:off x="4191000" y="4876800"/>
            <a:ext cx="4876800" cy="19050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Since its formation, the PLO has carried out numerous attacks on Israel &amp; receives aid from many Muslim nations in the Middle East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8130"/>
                                        </p:tgtEl>
                                        <p:attrNameLst>
                                          <p:attrName>style.visibility</p:attrName>
                                        </p:attrNameLst>
                                      </p:cBhvr>
                                      <p:to>
                                        <p:strVal val="visible"/>
                                      </p:to>
                                    </p:set>
                                    <p:animEffect transition="in" filter="fade">
                                      <p:cBhvr>
                                        <p:cTn id="10" dur="1000"/>
                                        <p:tgtEl>
                                          <p:spTgt spid="481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par>
                                <p:cTn id="16" presetID="10" presetClass="exit" presetSubtype="0" fill="hold" nodeType="withEffect">
                                  <p:stCondLst>
                                    <p:cond delay="0"/>
                                  </p:stCondLst>
                                  <p:childTnLst>
                                    <p:animEffect transition="out" filter="fade">
                                      <p:cBhvr>
                                        <p:cTn id="17" dur="1000"/>
                                        <p:tgtEl>
                                          <p:spTgt spid="48130"/>
                                        </p:tgtEl>
                                      </p:cBhvr>
                                    </p:animEffect>
                                    <p:set>
                                      <p:cBhvr>
                                        <p:cTn id="18" dur="1" fill="hold">
                                          <p:stCondLst>
                                            <p:cond delay="999"/>
                                          </p:stCondLst>
                                        </p:cTn>
                                        <p:tgtEl>
                                          <p:spTgt spid="481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4" cstate="print"/>
          <a:srcRect/>
          <a:stretch>
            <a:fillRect/>
          </a:stretch>
        </p:blipFill>
        <p:spPr bwMode="auto">
          <a:xfrm>
            <a:off x="0" y="2438400"/>
            <a:ext cx="9193213" cy="4419600"/>
          </a:xfrm>
          <a:prstGeom prst="rect">
            <a:avLst/>
          </a:prstGeom>
          <a:noFill/>
          <a:ln w="9525">
            <a:noFill/>
            <a:miter lim="800000"/>
            <a:headEnd/>
            <a:tailEnd/>
          </a:ln>
        </p:spPr>
      </p:pic>
      <p:sp>
        <p:nvSpPr>
          <p:cNvPr id="16387" name="Rectangle 9"/>
          <p:cNvSpPr>
            <a:spLocks noChangeArrowheads="1"/>
          </p:cNvSpPr>
          <p:nvPr/>
        </p:nvSpPr>
        <p:spPr bwMode="auto">
          <a:xfrm>
            <a:off x="8077200" y="6400800"/>
            <a:ext cx="533400" cy="381000"/>
          </a:xfrm>
          <a:prstGeom prst="rect">
            <a:avLst/>
          </a:prstGeom>
          <a:solidFill>
            <a:schemeClr val="bg1"/>
          </a:solidFill>
          <a:ln w="9525" algn="ctr">
            <a:solidFill>
              <a:schemeClr val="bg1"/>
            </a:solidFill>
            <a:round/>
            <a:headEnd/>
            <a:tailEnd/>
          </a:ln>
        </p:spPr>
        <p:txBody>
          <a:bodyPr/>
          <a:lstStyle/>
          <a:p>
            <a:pPr eaLnBrk="0" hangingPunct="0"/>
            <a:endParaRPr lang="en-US"/>
          </a:p>
        </p:txBody>
      </p:sp>
      <p:sp>
        <p:nvSpPr>
          <p:cNvPr id="11" name="Rectangular Callout 9"/>
          <p:cNvSpPr>
            <a:spLocks noChangeArrowheads="1"/>
          </p:cNvSpPr>
          <p:nvPr/>
        </p:nvSpPr>
        <p:spPr bwMode="auto">
          <a:xfrm>
            <a:off x="76200" y="152400"/>
            <a:ext cx="3657600" cy="2286000"/>
          </a:xfrm>
          <a:prstGeom prst="wedgeRectCallout">
            <a:avLst>
              <a:gd name="adj1" fmla="val -16778"/>
              <a:gd name="adj2" fmla="val 13241"/>
            </a:avLst>
          </a:prstGeom>
          <a:solidFill>
            <a:schemeClr val="tx2">
              <a:lumMod val="20000"/>
              <a:lumOff val="80000"/>
            </a:schemeClr>
          </a:solidFill>
          <a:ln w="9525" algn="ctr">
            <a:solidFill>
              <a:schemeClr val="tx1"/>
            </a:solidFill>
            <a:round/>
            <a:headEnd/>
            <a:tailEnd/>
          </a:ln>
        </p:spPr>
        <p:txBody>
          <a:bodyPr/>
          <a:lstStyle/>
          <a:p>
            <a:pPr algn="ctr" eaLnBrk="0" hangingPunct="0">
              <a:lnSpc>
                <a:spcPct val="75000"/>
              </a:lnSpc>
              <a:spcBef>
                <a:spcPts val="0"/>
              </a:spcBef>
              <a:defRPr/>
            </a:pPr>
            <a:r>
              <a:rPr lang="en-US" sz="3200" dirty="0"/>
              <a:t>Israeli-Palestinian tensions have intensified in recent years due to suicide bombings in Jewish civilian territories </a:t>
            </a:r>
            <a:endParaRPr lang="en-US" sz="3200" dirty="0">
              <a:latin typeface="Arial" charset="0"/>
            </a:endParaRPr>
          </a:p>
        </p:txBody>
      </p:sp>
      <p:sp>
        <p:nvSpPr>
          <p:cNvPr id="12" name="Rectangular Callout 9"/>
          <p:cNvSpPr>
            <a:spLocks noChangeArrowheads="1"/>
          </p:cNvSpPr>
          <p:nvPr/>
        </p:nvSpPr>
        <p:spPr bwMode="auto">
          <a:xfrm>
            <a:off x="3886200" y="152400"/>
            <a:ext cx="5105400" cy="1143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Peace talks have stalled as Israel refuses to negotiate   until Palestinian attacks stop </a:t>
            </a:r>
            <a:endParaRPr lang="en-US" sz="3200">
              <a:latin typeface="Arial" charset="0"/>
            </a:endParaRPr>
          </a:p>
        </p:txBody>
      </p:sp>
      <p:sp>
        <p:nvSpPr>
          <p:cNvPr id="13" name="Rectangular Callout 9"/>
          <p:cNvSpPr>
            <a:spLocks noChangeArrowheads="1"/>
          </p:cNvSpPr>
          <p:nvPr/>
        </p:nvSpPr>
        <p:spPr bwMode="auto">
          <a:xfrm>
            <a:off x="3886200" y="1371600"/>
            <a:ext cx="5105400" cy="1524000"/>
          </a:xfrm>
          <a:prstGeom prst="wedgeRectCallout">
            <a:avLst>
              <a:gd name="adj1" fmla="val -16778"/>
              <a:gd name="adj2" fmla="val 13241"/>
            </a:avLst>
          </a:prstGeom>
          <a:solidFill>
            <a:srgbClr val="CCFFCC"/>
          </a:solidFill>
          <a:ln w="9525" algn="ctr">
            <a:solidFill>
              <a:schemeClr val="tx1"/>
            </a:solidFill>
            <a:round/>
            <a:headEnd/>
            <a:tailEnd/>
          </a:ln>
        </p:spPr>
        <p:txBody>
          <a:bodyPr/>
          <a:lstStyle/>
          <a:p>
            <a:pPr algn="ctr" eaLnBrk="0" hangingPunct="0">
              <a:lnSpc>
                <a:spcPct val="75000"/>
              </a:lnSpc>
            </a:pPr>
            <a:r>
              <a:rPr lang="en-US" sz="3200"/>
              <a:t>Recently, both side have discussed creating a new Palestinian state that would exist peacefully next to Israel </a:t>
            </a:r>
            <a:endParaRPr lang="en-US" sz="3200">
              <a:latin typeface="Arial"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0" y="76200"/>
            <a:ext cx="6324600" cy="1200150"/>
          </a:xfrm>
          <a:prstGeom prst="rect">
            <a:avLst/>
          </a:prstGeom>
          <a:noFill/>
          <a:ln w="9525">
            <a:noFill/>
            <a:miter lim="800000"/>
            <a:headEnd/>
            <a:tailEnd/>
          </a:ln>
        </p:spPr>
        <p:txBody>
          <a:bodyPr>
            <a:spAutoFit/>
          </a:bodyPr>
          <a:lstStyle/>
          <a:p>
            <a:pPr algn="ctr"/>
            <a:r>
              <a:rPr lang="en-US" sz="3600">
                <a:solidFill>
                  <a:srgbClr val="0000CC"/>
                </a:solidFill>
              </a:rPr>
              <a:t>The Current Situation in the Middle East </a:t>
            </a:r>
          </a:p>
        </p:txBody>
      </p:sp>
      <p:sp>
        <p:nvSpPr>
          <p:cNvPr id="17411" name="Rectangle 2"/>
          <p:cNvSpPr>
            <a:spLocks noChangeArrowheads="1"/>
          </p:cNvSpPr>
          <p:nvPr/>
        </p:nvSpPr>
        <p:spPr bwMode="auto">
          <a:xfrm>
            <a:off x="0" y="3810000"/>
            <a:ext cx="6248400" cy="2062163"/>
          </a:xfrm>
          <a:prstGeom prst="rect">
            <a:avLst/>
          </a:prstGeom>
          <a:noFill/>
          <a:ln w="9525">
            <a:noFill/>
            <a:miter lim="800000"/>
            <a:headEnd/>
            <a:tailEnd/>
          </a:ln>
        </p:spPr>
        <p:txBody>
          <a:bodyPr>
            <a:spAutoFit/>
          </a:bodyPr>
          <a:lstStyle/>
          <a:p>
            <a:pPr algn="ctr"/>
            <a:r>
              <a:rPr lang="en-US" sz="3200">
                <a:hlinkClick r:id="rId3"/>
              </a:rPr>
              <a:t>Video</a:t>
            </a:r>
            <a:r>
              <a:rPr lang="en-US" sz="3200"/>
              <a:t> on the current state of  conflict between Israel and the Palestinians from December 2010    (stop at 2:13) </a:t>
            </a:r>
          </a:p>
        </p:txBody>
      </p:sp>
      <p:sp>
        <p:nvSpPr>
          <p:cNvPr id="17412" name="Rectangle 3"/>
          <p:cNvSpPr>
            <a:spLocks noChangeArrowheads="1"/>
          </p:cNvSpPr>
          <p:nvPr/>
        </p:nvSpPr>
        <p:spPr bwMode="auto">
          <a:xfrm>
            <a:off x="0" y="1447800"/>
            <a:ext cx="6324600" cy="1570038"/>
          </a:xfrm>
          <a:prstGeom prst="rect">
            <a:avLst/>
          </a:prstGeom>
          <a:noFill/>
          <a:ln w="9525">
            <a:noFill/>
            <a:miter lim="800000"/>
            <a:headEnd/>
            <a:tailEnd/>
          </a:ln>
        </p:spPr>
        <p:txBody>
          <a:bodyPr>
            <a:spAutoFit/>
          </a:bodyPr>
          <a:lstStyle/>
          <a:p>
            <a:pPr algn="ctr"/>
            <a:r>
              <a:rPr lang="en-US" sz="3200">
                <a:hlinkClick r:id="rId4"/>
              </a:rPr>
              <a:t>Video </a:t>
            </a:r>
            <a:r>
              <a:rPr lang="en-US" sz="3200"/>
              <a:t>on building a wall to            divide Israel  and the West Bank from 2002   (7:23) </a:t>
            </a:r>
          </a:p>
        </p:txBody>
      </p:sp>
      <p:pic>
        <p:nvPicPr>
          <p:cNvPr id="5" name="Picture 6" descr="http://www.independent.co.uk/multimedia/archive/00026/IsraelGraphic_26977a.jpg"/>
          <p:cNvPicPr>
            <a:picLocks noChangeAspect="1" noChangeArrowheads="1"/>
          </p:cNvPicPr>
          <p:nvPr/>
        </p:nvPicPr>
        <p:blipFill>
          <a:blip r:embed="rId5" cstate="print"/>
          <a:srcRect r="-4277"/>
          <a:stretch>
            <a:fillRect/>
          </a:stretch>
        </p:blipFill>
        <p:spPr bwMode="auto">
          <a:xfrm>
            <a:off x="6324600" y="0"/>
            <a:ext cx="2819400" cy="6851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were the key events in the   20</a:t>
            </a:r>
            <a:r>
              <a:rPr lang="en-US" sz="3800" baseline="30000" smtClean="0"/>
              <a:t>th</a:t>
            </a:r>
            <a:r>
              <a:rPr lang="en-US" sz="3800" smtClean="0"/>
              <a:t> century that shaped the history of the Middle East? </a:t>
            </a:r>
          </a:p>
          <a:p>
            <a:pPr eaLnBrk="1" hangingPunct="1">
              <a:lnSpc>
                <a:spcPct val="90000"/>
              </a:lnSpc>
              <a:spcBef>
                <a:spcPct val="0"/>
              </a:spcBef>
            </a:pPr>
            <a:endParaRPr lang="en-US" sz="3800" smtClean="0"/>
          </a:p>
          <a:p>
            <a:pPr eaLnBrk="1" hangingPunct="1">
              <a:lnSpc>
                <a:spcPct val="90000"/>
              </a:lnSpc>
              <a:spcBef>
                <a:spcPct val="0"/>
              </a:spcBef>
            </a:pPr>
            <a:endParaRPr lang="en-US" sz="2000" smtClean="0"/>
          </a:p>
          <a:p>
            <a:pPr eaLnBrk="1" hangingPunct="1">
              <a:lnSpc>
                <a:spcPct val="90000"/>
              </a:lnSpc>
              <a:spcBef>
                <a:spcPct val="0"/>
              </a:spcBef>
            </a:pPr>
            <a:r>
              <a:rPr lang="en-US" sz="3800" u="sng" smtClean="0">
                <a:solidFill>
                  <a:schemeClr val="folHlink"/>
                </a:solidFill>
              </a:rPr>
              <a:t>CPWH Agenda for Unit 14.4</a:t>
            </a:r>
            <a:r>
              <a:rPr lang="en-US" sz="3800" smtClean="0">
                <a:solidFill>
                  <a:schemeClr val="folHlink"/>
                </a:solidFill>
              </a:rPr>
              <a:t>:</a:t>
            </a:r>
          </a:p>
          <a:p>
            <a:pPr lvl="1" eaLnBrk="1" hangingPunct="1">
              <a:lnSpc>
                <a:spcPct val="90000"/>
              </a:lnSpc>
              <a:spcBef>
                <a:spcPct val="0"/>
              </a:spcBef>
            </a:pPr>
            <a:r>
              <a:rPr lang="en-US" sz="3800" smtClean="0">
                <a:solidFill>
                  <a:schemeClr val="folHlink"/>
                </a:solidFill>
              </a:rPr>
              <a:t>Clicker Review Questions</a:t>
            </a:r>
          </a:p>
          <a:p>
            <a:pPr lvl="1" eaLnBrk="1" hangingPunct="1">
              <a:lnSpc>
                <a:spcPct val="90000"/>
              </a:lnSpc>
              <a:spcBef>
                <a:spcPct val="0"/>
              </a:spcBef>
            </a:pPr>
            <a:r>
              <a:rPr lang="en-US" sz="3800" smtClean="0">
                <a:solidFill>
                  <a:schemeClr val="folHlink"/>
                </a:solidFill>
              </a:rPr>
              <a:t>“Global Terrorism” notes</a:t>
            </a:r>
          </a:p>
          <a:p>
            <a:pPr lvl="1" eaLnBrk="1" hangingPunct="1">
              <a:lnSpc>
                <a:spcPct val="90000"/>
              </a:lnSpc>
              <a:spcBef>
                <a:spcPct val="0"/>
              </a:spcBef>
            </a:pPr>
            <a:r>
              <a:rPr lang="en-US" sz="3800" smtClean="0">
                <a:solidFill>
                  <a:srgbClr val="0000CC"/>
                </a:solidFill>
              </a:rPr>
              <a:t>Today’s HW: </a:t>
            </a:r>
            <a:r>
              <a:rPr lang="en-US" sz="3800" b="1" u="sng" smtClean="0">
                <a:solidFill>
                  <a:srgbClr val="0000CC"/>
                </a:solidFill>
              </a:rPr>
              <a:t>36.1 &amp; 36.2</a:t>
            </a:r>
          </a:p>
          <a:p>
            <a:pPr lvl="1" eaLnBrk="1" hangingPunct="1">
              <a:lnSpc>
                <a:spcPct val="90000"/>
              </a:lnSpc>
              <a:spcBef>
                <a:spcPct val="0"/>
              </a:spcBef>
            </a:pPr>
            <a:r>
              <a:rPr lang="en-US" sz="3800" smtClean="0">
                <a:solidFill>
                  <a:srgbClr val="660066"/>
                </a:solidFill>
              </a:rPr>
              <a:t>CPWH Final Exam: </a:t>
            </a:r>
            <a:r>
              <a:rPr lang="en-US" sz="3800" b="1" u="sng" smtClean="0">
                <a:solidFill>
                  <a:srgbClr val="660066"/>
                </a:solidFill>
              </a:rPr>
              <a:t>May 23-24</a:t>
            </a:r>
          </a:p>
          <a:p>
            <a:pPr lvl="1" eaLnBrk="1" hangingPunct="1">
              <a:lnSpc>
                <a:spcPct val="90000"/>
              </a:lnSpc>
              <a:spcBef>
                <a:spcPct val="0"/>
              </a:spcBef>
            </a:pPr>
            <a:r>
              <a:rPr lang="en-US" sz="3800" smtClean="0">
                <a:solidFill>
                  <a:srgbClr val="006600"/>
                </a:solidFill>
              </a:rPr>
              <a:t>County Post-Test:  </a:t>
            </a:r>
            <a:r>
              <a:rPr lang="en-US" sz="3800" b="1" u="sng" smtClean="0">
                <a:solidFill>
                  <a:srgbClr val="006600"/>
                </a:solidFill>
              </a:rPr>
              <a:t>May 25-27</a:t>
            </a:r>
            <a:endParaRPr lang="en-US" sz="3800"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76200" y="1066800"/>
            <a:ext cx="9220200" cy="5791200"/>
          </a:xfrm>
          <a:prstGeom prst="rect">
            <a:avLst/>
          </a:prstGeom>
          <a:noFill/>
          <a:ln w="9525">
            <a:noFill/>
            <a:miter lim="800000"/>
            <a:headEnd/>
            <a:tailEnd/>
          </a:ln>
        </p:spPr>
      </p:pic>
      <p:sp>
        <p:nvSpPr>
          <p:cNvPr id="3" name="Rectangular Callout 9"/>
          <p:cNvSpPr>
            <a:spLocks noChangeArrowheads="1"/>
          </p:cNvSpPr>
          <p:nvPr/>
        </p:nvSpPr>
        <p:spPr bwMode="auto">
          <a:xfrm>
            <a:off x="609600" y="152400"/>
            <a:ext cx="7848600" cy="762000"/>
          </a:xfrm>
          <a:prstGeom prst="wedgeRectCallout">
            <a:avLst>
              <a:gd name="adj1" fmla="val -16778"/>
              <a:gd name="adj2" fmla="val 13241"/>
            </a:avLst>
          </a:prstGeom>
          <a:solidFill>
            <a:schemeClr val="tx2">
              <a:lumMod val="20000"/>
              <a:lumOff val="80000"/>
            </a:schemeClr>
          </a:solidFill>
          <a:ln w="9525" algn="ctr">
            <a:solidFill>
              <a:schemeClr val="tx1"/>
            </a:solidFill>
            <a:round/>
            <a:headEnd/>
            <a:tailEnd/>
          </a:ln>
        </p:spPr>
        <p:txBody>
          <a:bodyPr/>
          <a:lstStyle/>
          <a:p>
            <a:pPr algn="ctr" eaLnBrk="0" hangingPunct="0">
              <a:lnSpc>
                <a:spcPct val="75000"/>
              </a:lnSpc>
              <a:spcBef>
                <a:spcPts val="0"/>
              </a:spcBef>
              <a:defRPr/>
            </a:pPr>
            <a:r>
              <a:rPr lang="en-US" sz="3200" dirty="0"/>
              <a:t>One important trend of the past 50 years has been the increase in international terrorism  </a:t>
            </a:r>
            <a:endParaRPr lang="en-US" sz="3200" dirty="0">
              <a:latin typeface="Arial" charset="0"/>
            </a:endParaRPr>
          </a:p>
        </p:txBody>
      </p:sp>
      <p:sp>
        <p:nvSpPr>
          <p:cNvPr id="4" name="Rectangular Callout 9"/>
          <p:cNvSpPr>
            <a:spLocks noChangeArrowheads="1"/>
          </p:cNvSpPr>
          <p:nvPr/>
        </p:nvSpPr>
        <p:spPr bwMode="auto">
          <a:xfrm>
            <a:off x="0" y="5257800"/>
            <a:ext cx="4419600" cy="1524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Terrorism is when people or groups use violence &amp; fear to bring change to a government or society </a:t>
            </a:r>
            <a:endParaRPr lang="en-US" sz="3200">
              <a:latin typeface="Arial" charset="0"/>
            </a:endParaRPr>
          </a:p>
        </p:txBody>
      </p:sp>
      <p:sp>
        <p:nvSpPr>
          <p:cNvPr id="5" name="Rectangular Callout 9"/>
          <p:cNvSpPr>
            <a:spLocks noChangeArrowheads="1"/>
          </p:cNvSpPr>
          <p:nvPr/>
        </p:nvSpPr>
        <p:spPr bwMode="auto">
          <a:xfrm>
            <a:off x="4572000" y="5257800"/>
            <a:ext cx="4419600" cy="1524000"/>
          </a:xfrm>
          <a:prstGeom prst="wedgeRectCallout">
            <a:avLst>
              <a:gd name="adj1" fmla="val -16778"/>
              <a:gd name="adj2" fmla="val 13241"/>
            </a:avLst>
          </a:prstGeom>
          <a:solidFill>
            <a:srgbClr val="CCFFCC"/>
          </a:solidFill>
          <a:ln w="9525" algn="ctr">
            <a:solidFill>
              <a:schemeClr val="tx1"/>
            </a:solidFill>
            <a:round/>
            <a:headEnd/>
            <a:tailEnd/>
          </a:ln>
        </p:spPr>
        <p:txBody>
          <a:bodyPr/>
          <a:lstStyle/>
          <a:p>
            <a:pPr algn="ctr" eaLnBrk="0" hangingPunct="0">
              <a:lnSpc>
                <a:spcPct val="75000"/>
              </a:lnSpc>
            </a:pPr>
            <a:r>
              <a:rPr lang="en-US" sz="3200"/>
              <a:t>Terrorism is not new; </a:t>
            </a:r>
            <a:br>
              <a:rPr lang="en-US" sz="3200"/>
            </a:br>
            <a:r>
              <a:rPr lang="en-US" sz="3200"/>
              <a:t>Since the 1960s more </a:t>
            </a:r>
            <a:br>
              <a:rPr lang="en-US" sz="3200"/>
            </a:br>
            <a:r>
              <a:rPr lang="en-US" sz="3200"/>
              <a:t>than 14,000 attacks have occurred worldwide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cstate="print"/>
          <a:srcRect/>
          <a:stretch>
            <a:fillRect/>
          </a:stretch>
        </p:blipFill>
        <p:spPr bwMode="auto">
          <a:xfrm>
            <a:off x="-76200" y="1066800"/>
            <a:ext cx="9220200" cy="5791200"/>
          </a:xfrm>
          <a:prstGeom prst="rect">
            <a:avLst/>
          </a:prstGeom>
          <a:noFill/>
          <a:ln w="9525">
            <a:noFill/>
            <a:miter lim="800000"/>
            <a:headEnd/>
            <a:tailEnd/>
          </a:ln>
        </p:spPr>
      </p:pic>
      <p:sp>
        <p:nvSpPr>
          <p:cNvPr id="20483" name="Rectangular Callout 9"/>
          <p:cNvSpPr>
            <a:spLocks noChangeArrowheads="1"/>
          </p:cNvSpPr>
          <p:nvPr/>
        </p:nvSpPr>
        <p:spPr bwMode="auto">
          <a:xfrm>
            <a:off x="1905000" y="76200"/>
            <a:ext cx="5410200" cy="7620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Terrorism occurs for different reasons by a variety of groups </a:t>
            </a:r>
            <a:endParaRPr lang="en-US" sz="3200">
              <a:latin typeface="Arial" charset="0"/>
            </a:endParaRPr>
          </a:p>
        </p:txBody>
      </p:sp>
      <p:pic>
        <p:nvPicPr>
          <p:cNvPr id="52226" name="Picture 2" descr="http://www.militaryphotos.net/forums/attachment.php?attachmentid=95541&amp;d=1236490626"/>
          <p:cNvPicPr>
            <a:picLocks noChangeAspect="1" noChangeArrowheads="1"/>
          </p:cNvPicPr>
          <p:nvPr/>
        </p:nvPicPr>
        <p:blipFill>
          <a:blip r:embed="rId4" cstate="print"/>
          <a:srcRect/>
          <a:stretch>
            <a:fillRect/>
          </a:stretch>
        </p:blipFill>
        <p:spPr bwMode="auto">
          <a:xfrm>
            <a:off x="4038600" y="3200400"/>
            <a:ext cx="2514600" cy="3581400"/>
          </a:xfrm>
          <a:prstGeom prst="rect">
            <a:avLst/>
          </a:prstGeom>
          <a:noFill/>
          <a:ln w="9525">
            <a:noFill/>
            <a:miter lim="800000"/>
            <a:headEnd/>
            <a:tailEnd/>
          </a:ln>
        </p:spPr>
      </p:pic>
      <p:pic>
        <p:nvPicPr>
          <p:cNvPr id="52228" name="Picture 4" descr="http://files.splinder.com/233f95fca348a8f74be0a93cfa001ee4.jpeg"/>
          <p:cNvPicPr>
            <a:picLocks noChangeAspect="1" noChangeArrowheads="1"/>
          </p:cNvPicPr>
          <p:nvPr/>
        </p:nvPicPr>
        <p:blipFill>
          <a:blip r:embed="rId5" cstate="print"/>
          <a:srcRect/>
          <a:stretch>
            <a:fillRect/>
          </a:stretch>
        </p:blipFill>
        <p:spPr bwMode="auto">
          <a:xfrm>
            <a:off x="6629400" y="3173413"/>
            <a:ext cx="2514600" cy="3684587"/>
          </a:xfrm>
          <a:prstGeom prst="rect">
            <a:avLst/>
          </a:prstGeom>
          <a:noFill/>
          <a:ln w="9525">
            <a:noFill/>
            <a:miter lim="800000"/>
            <a:headEnd/>
            <a:tailEnd/>
          </a:ln>
        </p:spPr>
      </p:pic>
      <p:pic>
        <p:nvPicPr>
          <p:cNvPr id="52232" name="Picture 8" descr="http://wapedia.mobi/thumb/4176501/en/fixed/239/280/Aldo_Moro_br.jpg?format=jpg"/>
          <p:cNvPicPr>
            <a:picLocks noChangeAspect="1" noChangeArrowheads="1"/>
          </p:cNvPicPr>
          <p:nvPr/>
        </p:nvPicPr>
        <p:blipFill>
          <a:blip r:embed="rId6" cstate="print"/>
          <a:srcRect/>
          <a:stretch>
            <a:fillRect/>
          </a:stretch>
        </p:blipFill>
        <p:spPr bwMode="auto">
          <a:xfrm>
            <a:off x="125413" y="2362200"/>
            <a:ext cx="3836987" cy="4495800"/>
          </a:xfrm>
          <a:prstGeom prst="rect">
            <a:avLst/>
          </a:prstGeom>
          <a:noFill/>
          <a:ln w="9525">
            <a:noFill/>
            <a:miter lim="800000"/>
            <a:headEnd/>
            <a:tailEnd/>
          </a:ln>
        </p:spPr>
      </p:pic>
      <p:sp>
        <p:nvSpPr>
          <p:cNvPr id="6" name="Rectangular Callout 9"/>
          <p:cNvSpPr>
            <a:spLocks noChangeArrowheads="1"/>
          </p:cNvSpPr>
          <p:nvPr/>
        </p:nvSpPr>
        <p:spPr bwMode="auto">
          <a:xfrm>
            <a:off x="76200" y="4953000"/>
            <a:ext cx="3886200" cy="1752600"/>
          </a:xfrm>
          <a:prstGeom prst="wedgeRectCallout">
            <a:avLst>
              <a:gd name="adj1" fmla="val 47648"/>
              <a:gd name="adj2" fmla="val -210361"/>
            </a:avLst>
          </a:prstGeom>
          <a:solidFill>
            <a:srgbClr val="CCFFCC"/>
          </a:solidFill>
          <a:ln w="9525" algn="ctr">
            <a:solidFill>
              <a:schemeClr val="tx1"/>
            </a:solidFill>
            <a:round/>
            <a:headEnd/>
            <a:tailEnd/>
          </a:ln>
        </p:spPr>
        <p:txBody>
          <a:bodyPr/>
          <a:lstStyle/>
          <a:p>
            <a:pPr algn="ctr" eaLnBrk="0" hangingPunct="0">
              <a:lnSpc>
                <a:spcPct val="75000"/>
              </a:lnSpc>
            </a:pPr>
            <a:r>
              <a:rPr lang="en-US" sz="3000"/>
              <a:t>In Northern Ireland, the Irish Republican Army (IRA) used terrorism against Britain to gain independence </a:t>
            </a:r>
            <a:endParaRPr lang="en-US" sz="3000">
              <a:latin typeface="Arial" charset="0"/>
            </a:endParaRPr>
          </a:p>
        </p:txBody>
      </p:sp>
      <p:pic>
        <p:nvPicPr>
          <p:cNvPr id="52234" name="Picture 10" descr="http://randcollins.files.wordpress.com/2009/12/farc.jpg"/>
          <p:cNvPicPr>
            <a:picLocks noChangeAspect="1" noChangeArrowheads="1"/>
          </p:cNvPicPr>
          <p:nvPr/>
        </p:nvPicPr>
        <p:blipFill>
          <a:blip r:embed="rId7" cstate="print"/>
          <a:srcRect/>
          <a:stretch>
            <a:fillRect/>
          </a:stretch>
        </p:blipFill>
        <p:spPr bwMode="auto">
          <a:xfrm>
            <a:off x="5060950" y="457200"/>
            <a:ext cx="4006850" cy="3152775"/>
          </a:xfrm>
          <a:prstGeom prst="rect">
            <a:avLst/>
          </a:prstGeom>
          <a:noFill/>
          <a:ln w="9525">
            <a:noFill/>
            <a:miter lim="800000"/>
            <a:headEnd/>
            <a:tailEnd/>
          </a:ln>
        </p:spPr>
      </p:pic>
      <p:pic>
        <p:nvPicPr>
          <p:cNvPr id="52236" name="Picture 12" descr="http://laht.com/peru/ShiningPath_TV.jpg"/>
          <p:cNvPicPr>
            <a:picLocks noChangeAspect="1" noChangeArrowheads="1"/>
          </p:cNvPicPr>
          <p:nvPr/>
        </p:nvPicPr>
        <p:blipFill>
          <a:blip r:embed="rId8" cstate="print"/>
          <a:srcRect/>
          <a:stretch>
            <a:fillRect/>
          </a:stretch>
        </p:blipFill>
        <p:spPr bwMode="auto">
          <a:xfrm>
            <a:off x="4324350" y="3733800"/>
            <a:ext cx="4667250" cy="3048000"/>
          </a:xfrm>
          <a:prstGeom prst="rect">
            <a:avLst/>
          </a:prstGeom>
          <a:noFill/>
          <a:ln w="9525">
            <a:noFill/>
            <a:miter lim="800000"/>
            <a:headEnd/>
            <a:tailEnd/>
          </a:ln>
        </p:spPr>
      </p:pic>
      <p:sp>
        <p:nvSpPr>
          <p:cNvPr id="9" name="Rectangular Callout 9"/>
          <p:cNvSpPr>
            <a:spLocks noChangeArrowheads="1"/>
          </p:cNvSpPr>
          <p:nvPr/>
        </p:nvSpPr>
        <p:spPr bwMode="auto">
          <a:xfrm>
            <a:off x="4191000" y="5257800"/>
            <a:ext cx="4876800" cy="1447800"/>
          </a:xfrm>
          <a:prstGeom prst="wedgeRectCallout">
            <a:avLst>
              <a:gd name="adj1" fmla="val -38931"/>
              <a:gd name="adj2" fmla="val -236843"/>
            </a:avLst>
          </a:prstGeom>
          <a:solidFill>
            <a:srgbClr val="FFCCFF"/>
          </a:solidFill>
          <a:ln w="9525" algn="ctr">
            <a:solidFill>
              <a:schemeClr val="tx1"/>
            </a:solidFill>
            <a:round/>
            <a:headEnd/>
            <a:tailEnd/>
          </a:ln>
        </p:spPr>
        <p:txBody>
          <a:bodyPr/>
          <a:lstStyle/>
          <a:p>
            <a:pPr algn="ctr" eaLnBrk="0" hangingPunct="0">
              <a:lnSpc>
                <a:spcPct val="75000"/>
              </a:lnSpc>
            </a:pPr>
            <a:r>
              <a:rPr lang="en-US" sz="3000"/>
              <a:t>In Italy, the Red Brigade was a communist group that used attacks &amp; assassinations to get Italy to leave NATO </a:t>
            </a:r>
            <a:endParaRPr lang="en-US" sz="3000">
              <a:latin typeface="Arial" charset="0"/>
            </a:endParaRPr>
          </a:p>
        </p:txBody>
      </p:sp>
      <p:sp>
        <p:nvSpPr>
          <p:cNvPr id="12" name="Rectangular Callout 9"/>
          <p:cNvSpPr>
            <a:spLocks noChangeArrowheads="1"/>
          </p:cNvSpPr>
          <p:nvPr/>
        </p:nvSpPr>
        <p:spPr bwMode="auto">
          <a:xfrm>
            <a:off x="4191000" y="3733800"/>
            <a:ext cx="4876800" cy="1447800"/>
          </a:xfrm>
          <a:prstGeom prst="wedgeRectCallout">
            <a:avLst>
              <a:gd name="adj1" fmla="val -96227"/>
              <a:gd name="adj2" fmla="val -54736"/>
            </a:avLst>
          </a:prstGeom>
          <a:solidFill>
            <a:srgbClr val="CCCCFF"/>
          </a:solidFill>
          <a:ln w="9525" algn="ctr">
            <a:solidFill>
              <a:schemeClr val="tx1"/>
            </a:solidFill>
            <a:round/>
            <a:headEnd/>
            <a:tailEnd/>
          </a:ln>
        </p:spPr>
        <p:txBody>
          <a:bodyPr/>
          <a:lstStyle/>
          <a:p>
            <a:pPr algn="ctr" eaLnBrk="0" hangingPunct="0">
              <a:lnSpc>
                <a:spcPct val="75000"/>
              </a:lnSpc>
            </a:pPr>
            <a:r>
              <a:rPr lang="en-US" sz="3000"/>
              <a:t>Revolutionary Armed Forces of Colombia (FARC) has tried to create a Cuba-style communist gov’t in Colombia</a:t>
            </a:r>
          </a:p>
        </p:txBody>
      </p:sp>
      <p:sp>
        <p:nvSpPr>
          <p:cNvPr id="14" name="Rectangular Callout 9"/>
          <p:cNvSpPr>
            <a:spLocks noChangeArrowheads="1"/>
          </p:cNvSpPr>
          <p:nvPr/>
        </p:nvSpPr>
        <p:spPr bwMode="auto">
          <a:xfrm>
            <a:off x="4191000" y="2514600"/>
            <a:ext cx="4876800" cy="1143000"/>
          </a:xfrm>
          <a:prstGeom prst="wedgeRectCallout">
            <a:avLst>
              <a:gd name="adj1" fmla="val -96745"/>
              <a:gd name="adj2" fmla="val 100704"/>
            </a:avLst>
          </a:prstGeom>
          <a:solidFill>
            <a:srgbClr val="FFCC99"/>
          </a:solidFill>
          <a:ln w="9525" algn="ctr">
            <a:solidFill>
              <a:schemeClr val="tx1"/>
            </a:solidFill>
            <a:round/>
            <a:headEnd/>
            <a:tailEnd/>
          </a:ln>
        </p:spPr>
        <p:txBody>
          <a:bodyPr/>
          <a:lstStyle/>
          <a:p>
            <a:pPr algn="ctr" eaLnBrk="0" hangingPunct="0">
              <a:lnSpc>
                <a:spcPct val="75000"/>
              </a:lnSpc>
            </a:pPr>
            <a:r>
              <a:rPr lang="en-US" sz="3000"/>
              <a:t>In Peru, Shining Path led a revolution inspired by Mao’s Cultural Revolution </a:t>
            </a:r>
          </a:p>
        </p:txBody>
      </p:sp>
      <p:sp>
        <p:nvSpPr>
          <p:cNvPr id="16" name="Rectangular Callout 9"/>
          <p:cNvSpPr>
            <a:spLocks noChangeArrowheads="1"/>
          </p:cNvSpPr>
          <p:nvPr/>
        </p:nvSpPr>
        <p:spPr bwMode="auto">
          <a:xfrm>
            <a:off x="0" y="3429000"/>
            <a:ext cx="3962400" cy="1447800"/>
          </a:xfrm>
          <a:prstGeom prst="wedgeRectCallout">
            <a:avLst>
              <a:gd name="adj1" fmla="val 78895"/>
              <a:gd name="adj2" fmla="val -97543"/>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75000"/>
              </a:lnSpc>
              <a:spcBef>
                <a:spcPts val="0"/>
              </a:spcBef>
              <a:defRPr/>
            </a:pPr>
            <a:r>
              <a:rPr lang="en-US" sz="3000" dirty="0">
                <a:cs typeface="Calibri" pitchFamily="34" charset="0"/>
              </a:rPr>
              <a:t>In the Middle East, Palestinian groups like Hamas &amp; Hezbollah target attacks on Israel </a:t>
            </a:r>
          </a:p>
        </p:txBody>
      </p:sp>
      <p:pic>
        <p:nvPicPr>
          <p:cNvPr id="52238" name="Picture 14" descr="http://www.hyscience.com/archives/Hamas_suicide%2520Eng_0001.jpeg"/>
          <p:cNvPicPr>
            <a:picLocks noChangeAspect="1" noChangeArrowheads="1"/>
          </p:cNvPicPr>
          <p:nvPr/>
        </p:nvPicPr>
        <p:blipFill>
          <a:blip r:embed="rId9" cstate="print"/>
          <a:srcRect/>
          <a:stretch>
            <a:fillRect/>
          </a:stretch>
        </p:blipFill>
        <p:spPr bwMode="auto">
          <a:xfrm>
            <a:off x="85725" y="381000"/>
            <a:ext cx="3813175" cy="304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2226"/>
                                        </p:tgtEl>
                                        <p:attrNameLst>
                                          <p:attrName>style.visibility</p:attrName>
                                        </p:attrNameLst>
                                      </p:cBhvr>
                                      <p:to>
                                        <p:strVal val="visible"/>
                                      </p:to>
                                    </p:set>
                                    <p:animEffect transition="in" filter="fade">
                                      <p:cBhvr>
                                        <p:cTn id="10" dur="1000"/>
                                        <p:tgtEl>
                                          <p:spTgt spid="52226"/>
                                        </p:tgtEl>
                                      </p:cBhvr>
                                    </p:animEffect>
                                  </p:childTnLst>
                                </p:cTn>
                              </p:par>
                              <p:par>
                                <p:cTn id="11" presetID="10" presetClass="entr" presetSubtype="0" fill="hold" nodeType="withEffect">
                                  <p:stCondLst>
                                    <p:cond delay="0"/>
                                  </p:stCondLst>
                                  <p:childTnLst>
                                    <p:set>
                                      <p:cBhvr>
                                        <p:cTn id="12" dur="1" fill="hold">
                                          <p:stCondLst>
                                            <p:cond delay="0"/>
                                          </p:stCondLst>
                                        </p:cTn>
                                        <p:tgtEl>
                                          <p:spTgt spid="52228"/>
                                        </p:tgtEl>
                                        <p:attrNameLst>
                                          <p:attrName>style.visibility</p:attrName>
                                        </p:attrNameLst>
                                      </p:cBhvr>
                                      <p:to>
                                        <p:strVal val="visible"/>
                                      </p:to>
                                    </p:set>
                                    <p:animEffect transition="in" filter="fade">
                                      <p:cBhvr>
                                        <p:cTn id="13" dur="1000"/>
                                        <p:tgtEl>
                                          <p:spTgt spid="5222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1" nodeType="clickEffect">
                                  <p:stCondLst>
                                    <p:cond delay="0"/>
                                  </p:stCondLst>
                                  <p:childTnLst>
                                    <p:animEffect transition="out" filter="fade">
                                      <p:cBhvr>
                                        <p:cTn id="17" dur="1000"/>
                                        <p:tgtEl>
                                          <p:spTgt spid="6"/>
                                        </p:tgtEl>
                                      </p:cBhvr>
                                    </p:animEffect>
                                    <p:set>
                                      <p:cBhvr>
                                        <p:cTn id="18" dur="1" fill="hold">
                                          <p:stCondLst>
                                            <p:cond delay="999"/>
                                          </p:stCondLst>
                                        </p:cTn>
                                        <p:tgtEl>
                                          <p:spTgt spid="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1000"/>
                                        <p:tgtEl>
                                          <p:spTgt spid="52226"/>
                                        </p:tgtEl>
                                      </p:cBhvr>
                                    </p:animEffect>
                                    <p:set>
                                      <p:cBhvr>
                                        <p:cTn id="21" dur="1" fill="hold">
                                          <p:stCondLst>
                                            <p:cond delay="999"/>
                                          </p:stCondLst>
                                        </p:cTn>
                                        <p:tgtEl>
                                          <p:spTgt spid="5222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1000"/>
                                        <p:tgtEl>
                                          <p:spTgt spid="52228"/>
                                        </p:tgtEl>
                                      </p:cBhvr>
                                    </p:animEffect>
                                    <p:set>
                                      <p:cBhvr>
                                        <p:cTn id="24" dur="1" fill="hold">
                                          <p:stCondLst>
                                            <p:cond delay="999"/>
                                          </p:stCondLst>
                                        </p:cTn>
                                        <p:tgtEl>
                                          <p:spTgt spid="52228"/>
                                        </p:tgtEl>
                                        <p:attrNameLst>
                                          <p:attrName>style.visibility</p:attrName>
                                        </p:attrNameLst>
                                      </p:cBhvr>
                                      <p:to>
                                        <p:strVal val="hidden"/>
                                      </p:to>
                                    </p:se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52232"/>
                                        </p:tgtEl>
                                        <p:attrNameLst>
                                          <p:attrName>style.visibility</p:attrName>
                                        </p:attrNameLst>
                                      </p:cBhvr>
                                      <p:to>
                                        <p:strVal val="visible"/>
                                      </p:to>
                                    </p:set>
                                    <p:animEffect transition="in" filter="fade">
                                      <p:cBhvr>
                                        <p:cTn id="30" dur="1000"/>
                                        <p:tgtEl>
                                          <p:spTgt spid="522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1000"/>
                                        <p:tgtEl>
                                          <p:spTgt spid="9"/>
                                        </p:tgtEl>
                                      </p:cBhvr>
                                    </p:animEffect>
                                    <p:set>
                                      <p:cBhvr>
                                        <p:cTn id="35" dur="1" fill="hold">
                                          <p:stCondLst>
                                            <p:cond delay="999"/>
                                          </p:stCondLst>
                                        </p:cTn>
                                        <p:tgtEl>
                                          <p:spTgt spid="9"/>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1000"/>
                                        <p:tgtEl>
                                          <p:spTgt spid="52232"/>
                                        </p:tgtEl>
                                      </p:cBhvr>
                                    </p:animEffect>
                                    <p:set>
                                      <p:cBhvr>
                                        <p:cTn id="38" dur="1" fill="hold">
                                          <p:stCondLst>
                                            <p:cond delay="999"/>
                                          </p:stCondLst>
                                        </p:cTn>
                                        <p:tgtEl>
                                          <p:spTgt spid="52232"/>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52234"/>
                                        </p:tgtEl>
                                        <p:attrNameLst>
                                          <p:attrName>style.visibility</p:attrName>
                                        </p:attrNameLst>
                                      </p:cBhvr>
                                      <p:to>
                                        <p:strVal val="visible"/>
                                      </p:to>
                                    </p:set>
                                    <p:animEffect transition="in" filter="fade">
                                      <p:cBhvr>
                                        <p:cTn id="44" dur="1000"/>
                                        <p:tgtEl>
                                          <p:spTgt spid="5223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1000"/>
                                        <p:tgtEl>
                                          <p:spTgt spid="12"/>
                                        </p:tgtEl>
                                      </p:cBhvr>
                                    </p:animEffect>
                                    <p:set>
                                      <p:cBhvr>
                                        <p:cTn id="49" dur="1" fill="hold">
                                          <p:stCondLst>
                                            <p:cond delay="999"/>
                                          </p:stCondLst>
                                        </p:cTn>
                                        <p:tgtEl>
                                          <p:spTgt spid="12"/>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1000"/>
                                        <p:tgtEl>
                                          <p:spTgt spid="52234"/>
                                        </p:tgtEl>
                                      </p:cBhvr>
                                    </p:animEffect>
                                    <p:set>
                                      <p:cBhvr>
                                        <p:cTn id="52" dur="1" fill="hold">
                                          <p:stCondLst>
                                            <p:cond delay="999"/>
                                          </p:stCondLst>
                                        </p:cTn>
                                        <p:tgtEl>
                                          <p:spTgt spid="52234"/>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childTnLst>
                                </p:cTn>
                              </p:par>
                              <p:par>
                                <p:cTn id="56" presetID="10" presetClass="entr" presetSubtype="0" fill="hold" nodeType="withEffect">
                                  <p:stCondLst>
                                    <p:cond delay="0"/>
                                  </p:stCondLst>
                                  <p:childTnLst>
                                    <p:set>
                                      <p:cBhvr>
                                        <p:cTn id="57" dur="1" fill="hold">
                                          <p:stCondLst>
                                            <p:cond delay="0"/>
                                          </p:stCondLst>
                                        </p:cTn>
                                        <p:tgtEl>
                                          <p:spTgt spid="52236"/>
                                        </p:tgtEl>
                                        <p:attrNameLst>
                                          <p:attrName>style.visibility</p:attrName>
                                        </p:attrNameLst>
                                      </p:cBhvr>
                                      <p:to>
                                        <p:strVal val="visible"/>
                                      </p:to>
                                    </p:set>
                                    <p:animEffect transition="in" filter="fade">
                                      <p:cBhvr>
                                        <p:cTn id="58" dur="1000"/>
                                        <p:tgtEl>
                                          <p:spTgt spid="522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grpId="1" nodeType="clickEffect">
                                  <p:stCondLst>
                                    <p:cond delay="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1000"/>
                                        <p:tgtEl>
                                          <p:spTgt spid="52236"/>
                                        </p:tgtEl>
                                      </p:cBhvr>
                                    </p:animEffect>
                                    <p:set>
                                      <p:cBhvr>
                                        <p:cTn id="66" dur="1" fill="hold">
                                          <p:stCondLst>
                                            <p:cond delay="999"/>
                                          </p:stCondLst>
                                        </p:cTn>
                                        <p:tgtEl>
                                          <p:spTgt spid="52236"/>
                                        </p:tgtEl>
                                        <p:attrNameLst>
                                          <p:attrName>style.visibility</p:attrName>
                                        </p:attrNameLst>
                                      </p:cBhvr>
                                      <p:to>
                                        <p:strVal val="hidden"/>
                                      </p:to>
                                    </p:set>
                                  </p:childTnLst>
                                </p:cTn>
                              </p:par>
                              <p:par>
                                <p:cTn id="67" presetID="10" presetClass="entr" presetSubtype="0"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1000"/>
                                        <p:tgtEl>
                                          <p:spTgt spid="16"/>
                                        </p:tgtEl>
                                      </p:cBhvr>
                                    </p:animEffect>
                                  </p:childTnLst>
                                </p:cTn>
                              </p:par>
                              <p:par>
                                <p:cTn id="70" presetID="10" presetClass="entr" presetSubtype="0" fill="hold" nodeType="withEffect">
                                  <p:stCondLst>
                                    <p:cond delay="0"/>
                                  </p:stCondLst>
                                  <p:childTnLst>
                                    <p:set>
                                      <p:cBhvr>
                                        <p:cTn id="71" dur="1" fill="hold">
                                          <p:stCondLst>
                                            <p:cond delay="0"/>
                                          </p:stCondLst>
                                        </p:cTn>
                                        <p:tgtEl>
                                          <p:spTgt spid="52238"/>
                                        </p:tgtEl>
                                        <p:attrNameLst>
                                          <p:attrName>style.visibility</p:attrName>
                                        </p:attrNameLst>
                                      </p:cBhvr>
                                      <p:to>
                                        <p:strVal val="visible"/>
                                      </p:to>
                                    </p:set>
                                    <p:animEffect transition="in" filter="fade">
                                      <p:cBhvr>
                                        <p:cTn id="72" dur="1000"/>
                                        <p:tgtEl>
                                          <p:spTgt spid="52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9" grpId="0" animBg="1"/>
      <p:bldP spid="9" grpId="1" animBg="1"/>
      <p:bldP spid="12" grpId="0" animBg="1"/>
      <p:bldP spid="12" grpId="1" animBg="1"/>
      <p:bldP spid="14" grpId="0" animBg="1"/>
      <p:bldP spid="14" grpId="1"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endParaRPr lang="en-US" smtClean="0"/>
          </a:p>
        </p:txBody>
      </p:sp>
      <p:pic>
        <p:nvPicPr>
          <p:cNvPr id="21507" name="Picture 6" descr="http://02varvara.files.wordpress.com/2010/09/01-deadliest-terrorist-attacks-in-history-ria-novosti-infographics.jpg"/>
          <p:cNvPicPr>
            <a:picLocks noChangeAspect="1" noChangeArrowheads="1"/>
          </p:cNvPicPr>
          <p:nvPr/>
        </p:nvPicPr>
        <p:blipFill>
          <a:blip r:embed="rId2" cstate="print"/>
          <a:srcRect/>
          <a:stretch>
            <a:fillRect/>
          </a:stretch>
        </p:blipFill>
        <p:spPr bwMode="auto">
          <a:xfrm>
            <a:off x="0" y="288925"/>
            <a:ext cx="9144000" cy="641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 y="1295400"/>
            <a:ext cx="8270875" cy="5562600"/>
          </a:xfrm>
          <a:prstGeom prst="rect">
            <a:avLst/>
          </a:prstGeom>
          <a:noFill/>
          <a:ln w="9525">
            <a:noFill/>
            <a:miter lim="800000"/>
            <a:headEnd/>
            <a:tailEnd/>
          </a:ln>
        </p:spPr>
      </p:pic>
      <p:sp>
        <p:nvSpPr>
          <p:cNvPr id="4099" name="Rectangular Callout 9"/>
          <p:cNvSpPr>
            <a:spLocks noChangeArrowheads="1"/>
          </p:cNvSpPr>
          <p:nvPr/>
        </p:nvSpPr>
        <p:spPr bwMode="auto">
          <a:xfrm>
            <a:off x="838200" y="76200"/>
            <a:ext cx="7467600" cy="1143000"/>
          </a:xfrm>
          <a:prstGeom prst="wedgeRectCallout">
            <a:avLst>
              <a:gd name="adj1" fmla="val -16778"/>
              <a:gd name="adj2" fmla="val 13241"/>
            </a:avLst>
          </a:prstGeom>
          <a:solidFill>
            <a:srgbClr val="CCFFFF"/>
          </a:solidFill>
          <a:ln w="9525" algn="ctr">
            <a:solidFill>
              <a:schemeClr val="tx1"/>
            </a:solidFill>
            <a:round/>
            <a:headEnd/>
            <a:tailEnd/>
          </a:ln>
        </p:spPr>
        <p:txBody>
          <a:bodyPr/>
          <a:lstStyle/>
          <a:p>
            <a:pPr algn="ctr" eaLnBrk="0" hangingPunct="0">
              <a:lnSpc>
                <a:spcPct val="75000"/>
              </a:lnSpc>
            </a:pPr>
            <a:r>
              <a:rPr lang="en-US" sz="3200"/>
              <a:t>From 1300 through the 1600s, </a:t>
            </a:r>
            <a:br>
              <a:rPr lang="en-US" sz="3200"/>
            </a:br>
            <a:r>
              <a:rPr lang="en-US" sz="3200"/>
              <a:t>the Ottoman Empire was the most powerful </a:t>
            </a:r>
            <a:br>
              <a:rPr lang="en-US" sz="3200"/>
            </a:br>
            <a:r>
              <a:rPr lang="en-US" sz="3200"/>
              <a:t>empire in Southwest Asia &amp; North Africa  </a:t>
            </a:r>
          </a:p>
        </p:txBody>
      </p:sp>
      <p:pic>
        <p:nvPicPr>
          <p:cNvPr id="4" name="Picture 10" descr="http://4.bp.blogspot.com/_-HE1lR1mlb8/S6r62X0Kf1I/AAAAAAAACEA/7wHp4xiXZNs/s1600/suleimanthemagnificent.jpg"/>
          <p:cNvPicPr>
            <a:picLocks noChangeAspect="1" noChangeArrowheads="1"/>
          </p:cNvPicPr>
          <p:nvPr/>
        </p:nvPicPr>
        <p:blipFill>
          <a:blip r:embed="rId3" cstate="print"/>
          <a:srcRect/>
          <a:stretch>
            <a:fillRect/>
          </a:stretch>
        </p:blipFill>
        <p:spPr bwMode="auto">
          <a:xfrm>
            <a:off x="76200" y="2863850"/>
            <a:ext cx="3124200" cy="3613150"/>
          </a:xfrm>
          <a:prstGeom prst="rect">
            <a:avLst/>
          </a:prstGeom>
          <a:noFill/>
          <a:ln w="9525">
            <a:noFill/>
            <a:miter lim="800000"/>
            <a:headEnd/>
            <a:tailEnd/>
          </a:ln>
        </p:spPr>
      </p:pic>
      <p:sp>
        <p:nvSpPr>
          <p:cNvPr id="5" name="Rectangular Callout 4"/>
          <p:cNvSpPr>
            <a:spLocks noChangeArrowheads="1"/>
          </p:cNvSpPr>
          <p:nvPr/>
        </p:nvSpPr>
        <p:spPr bwMode="auto">
          <a:xfrm>
            <a:off x="0" y="6477000"/>
            <a:ext cx="3200400" cy="381000"/>
          </a:xfrm>
          <a:prstGeom prst="wedgeRectCallout">
            <a:avLst>
              <a:gd name="adj1" fmla="val -16778"/>
              <a:gd name="adj2" fmla="val 13241"/>
            </a:avLst>
          </a:prstGeom>
          <a:solidFill>
            <a:schemeClr val="bg1"/>
          </a:solidFill>
          <a:ln w="9525" algn="ctr">
            <a:solidFill>
              <a:schemeClr val="bg1"/>
            </a:solidFill>
            <a:round/>
            <a:headEnd/>
            <a:tailEnd/>
          </a:ln>
        </p:spPr>
        <p:txBody>
          <a:bodyPr/>
          <a:lstStyle/>
          <a:p>
            <a:pPr algn="ctr" eaLnBrk="0" hangingPunct="0">
              <a:lnSpc>
                <a:spcPct val="80000"/>
              </a:lnSpc>
            </a:pPr>
            <a:r>
              <a:rPr lang="en-US" sz="2400"/>
              <a:t>Suleyman the Lawgiver</a:t>
            </a:r>
          </a:p>
        </p:txBody>
      </p:sp>
      <p:pic>
        <p:nvPicPr>
          <p:cNvPr id="6" name="Picture 25" descr="http://farm5.static.flickr.com/4007/4483317597_748980ca1e.jpg"/>
          <p:cNvPicPr>
            <a:picLocks noChangeAspect="1" noChangeArrowheads="1"/>
          </p:cNvPicPr>
          <p:nvPr/>
        </p:nvPicPr>
        <p:blipFill>
          <a:blip r:embed="rId4" cstate="print"/>
          <a:srcRect/>
          <a:stretch>
            <a:fillRect/>
          </a:stretch>
        </p:blipFill>
        <p:spPr bwMode="auto">
          <a:xfrm>
            <a:off x="3352800" y="3370263"/>
            <a:ext cx="4648200" cy="3030537"/>
          </a:xfrm>
          <a:prstGeom prst="rect">
            <a:avLst/>
          </a:prstGeom>
          <a:noFill/>
          <a:ln w="9525">
            <a:noFill/>
            <a:miter lim="800000"/>
            <a:headEnd/>
            <a:tailEnd/>
          </a:ln>
        </p:spPr>
      </p:pic>
      <p:sp>
        <p:nvSpPr>
          <p:cNvPr id="7" name="Rectangular Callout 6"/>
          <p:cNvSpPr>
            <a:spLocks noChangeArrowheads="1"/>
          </p:cNvSpPr>
          <p:nvPr/>
        </p:nvSpPr>
        <p:spPr bwMode="auto">
          <a:xfrm>
            <a:off x="3352800" y="6477000"/>
            <a:ext cx="4648200" cy="381000"/>
          </a:xfrm>
          <a:prstGeom prst="wedgeRectCallout">
            <a:avLst>
              <a:gd name="adj1" fmla="val -16778"/>
              <a:gd name="adj2" fmla="val 13241"/>
            </a:avLst>
          </a:prstGeom>
          <a:solidFill>
            <a:schemeClr val="bg1"/>
          </a:solidFill>
          <a:ln w="9525" algn="ctr">
            <a:solidFill>
              <a:schemeClr val="bg1"/>
            </a:solidFill>
            <a:round/>
            <a:headEnd/>
            <a:tailEnd/>
          </a:ln>
        </p:spPr>
        <p:txBody>
          <a:bodyPr/>
          <a:lstStyle/>
          <a:p>
            <a:pPr algn="ctr" eaLnBrk="0" hangingPunct="0">
              <a:lnSpc>
                <a:spcPct val="80000"/>
              </a:lnSpc>
            </a:pPr>
            <a:r>
              <a:rPr lang="en-US" sz="2400"/>
              <a:t>Janissaries &amp; “gunpowder” empire </a:t>
            </a:r>
          </a:p>
        </p:txBody>
      </p:sp>
      <p:sp>
        <p:nvSpPr>
          <p:cNvPr id="8" name="Rectangular Callout 9"/>
          <p:cNvSpPr>
            <a:spLocks noChangeArrowheads="1"/>
          </p:cNvSpPr>
          <p:nvPr/>
        </p:nvSpPr>
        <p:spPr bwMode="auto">
          <a:xfrm>
            <a:off x="76200" y="1295400"/>
            <a:ext cx="3581400" cy="1524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From 1700s to 1922, the Ottoman Empire grew weak due to poor leadership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1000"/>
                                        <p:tgtEl>
                                          <p:spTgt spid="7"/>
                                        </p:tgtEl>
                                      </p:cBhvr>
                                    </p:animEffect>
                                    <p:set>
                                      <p:cBhvr>
                                        <p:cTn id="32" dur="1" fill="hold">
                                          <p:stCondLst>
                                            <p:cond delay="999"/>
                                          </p:stCondLst>
                                        </p:cTn>
                                        <p:tgtEl>
                                          <p:spTgt spid="7"/>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2" descr="http://3.bp.blogspot.com/-YquPH-t6lxY/Tb4rAWS4orI/AAAAAAAAAM0/QuNLpFLHUYs/s1600/osama_bin_laden.jpg"/>
          <p:cNvPicPr>
            <a:picLocks noChangeAspect="1" noChangeArrowheads="1"/>
          </p:cNvPicPr>
          <p:nvPr/>
        </p:nvPicPr>
        <p:blipFill>
          <a:blip r:embed="rId2" cstate="print"/>
          <a:srcRect/>
          <a:stretch>
            <a:fillRect/>
          </a:stretch>
        </p:blipFill>
        <p:spPr bwMode="auto">
          <a:xfrm>
            <a:off x="76200" y="304800"/>
            <a:ext cx="4848225" cy="6362700"/>
          </a:xfrm>
          <a:prstGeom prst="rect">
            <a:avLst/>
          </a:prstGeom>
          <a:noFill/>
          <a:ln w="9525">
            <a:noFill/>
            <a:miter lim="800000"/>
            <a:headEnd/>
            <a:tailEnd/>
          </a:ln>
        </p:spPr>
      </p:pic>
      <p:sp>
        <p:nvSpPr>
          <p:cNvPr id="22531" name="Rectangular Callout 9"/>
          <p:cNvSpPr>
            <a:spLocks noChangeArrowheads="1"/>
          </p:cNvSpPr>
          <p:nvPr/>
        </p:nvSpPr>
        <p:spPr bwMode="auto">
          <a:xfrm>
            <a:off x="5029200" y="457200"/>
            <a:ext cx="3962400" cy="1524000"/>
          </a:xfrm>
          <a:prstGeom prst="wedgeRectCallout">
            <a:avLst>
              <a:gd name="adj1" fmla="val 4560"/>
              <a:gd name="adj2" fmla="val 33764"/>
            </a:avLst>
          </a:prstGeom>
          <a:solidFill>
            <a:srgbClr val="FFCCFF"/>
          </a:solidFill>
          <a:ln w="9525" algn="ctr">
            <a:solidFill>
              <a:schemeClr val="tx1"/>
            </a:solidFill>
            <a:round/>
            <a:headEnd/>
            <a:tailEnd/>
          </a:ln>
        </p:spPr>
        <p:txBody>
          <a:bodyPr/>
          <a:lstStyle/>
          <a:p>
            <a:pPr algn="ctr" eaLnBrk="0" hangingPunct="0">
              <a:lnSpc>
                <a:spcPct val="75000"/>
              </a:lnSpc>
            </a:pPr>
            <a:r>
              <a:rPr lang="en-US" sz="3200"/>
              <a:t>The most deadly terrorist organization in recent history is    al-Qaeda </a:t>
            </a:r>
            <a:endParaRPr lang="en-US" sz="3200">
              <a:latin typeface="Arial" charset="0"/>
            </a:endParaRPr>
          </a:p>
        </p:txBody>
      </p:sp>
      <p:sp>
        <p:nvSpPr>
          <p:cNvPr id="5" name="Rectangular Callout 9"/>
          <p:cNvSpPr>
            <a:spLocks noChangeArrowheads="1"/>
          </p:cNvSpPr>
          <p:nvPr/>
        </p:nvSpPr>
        <p:spPr bwMode="auto">
          <a:xfrm>
            <a:off x="5029200" y="2286000"/>
            <a:ext cx="3962400" cy="1905000"/>
          </a:xfrm>
          <a:prstGeom prst="wedgeRectCallout">
            <a:avLst>
              <a:gd name="adj1" fmla="val 4560"/>
              <a:gd name="adj2" fmla="val 33764"/>
            </a:avLst>
          </a:prstGeom>
          <a:solidFill>
            <a:srgbClr val="CCFFCC"/>
          </a:solidFill>
          <a:ln w="9525" algn="ctr">
            <a:solidFill>
              <a:schemeClr val="tx1"/>
            </a:solidFill>
            <a:round/>
            <a:headEnd/>
            <a:tailEnd/>
          </a:ln>
        </p:spPr>
        <p:txBody>
          <a:bodyPr/>
          <a:lstStyle/>
          <a:p>
            <a:pPr algn="ctr" eaLnBrk="0" hangingPunct="0">
              <a:lnSpc>
                <a:spcPct val="75000"/>
              </a:lnSpc>
            </a:pPr>
            <a:r>
              <a:rPr lang="en-US" sz="3200"/>
              <a:t>Al-Qaeda was formed by Osama bin Laden as a radical terrorist organization to create a new Islamic empire </a:t>
            </a:r>
            <a:endParaRPr lang="en-US" sz="3200">
              <a:latin typeface="Arial" charset="0"/>
            </a:endParaRPr>
          </a:p>
        </p:txBody>
      </p:sp>
      <p:sp>
        <p:nvSpPr>
          <p:cNvPr id="6" name="Rectangular Callout 9"/>
          <p:cNvSpPr>
            <a:spLocks noChangeArrowheads="1"/>
          </p:cNvSpPr>
          <p:nvPr/>
        </p:nvSpPr>
        <p:spPr bwMode="auto">
          <a:xfrm>
            <a:off x="5029200" y="4495800"/>
            <a:ext cx="3962400" cy="1905000"/>
          </a:xfrm>
          <a:prstGeom prst="wedgeRectCallout">
            <a:avLst>
              <a:gd name="adj1" fmla="val 4560"/>
              <a:gd name="adj2" fmla="val 33764"/>
            </a:avLst>
          </a:prstGeom>
          <a:solidFill>
            <a:srgbClr val="CCCCFF"/>
          </a:solidFill>
          <a:ln w="9525" algn="ctr">
            <a:solidFill>
              <a:schemeClr val="tx1"/>
            </a:solidFill>
            <a:round/>
            <a:headEnd/>
            <a:tailEnd/>
          </a:ln>
        </p:spPr>
        <p:txBody>
          <a:bodyPr/>
          <a:lstStyle/>
          <a:p>
            <a:pPr algn="ctr" eaLnBrk="0" hangingPunct="0">
              <a:lnSpc>
                <a:spcPct val="75000"/>
              </a:lnSpc>
            </a:pPr>
            <a:r>
              <a:rPr lang="en-US" sz="3200"/>
              <a:t>Al-Qaeda has attacked the USA &amp; other Western nations that bin Laden believes are trying to destroy Islam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3"/>
          <p:cNvPicPr>
            <a:picLocks noChangeAspect="1" noChangeArrowheads="1"/>
          </p:cNvPicPr>
          <p:nvPr/>
        </p:nvPicPr>
        <p:blipFill>
          <a:blip r:embed="rId2" cstate="print"/>
          <a:srcRect/>
          <a:stretch>
            <a:fillRect/>
          </a:stretch>
        </p:blipFill>
        <p:spPr bwMode="auto">
          <a:xfrm>
            <a:off x="0" y="2557463"/>
            <a:ext cx="13792200" cy="4300537"/>
          </a:xfrm>
          <a:prstGeom prst="rect">
            <a:avLst/>
          </a:prstGeom>
          <a:noFill/>
          <a:ln w="9525">
            <a:noFill/>
            <a:miter lim="800000"/>
            <a:headEnd/>
            <a:tailEnd/>
          </a:ln>
        </p:spPr>
      </p:pic>
      <p:pic>
        <p:nvPicPr>
          <p:cNvPr id="23555" name="Picture 2" descr="http://3.bp.blogspot.com/-YquPH-t6lxY/Tb4rAWS4orI/AAAAAAAAAM0/QuNLpFLHUYs/s1600/osama_bin_laden.jpg"/>
          <p:cNvPicPr>
            <a:picLocks noChangeAspect="1" noChangeArrowheads="1"/>
          </p:cNvPicPr>
          <p:nvPr/>
        </p:nvPicPr>
        <p:blipFill>
          <a:blip r:embed="rId3" cstate="print"/>
          <a:srcRect/>
          <a:stretch>
            <a:fillRect/>
          </a:stretch>
        </p:blipFill>
        <p:spPr bwMode="auto">
          <a:xfrm>
            <a:off x="123825" y="38100"/>
            <a:ext cx="1933575" cy="2538413"/>
          </a:xfrm>
          <a:prstGeom prst="rect">
            <a:avLst/>
          </a:prstGeom>
          <a:noFill/>
          <a:ln w="9525">
            <a:noFill/>
            <a:miter lim="800000"/>
            <a:headEnd/>
            <a:tailEnd/>
          </a:ln>
        </p:spPr>
      </p:pic>
      <p:sp>
        <p:nvSpPr>
          <p:cNvPr id="7" name="Rectangular Callout 9"/>
          <p:cNvSpPr>
            <a:spLocks noChangeArrowheads="1"/>
          </p:cNvSpPr>
          <p:nvPr/>
        </p:nvSpPr>
        <p:spPr bwMode="auto">
          <a:xfrm>
            <a:off x="2133600" y="304800"/>
            <a:ext cx="3352800" cy="1905000"/>
          </a:xfrm>
          <a:prstGeom prst="wedgeRectCallout">
            <a:avLst>
              <a:gd name="adj1" fmla="val 4560"/>
              <a:gd name="adj2" fmla="val 33764"/>
            </a:avLst>
          </a:prstGeom>
          <a:solidFill>
            <a:srgbClr val="CCFFFF"/>
          </a:solidFill>
          <a:ln w="9525" algn="ctr">
            <a:solidFill>
              <a:schemeClr val="tx1"/>
            </a:solidFill>
            <a:round/>
            <a:headEnd/>
            <a:tailEnd/>
          </a:ln>
        </p:spPr>
        <p:txBody>
          <a:bodyPr/>
          <a:lstStyle/>
          <a:p>
            <a:pPr algn="ctr" eaLnBrk="0" hangingPunct="0">
              <a:lnSpc>
                <a:spcPct val="75000"/>
              </a:lnSpc>
            </a:pPr>
            <a:r>
              <a:rPr lang="en-US" sz="3200"/>
              <a:t>In 1993, al-Qaeda detonated a bomb in the basement of the World Trade Center in New York  </a:t>
            </a:r>
            <a:endParaRPr lang="en-US" sz="3200">
              <a:latin typeface="Arial" charset="0"/>
            </a:endParaRPr>
          </a:p>
        </p:txBody>
      </p:sp>
      <p:sp>
        <p:nvSpPr>
          <p:cNvPr id="8" name="Rectangular Callout 9"/>
          <p:cNvSpPr>
            <a:spLocks noChangeArrowheads="1"/>
          </p:cNvSpPr>
          <p:nvPr/>
        </p:nvSpPr>
        <p:spPr bwMode="auto">
          <a:xfrm>
            <a:off x="5638800" y="76200"/>
            <a:ext cx="3352800" cy="1143000"/>
          </a:xfrm>
          <a:prstGeom prst="wedgeRectCallout">
            <a:avLst>
              <a:gd name="adj1" fmla="val 4560"/>
              <a:gd name="adj2" fmla="val 33764"/>
            </a:avLst>
          </a:prstGeom>
          <a:solidFill>
            <a:srgbClr val="FFCCFF"/>
          </a:solidFill>
          <a:ln w="9525" algn="ctr">
            <a:solidFill>
              <a:schemeClr val="tx1"/>
            </a:solidFill>
            <a:round/>
            <a:headEnd/>
            <a:tailEnd/>
          </a:ln>
        </p:spPr>
        <p:txBody>
          <a:bodyPr/>
          <a:lstStyle/>
          <a:p>
            <a:pPr algn="ctr" eaLnBrk="0" hangingPunct="0">
              <a:lnSpc>
                <a:spcPct val="75000"/>
              </a:lnSpc>
            </a:pPr>
            <a:r>
              <a:rPr lang="en-US" sz="3200"/>
              <a:t>In 1998, two U.S. embassies in Africa were bombed </a:t>
            </a:r>
            <a:endParaRPr lang="en-US" sz="3200">
              <a:latin typeface="Arial" charset="0"/>
            </a:endParaRPr>
          </a:p>
        </p:txBody>
      </p:sp>
      <p:sp>
        <p:nvSpPr>
          <p:cNvPr id="9" name="Rectangular Callout 9"/>
          <p:cNvSpPr>
            <a:spLocks noChangeArrowheads="1"/>
          </p:cNvSpPr>
          <p:nvPr/>
        </p:nvSpPr>
        <p:spPr bwMode="auto">
          <a:xfrm>
            <a:off x="5638800" y="1295400"/>
            <a:ext cx="3352800" cy="1143000"/>
          </a:xfrm>
          <a:prstGeom prst="wedgeRectCallout">
            <a:avLst>
              <a:gd name="adj1" fmla="val 4560"/>
              <a:gd name="adj2" fmla="val 33764"/>
            </a:avLst>
          </a:prstGeom>
          <a:solidFill>
            <a:srgbClr val="FFFFCC"/>
          </a:solidFill>
          <a:ln w="9525" algn="ctr">
            <a:solidFill>
              <a:schemeClr val="tx1"/>
            </a:solidFill>
            <a:round/>
            <a:headEnd/>
            <a:tailEnd/>
          </a:ln>
        </p:spPr>
        <p:txBody>
          <a:bodyPr/>
          <a:lstStyle/>
          <a:p>
            <a:pPr algn="ctr" eaLnBrk="0" hangingPunct="0">
              <a:lnSpc>
                <a:spcPct val="75000"/>
              </a:lnSpc>
            </a:pPr>
            <a:r>
              <a:rPr lang="en-US" sz="3200"/>
              <a:t>In 2000, the </a:t>
            </a:r>
            <a:br>
              <a:rPr lang="en-US" sz="3200"/>
            </a:br>
            <a:r>
              <a:rPr lang="en-US" sz="3200"/>
              <a:t>USS Cole was attacked in Yemen </a:t>
            </a:r>
            <a:endParaRPr lang="en-US" sz="32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4578" name="Picture 3"/>
          <p:cNvPicPr>
            <a:picLocks noChangeAspect="1" noChangeArrowheads="1"/>
          </p:cNvPicPr>
          <p:nvPr/>
        </p:nvPicPr>
        <p:blipFill>
          <a:blip r:embed="rId2" cstate="print"/>
          <a:srcRect/>
          <a:stretch>
            <a:fillRect/>
          </a:stretch>
        </p:blipFill>
        <p:spPr bwMode="auto">
          <a:xfrm>
            <a:off x="-4648200" y="2557463"/>
            <a:ext cx="13792200" cy="4300537"/>
          </a:xfrm>
          <a:prstGeom prst="rect">
            <a:avLst/>
          </a:prstGeom>
          <a:noFill/>
          <a:ln w="9525">
            <a:noFill/>
            <a:miter lim="800000"/>
            <a:headEnd/>
            <a:tailEnd/>
          </a:ln>
        </p:spPr>
      </p:pic>
      <p:pic>
        <p:nvPicPr>
          <p:cNvPr id="24579" name="Picture 2" descr="http://3.bp.blogspot.com/-YquPH-t6lxY/Tb4rAWS4orI/AAAAAAAAAM0/QuNLpFLHUYs/s1600/osama_bin_laden.jpg"/>
          <p:cNvPicPr>
            <a:picLocks noChangeAspect="1" noChangeArrowheads="1"/>
          </p:cNvPicPr>
          <p:nvPr/>
        </p:nvPicPr>
        <p:blipFill>
          <a:blip r:embed="rId3" cstate="print"/>
          <a:srcRect/>
          <a:stretch>
            <a:fillRect/>
          </a:stretch>
        </p:blipFill>
        <p:spPr bwMode="auto">
          <a:xfrm>
            <a:off x="123825" y="38100"/>
            <a:ext cx="1933575" cy="2538413"/>
          </a:xfrm>
          <a:prstGeom prst="rect">
            <a:avLst/>
          </a:prstGeom>
          <a:noFill/>
          <a:ln w="9525">
            <a:noFill/>
            <a:miter lim="800000"/>
            <a:headEnd/>
            <a:tailEnd/>
          </a:ln>
        </p:spPr>
      </p:pic>
      <p:sp>
        <p:nvSpPr>
          <p:cNvPr id="7" name="Rectangular Callout 9"/>
          <p:cNvSpPr>
            <a:spLocks noChangeArrowheads="1"/>
          </p:cNvSpPr>
          <p:nvPr/>
        </p:nvSpPr>
        <p:spPr bwMode="auto">
          <a:xfrm>
            <a:off x="2133600" y="76200"/>
            <a:ext cx="6858000" cy="1143000"/>
          </a:xfrm>
          <a:prstGeom prst="wedgeRectCallout">
            <a:avLst>
              <a:gd name="adj1" fmla="val 4560"/>
              <a:gd name="adj2" fmla="val 33764"/>
            </a:avLst>
          </a:prstGeom>
          <a:solidFill>
            <a:srgbClr val="CCCCFF"/>
          </a:solidFill>
          <a:ln w="9525" algn="ctr">
            <a:solidFill>
              <a:schemeClr val="tx1"/>
            </a:solidFill>
            <a:round/>
            <a:headEnd/>
            <a:tailEnd/>
          </a:ln>
        </p:spPr>
        <p:txBody>
          <a:bodyPr/>
          <a:lstStyle/>
          <a:p>
            <a:pPr algn="ctr" eaLnBrk="0" hangingPunct="0">
              <a:lnSpc>
                <a:spcPct val="75000"/>
              </a:lnSpc>
            </a:pPr>
            <a:r>
              <a:rPr lang="en-US" sz="3100"/>
              <a:t>On September 11, 2001, hijacked planes destroyed the World Trade Center &amp; </a:t>
            </a:r>
            <a:br>
              <a:rPr lang="en-US" sz="3100"/>
            </a:br>
            <a:r>
              <a:rPr lang="en-US" sz="3100"/>
              <a:t>hit the Pentagon in Washington D.C.</a:t>
            </a:r>
            <a:endParaRPr lang="en-US" sz="3100">
              <a:latin typeface="Arial" charset="0"/>
            </a:endParaRPr>
          </a:p>
        </p:txBody>
      </p:sp>
      <p:sp>
        <p:nvSpPr>
          <p:cNvPr id="10" name="Rectangular Callout 9"/>
          <p:cNvSpPr>
            <a:spLocks noChangeArrowheads="1"/>
          </p:cNvSpPr>
          <p:nvPr/>
        </p:nvSpPr>
        <p:spPr bwMode="auto">
          <a:xfrm>
            <a:off x="2133600" y="1371600"/>
            <a:ext cx="6858000" cy="1143000"/>
          </a:xfrm>
          <a:prstGeom prst="wedgeRectCallout">
            <a:avLst>
              <a:gd name="adj1" fmla="val 4560"/>
              <a:gd name="adj2" fmla="val 33764"/>
            </a:avLst>
          </a:prstGeom>
          <a:solidFill>
            <a:srgbClr val="CCFFCC"/>
          </a:solidFill>
          <a:ln w="9525" algn="ctr">
            <a:solidFill>
              <a:schemeClr val="tx1"/>
            </a:solidFill>
            <a:round/>
            <a:headEnd/>
            <a:tailEnd/>
          </a:ln>
        </p:spPr>
        <p:txBody>
          <a:bodyPr/>
          <a:lstStyle/>
          <a:p>
            <a:pPr algn="ctr" eaLnBrk="0" hangingPunct="0">
              <a:lnSpc>
                <a:spcPct val="75000"/>
              </a:lnSpc>
            </a:pPr>
            <a:r>
              <a:rPr lang="en-US" sz="3100"/>
              <a:t>After 9/11, President George W Bush declared a “war on terrorism” &amp; sent troops to destroy al-Qaeda in Afghanistan </a:t>
            </a:r>
            <a:endParaRPr lang="en-US" sz="310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ext Box 3"/>
          <p:cNvSpPr txBox="1">
            <a:spLocks noChangeArrowheads="1"/>
          </p:cNvSpPr>
          <p:nvPr/>
        </p:nvSpPr>
        <p:spPr bwMode="auto">
          <a:xfrm>
            <a:off x="0" y="0"/>
            <a:ext cx="9144000" cy="534988"/>
          </a:xfrm>
          <a:prstGeom prst="rect">
            <a:avLst/>
          </a:prstGeom>
          <a:noFill/>
          <a:ln w="9525">
            <a:noFill/>
            <a:miter lim="800000"/>
            <a:headEnd/>
            <a:tailEnd/>
          </a:ln>
        </p:spPr>
        <p:txBody>
          <a:bodyPr>
            <a:spAutoFit/>
          </a:bodyPr>
          <a:lstStyle/>
          <a:p>
            <a:pPr algn="ctr">
              <a:lnSpc>
                <a:spcPct val="90000"/>
              </a:lnSpc>
              <a:spcBef>
                <a:spcPct val="50000"/>
              </a:spcBef>
            </a:pPr>
            <a:r>
              <a:rPr lang="en-US" sz="3200"/>
              <a:t>The American Response to September 11, 2001</a:t>
            </a:r>
          </a:p>
        </p:txBody>
      </p:sp>
      <p:pic>
        <p:nvPicPr>
          <p:cNvPr id="371720" name="Picture 8" descr="Middle-East-Theatre-of-War-map"/>
          <p:cNvPicPr>
            <a:picLocks noChangeAspect="1" noChangeArrowheads="1"/>
          </p:cNvPicPr>
          <p:nvPr/>
        </p:nvPicPr>
        <p:blipFill>
          <a:blip r:embed="rId2" cstate="print"/>
          <a:srcRect/>
          <a:stretch>
            <a:fillRect/>
          </a:stretch>
        </p:blipFill>
        <p:spPr bwMode="auto">
          <a:xfrm>
            <a:off x="0" y="609600"/>
            <a:ext cx="7543800" cy="6248400"/>
          </a:xfrm>
          <a:prstGeom prst="rect">
            <a:avLst/>
          </a:prstGeom>
          <a:noFill/>
          <a:ln w="9525">
            <a:noFill/>
            <a:miter lim="800000"/>
            <a:headEnd/>
            <a:tailEnd/>
          </a:ln>
        </p:spPr>
      </p:pic>
      <p:pic>
        <p:nvPicPr>
          <p:cNvPr id="371721" name="Picture 9" descr="Middle-East-Theatre-of-War-map"/>
          <p:cNvPicPr>
            <a:picLocks noChangeAspect="1" noChangeArrowheads="1"/>
          </p:cNvPicPr>
          <p:nvPr/>
        </p:nvPicPr>
        <p:blipFill>
          <a:blip r:embed="rId3" cstate="print"/>
          <a:srcRect/>
          <a:stretch>
            <a:fillRect/>
          </a:stretch>
        </p:blipFill>
        <p:spPr bwMode="auto">
          <a:xfrm>
            <a:off x="4724400" y="5053013"/>
            <a:ext cx="4419600" cy="1804987"/>
          </a:xfrm>
          <a:prstGeom prst="rect">
            <a:avLst/>
          </a:prstGeom>
          <a:noFill/>
          <a:ln w="9525">
            <a:noFill/>
            <a:miter lim="800000"/>
            <a:headEnd/>
            <a:tailEnd/>
          </a:ln>
        </p:spPr>
      </p:pic>
      <p:pic>
        <p:nvPicPr>
          <p:cNvPr id="371722" name="Picture 10" descr="2009091000001028"/>
          <p:cNvPicPr>
            <a:picLocks noChangeAspect="1" noChangeArrowheads="1"/>
          </p:cNvPicPr>
          <p:nvPr/>
        </p:nvPicPr>
        <p:blipFill>
          <a:blip r:embed="rId4" cstate="print"/>
          <a:srcRect/>
          <a:stretch>
            <a:fillRect/>
          </a:stretch>
        </p:blipFill>
        <p:spPr bwMode="auto">
          <a:xfrm>
            <a:off x="3810000" y="1379538"/>
            <a:ext cx="5334000" cy="4335462"/>
          </a:xfrm>
          <a:prstGeom prst="rect">
            <a:avLst/>
          </a:prstGeom>
          <a:noFill/>
          <a:ln w="9525">
            <a:noFill/>
            <a:miter lim="800000"/>
            <a:headEnd/>
            <a:tailEnd/>
          </a:ln>
        </p:spPr>
      </p:pic>
      <p:pic>
        <p:nvPicPr>
          <p:cNvPr id="371724" name="Picture 12" descr="osama-bin-laden-from-2001-tv-broadcastjpg-bdadcf5ec77c87cd_large"/>
          <p:cNvPicPr>
            <a:picLocks noChangeAspect="1" noChangeArrowheads="1"/>
          </p:cNvPicPr>
          <p:nvPr/>
        </p:nvPicPr>
        <p:blipFill>
          <a:blip r:embed="rId5" cstate="print"/>
          <a:srcRect/>
          <a:stretch>
            <a:fillRect/>
          </a:stretch>
        </p:blipFill>
        <p:spPr bwMode="auto">
          <a:xfrm>
            <a:off x="76200" y="581025"/>
            <a:ext cx="3429000" cy="2990850"/>
          </a:xfrm>
          <a:prstGeom prst="rect">
            <a:avLst/>
          </a:prstGeom>
          <a:noFill/>
          <a:ln w="9525">
            <a:noFill/>
            <a:miter lim="800000"/>
            <a:headEnd/>
            <a:tailEnd/>
          </a:ln>
        </p:spPr>
      </p:pic>
      <p:sp>
        <p:nvSpPr>
          <p:cNvPr id="371725" name="Text Box 13"/>
          <p:cNvSpPr txBox="1">
            <a:spLocks noChangeArrowheads="1"/>
          </p:cNvSpPr>
          <p:nvPr/>
        </p:nvSpPr>
        <p:spPr bwMode="auto">
          <a:xfrm>
            <a:off x="3505200" y="669925"/>
            <a:ext cx="3581400" cy="584200"/>
          </a:xfrm>
          <a:prstGeom prst="rect">
            <a:avLst/>
          </a:prstGeom>
          <a:noFill/>
          <a:ln w="9525">
            <a:noFill/>
            <a:miter lim="800000"/>
            <a:headEnd/>
            <a:tailEnd/>
          </a:ln>
        </p:spPr>
        <p:txBody>
          <a:bodyPr>
            <a:spAutoFit/>
          </a:bodyPr>
          <a:lstStyle/>
          <a:p>
            <a:pPr algn="ctr">
              <a:spcBef>
                <a:spcPct val="50000"/>
              </a:spcBef>
            </a:pPr>
            <a:r>
              <a:rPr lang="en-US" sz="3200">
                <a:solidFill>
                  <a:srgbClr val="0000CC"/>
                </a:solidFill>
              </a:rPr>
              <a:t>al Qaeda terrorists </a:t>
            </a:r>
          </a:p>
        </p:txBody>
      </p:sp>
      <p:pic>
        <p:nvPicPr>
          <p:cNvPr id="371727" name="Picture 15" descr="Photo"/>
          <p:cNvPicPr>
            <a:picLocks noChangeAspect="1" noChangeArrowheads="1"/>
          </p:cNvPicPr>
          <p:nvPr/>
        </p:nvPicPr>
        <p:blipFill>
          <a:blip r:embed="rId6" cstate="print"/>
          <a:srcRect/>
          <a:stretch>
            <a:fillRect/>
          </a:stretch>
        </p:blipFill>
        <p:spPr bwMode="auto">
          <a:xfrm>
            <a:off x="0" y="3671888"/>
            <a:ext cx="3733800" cy="3186112"/>
          </a:xfrm>
          <a:prstGeom prst="rect">
            <a:avLst/>
          </a:prstGeom>
          <a:noFill/>
          <a:ln w="9525">
            <a:noFill/>
            <a:miter lim="800000"/>
            <a:headEnd/>
            <a:tailEnd/>
          </a:ln>
        </p:spPr>
      </p:pic>
      <p:sp>
        <p:nvSpPr>
          <p:cNvPr id="371729" name="Text Box 17"/>
          <p:cNvSpPr txBox="1">
            <a:spLocks noChangeArrowheads="1"/>
          </p:cNvSpPr>
          <p:nvPr/>
        </p:nvSpPr>
        <p:spPr bwMode="auto">
          <a:xfrm>
            <a:off x="3657600" y="6156325"/>
            <a:ext cx="4495800" cy="584200"/>
          </a:xfrm>
          <a:prstGeom prst="rect">
            <a:avLst/>
          </a:prstGeom>
          <a:noFill/>
          <a:ln w="9525">
            <a:noFill/>
            <a:miter lim="800000"/>
            <a:headEnd/>
            <a:tailEnd/>
          </a:ln>
        </p:spPr>
        <p:txBody>
          <a:bodyPr>
            <a:spAutoFit/>
          </a:bodyPr>
          <a:lstStyle/>
          <a:p>
            <a:pPr algn="ctr">
              <a:spcBef>
                <a:spcPct val="50000"/>
              </a:spcBef>
            </a:pPr>
            <a:r>
              <a:rPr lang="en-US" sz="3200">
                <a:solidFill>
                  <a:schemeClr val="folHlink"/>
                </a:solidFill>
              </a:rPr>
              <a:t>Taliban government </a:t>
            </a:r>
          </a:p>
        </p:txBody>
      </p:sp>
      <p:pic>
        <p:nvPicPr>
          <p:cNvPr id="371731" name="Picture 19" descr="Bush_war_speech"/>
          <p:cNvPicPr>
            <a:picLocks noChangeAspect="1" noChangeArrowheads="1"/>
          </p:cNvPicPr>
          <p:nvPr/>
        </p:nvPicPr>
        <p:blipFill>
          <a:blip r:embed="rId7" cstate="print"/>
          <a:srcRect/>
          <a:stretch>
            <a:fillRect/>
          </a:stretch>
        </p:blipFill>
        <p:spPr bwMode="auto">
          <a:xfrm>
            <a:off x="1219200" y="1295400"/>
            <a:ext cx="6400800" cy="4708525"/>
          </a:xfrm>
          <a:prstGeom prst="rect">
            <a:avLst/>
          </a:prstGeom>
          <a:noFill/>
          <a:ln w="9525">
            <a:noFill/>
            <a:miter lim="800000"/>
            <a:headEnd/>
            <a:tailEnd/>
          </a:ln>
        </p:spPr>
      </p:pic>
      <p:sp>
        <p:nvSpPr>
          <p:cNvPr id="371732" name="Text Box 20"/>
          <p:cNvSpPr txBox="1">
            <a:spLocks noChangeArrowheads="1"/>
          </p:cNvSpPr>
          <p:nvPr/>
        </p:nvSpPr>
        <p:spPr bwMode="auto">
          <a:xfrm>
            <a:off x="304800" y="6080125"/>
            <a:ext cx="8686800" cy="584200"/>
          </a:xfrm>
          <a:prstGeom prst="rect">
            <a:avLst/>
          </a:prstGeom>
          <a:noFill/>
          <a:ln w="9525">
            <a:noFill/>
            <a:miter lim="800000"/>
            <a:headEnd/>
            <a:tailEnd/>
          </a:ln>
        </p:spPr>
        <p:txBody>
          <a:bodyPr>
            <a:spAutoFit/>
          </a:bodyPr>
          <a:lstStyle/>
          <a:p>
            <a:pPr algn="ctr">
              <a:spcBef>
                <a:spcPct val="50000"/>
              </a:spcBef>
            </a:pPr>
            <a:r>
              <a:rPr lang="en-US" sz="3200">
                <a:solidFill>
                  <a:srgbClr val="0000CC"/>
                </a:solidFill>
              </a:rPr>
              <a:t>Iran, Iraq, &amp; North Korea form an “Axis of Evil”</a:t>
            </a:r>
          </a:p>
        </p:txBody>
      </p:sp>
      <p:pic>
        <p:nvPicPr>
          <p:cNvPr id="371734" name="Picture 22" descr="iraqMap_032703_4"/>
          <p:cNvPicPr>
            <a:picLocks noChangeAspect="1" noChangeArrowheads="1"/>
          </p:cNvPicPr>
          <p:nvPr/>
        </p:nvPicPr>
        <p:blipFill>
          <a:blip r:embed="rId8" cstate="print"/>
          <a:srcRect t="7509" r="5556" b="8728"/>
          <a:stretch>
            <a:fillRect/>
          </a:stretch>
        </p:blipFill>
        <p:spPr bwMode="auto">
          <a:xfrm>
            <a:off x="3733800" y="685800"/>
            <a:ext cx="5257800" cy="4711700"/>
          </a:xfrm>
          <a:prstGeom prst="rect">
            <a:avLst/>
          </a:prstGeom>
          <a:noFill/>
          <a:ln w="9525">
            <a:noFill/>
            <a:miter lim="800000"/>
            <a:headEnd/>
            <a:tailEnd/>
          </a:ln>
        </p:spPr>
      </p:pic>
      <p:pic>
        <p:nvPicPr>
          <p:cNvPr id="371735" name="Picture 23" descr="saddam_hussian_trial_IPE_20050110"/>
          <p:cNvPicPr>
            <a:picLocks noChangeAspect="1" noChangeArrowheads="1"/>
          </p:cNvPicPr>
          <p:nvPr/>
        </p:nvPicPr>
        <p:blipFill>
          <a:blip r:embed="rId9" cstate="print"/>
          <a:srcRect l="6531" t="17392" b="6522"/>
          <a:stretch>
            <a:fillRect/>
          </a:stretch>
        </p:blipFill>
        <p:spPr bwMode="auto">
          <a:xfrm>
            <a:off x="4038600" y="685800"/>
            <a:ext cx="4460875" cy="4800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371720"/>
                                        </p:tgtEl>
                                      </p:cBhvr>
                                    </p:animEffect>
                                    <p:set>
                                      <p:cBhvr>
                                        <p:cTn id="7" dur="1" fill="hold">
                                          <p:stCondLst>
                                            <p:cond delay="999"/>
                                          </p:stCondLst>
                                        </p:cTn>
                                        <p:tgtEl>
                                          <p:spTgt spid="37172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371721"/>
                                        </p:tgtEl>
                                      </p:cBhvr>
                                    </p:animEffect>
                                    <p:set>
                                      <p:cBhvr>
                                        <p:cTn id="10" dur="1" fill="hold">
                                          <p:stCondLst>
                                            <p:cond delay="999"/>
                                          </p:stCondLst>
                                        </p:cTn>
                                        <p:tgtEl>
                                          <p:spTgt spid="371721"/>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371722"/>
                                        </p:tgtEl>
                                        <p:attrNameLst>
                                          <p:attrName>style.visibility</p:attrName>
                                        </p:attrNameLst>
                                      </p:cBhvr>
                                      <p:to>
                                        <p:strVal val="visible"/>
                                      </p:to>
                                    </p:set>
                                    <p:animEffect transition="in" filter="fade">
                                      <p:cBhvr>
                                        <p:cTn id="13" dur="1000"/>
                                        <p:tgtEl>
                                          <p:spTgt spid="371722"/>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371724"/>
                                        </p:tgtEl>
                                        <p:attrNameLst>
                                          <p:attrName>style.visibility</p:attrName>
                                        </p:attrNameLst>
                                      </p:cBhvr>
                                      <p:to>
                                        <p:strVal val="visible"/>
                                      </p:to>
                                    </p:set>
                                    <p:animEffect transition="in" filter="fade">
                                      <p:cBhvr>
                                        <p:cTn id="17" dur="1000"/>
                                        <p:tgtEl>
                                          <p:spTgt spid="37172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71725"/>
                                        </p:tgtEl>
                                        <p:attrNameLst>
                                          <p:attrName>style.visibility</p:attrName>
                                        </p:attrNameLst>
                                      </p:cBhvr>
                                      <p:to>
                                        <p:strVal val="visible"/>
                                      </p:to>
                                    </p:set>
                                    <p:animEffect transition="in" filter="fade">
                                      <p:cBhvr>
                                        <p:cTn id="20" dur="1000"/>
                                        <p:tgtEl>
                                          <p:spTgt spid="371725"/>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371729"/>
                                        </p:tgtEl>
                                        <p:attrNameLst>
                                          <p:attrName>style.visibility</p:attrName>
                                        </p:attrNameLst>
                                      </p:cBhvr>
                                      <p:to>
                                        <p:strVal val="visible"/>
                                      </p:to>
                                    </p:set>
                                    <p:animEffect transition="in" filter="fade">
                                      <p:cBhvr>
                                        <p:cTn id="24" dur="1000"/>
                                        <p:tgtEl>
                                          <p:spTgt spid="371729"/>
                                        </p:tgtEl>
                                      </p:cBhvr>
                                    </p:animEffect>
                                  </p:childTnLst>
                                </p:cTn>
                              </p:par>
                              <p:par>
                                <p:cTn id="25" presetID="10" presetClass="entr" presetSubtype="0" fill="hold" nodeType="withEffect">
                                  <p:stCondLst>
                                    <p:cond delay="0"/>
                                  </p:stCondLst>
                                  <p:childTnLst>
                                    <p:set>
                                      <p:cBhvr>
                                        <p:cTn id="26" dur="1" fill="hold">
                                          <p:stCondLst>
                                            <p:cond delay="0"/>
                                          </p:stCondLst>
                                        </p:cTn>
                                        <p:tgtEl>
                                          <p:spTgt spid="371727"/>
                                        </p:tgtEl>
                                        <p:attrNameLst>
                                          <p:attrName>style.visibility</p:attrName>
                                        </p:attrNameLst>
                                      </p:cBhvr>
                                      <p:to>
                                        <p:strVal val="visible"/>
                                      </p:to>
                                    </p:set>
                                    <p:animEffect transition="in" filter="fade">
                                      <p:cBhvr>
                                        <p:cTn id="27" dur="1000"/>
                                        <p:tgtEl>
                                          <p:spTgt spid="3717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1000"/>
                                        <p:tgtEl>
                                          <p:spTgt spid="371724"/>
                                        </p:tgtEl>
                                      </p:cBhvr>
                                    </p:animEffect>
                                    <p:set>
                                      <p:cBhvr>
                                        <p:cTn id="32" dur="1" fill="hold">
                                          <p:stCondLst>
                                            <p:cond delay="999"/>
                                          </p:stCondLst>
                                        </p:cTn>
                                        <p:tgtEl>
                                          <p:spTgt spid="37172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1000"/>
                                        <p:tgtEl>
                                          <p:spTgt spid="371727"/>
                                        </p:tgtEl>
                                      </p:cBhvr>
                                    </p:animEffect>
                                    <p:set>
                                      <p:cBhvr>
                                        <p:cTn id="35" dur="1" fill="hold">
                                          <p:stCondLst>
                                            <p:cond delay="999"/>
                                          </p:stCondLst>
                                        </p:cTn>
                                        <p:tgtEl>
                                          <p:spTgt spid="37172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1000"/>
                                        <p:tgtEl>
                                          <p:spTgt spid="371729"/>
                                        </p:tgtEl>
                                      </p:cBhvr>
                                    </p:animEffect>
                                    <p:set>
                                      <p:cBhvr>
                                        <p:cTn id="38" dur="1" fill="hold">
                                          <p:stCondLst>
                                            <p:cond delay="999"/>
                                          </p:stCondLst>
                                        </p:cTn>
                                        <p:tgtEl>
                                          <p:spTgt spid="371729"/>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1000"/>
                                        <p:tgtEl>
                                          <p:spTgt spid="371722"/>
                                        </p:tgtEl>
                                      </p:cBhvr>
                                    </p:animEffect>
                                    <p:set>
                                      <p:cBhvr>
                                        <p:cTn id="41" dur="1" fill="hold">
                                          <p:stCondLst>
                                            <p:cond delay="999"/>
                                          </p:stCondLst>
                                        </p:cTn>
                                        <p:tgtEl>
                                          <p:spTgt spid="371722"/>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1000"/>
                                        <p:tgtEl>
                                          <p:spTgt spid="371725"/>
                                        </p:tgtEl>
                                      </p:cBhvr>
                                    </p:animEffect>
                                    <p:set>
                                      <p:cBhvr>
                                        <p:cTn id="44" dur="1" fill="hold">
                                          <p:stCondLst>
                                            <p:cond delay="999"/>
                                          </p:stCondLst>
                                        </p:cTn>
                                        <p:tgtEl>
                                          <p:spTgt spid="371725"/>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71732"/>
                                        </p:tgtEl>
                                        <p:attrNameLst>
                                          <p:attrName>style.visibility</p:attrName>
                                        </p:attrNameLst>
                                      </p:cBhvr>
                                      <p:to>
                                        <p:strVal val="visible"/>
                                      </p:to>
                                    </p:set>
                                    <p:animEffect transition="in" filter="fade">
                                      <p:cBhvr>
                                        <p:cTn id="47" dur="1000"/>
                                        <p:tgtEl>
                                          <p:spTgt spid="371732"/>
                                        </p:tgtEl>
                                      </p:cBhvr>
                                    </p:animEffect>
                                  </p:childTnLst>
                                </p:cTn>
                              </p:par>
                              <p:par>
                                <p:cTn id="48" presetID="10" presetClass="entr" presetSubtype="0" fill="hold" nodeType="withEffect">
                                  <p:stCondLst>
                                    <p:cond delay="0"/>
                                  </p:stCondLst>
                                  <p:childTnLst>
                                    <p:set>
                                      <p:cBhvr>
                                        <p:cTn id="49" dur="1" fill="hold">
                                          <p:stCondLst>
                                            <p:cond delay="0"/>
                                          </p:stCondLst>
                                        </p:cTn>
                                        <p:tgtEl>
                                          <p:spTgt spid="371731"/>
                                        </p:tgtEl>
                                        <p:attrNameLst>
                                          <p:attrName>style.visibility</p:attrName>
                                        </p:attrNameLst>
                                      </p:cBhvr>
                                      <p:to>
                                        <p:strVal val="visible"/>
                                      </p:to>
                                    </p:set>
                                    <p:animEffect transition="in" filter="fade">
                                      <p:cBhvr>
                                        <p:cTn id="50" dur="1000"/>
                                        <p:tgtEl>
                                          <p:spTgt spid="371731"/>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1000"/>
                                        <p:tgtEl>
                                          <p:spTgt spid="371731"/>
                                        </p:tgtEl>
                                      </p:cBhvr>
                                    </p:animEffect>
                                    <p:set>
                                      <p:cBhvr>
                                        <p:cTn id="55" dur="1" fill="hold">
                                          <p:stCondLst>
                                            <p:cond delay="999"/>
                                          </p:stCondLst>
                                        </p:cTn>
                                        <p:tgtEl>
                                          <p:spTgt spid="371731"/>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371732"/>
                                        </p:tgtEl>
                                      </p:cBhvr>
                                    </p:animEffect>
                                    <p:set>
                                      <p:cBhvr>
                                        <p:cTn id="58" dur="1" fill="hold">
                                          <p:stCondLst>
                                            <p:cond delay="999"/>
                                          </p:stCondLst>
                                        </p:cTn>
                                        <p:tgtEl>
                                          <p:spTgt spid="371732"/>
                                        </p:tgtEl>
                                        <p:attrNameLst>
                                          <p:attrName>style.visibility</p:attrName>
                                        </p:attrNameLst>
                                      </p:cBhvr>
                                      <p:to>
                                        <p:strVal val="hidden"/>
                                      </p:to>
                                    </p:set>
                                  </p:childTnLst>
                                </p:cTn>
                              </p:par>
                              <p:par>
                                <p:cTn id="59" presetID="10" presetClass="entr" presetSubtype="0" fill="hold" nodeType="withEffect">
                                  <p:stCondLst>
                                    <p:cond delay="0"/>
                                  </p:stCondLst>
                                  <p:childTnLst>
                                    <p:set>
                                      <p:cBhvr>
                                        <p:cTn id="60" dur="1" fill="hold">
                                          <p:stCondLst>
                                            <p:cond delay="0"/>
                                          </p:stCondLst>
                                        </p:cTn>
                                        <p:tgtEl>
                                          <p:spTgt spid="371720"/>
                                        </p:tgtEl>
                                        <p:attrNameLst>
                                          <p:attrName>style.visibility</p:attrName>
                                        </p:attrNameLst>
                                      </p:cBhvr>
                                      <p:to>
                                        <p:strVal val="visible"/>
                                      </p:to>
                                    </p:set>
                                    <p:animEffect transition="in" filter="fade">
                                      <p:cBhvr>
                                        <p:cTn id="61" dur="1000"/>
                                        <p:tgtEl>
                                          <p:spTgt spid="371720"/>
                                        </p:tgtEl>
                                      </p:cBhvr>
                                    </p:animEffect>
                                  </p:childTnLst>
                                </p:cTn>
                              </p:par>
                              <p:par>
                                <p:cTn id="62" presetID="10" presetClass="entr" presetSubtype="0" fill="hold" nodeType="withEffect">
                                  <p:stCondLst>
                                    <p:cond delay="0"/>
                                  </p:stCondLst>
                                  <p:childTnLst>
                                    <p:set>
                                      <p:cBhvr>
                                        <p:cTn id="63" dur="1" fill="hold">
                                          <p:stCondLst>
                                            <p:cond delay="0"/>
                                          </p:stCondLst>
                                        </p:cTn>
                                        <p:tgtEl>
                                          <p:spTgt spid="371721"/>
                                        </p:tgtEl>
                                        <p:attrNameLst>
                                          <p:attrName>style.visibility</p:attrName>
                                        </p:attrNameLst>
                                      </p:cBhvr>
                                      <p:to>
                                        <p:strVal val="visible"/>
                                      </p:to>
                                    </p:set>
                                    <p:animEffect transition="in" filter="fade">
                                      <p:cBhvr>
                                        <p:cTn id="64" dur="1000"/>
                                        <p:tgtEl>
                                          <p:spTgt spid="371721"/>
                                        </p:tgtEl>
                                      </p:cBhvr>
                                    </p:animEffect>
                                  </p:childTnLst>
                                </p:cTn>
                              </p:par>
                            </p:childTnLst>
                          </p:cTn>
                        </p:par>
                        <p:par>
                          <p:cTn id="65" fill="hold">
                            <p:stCondLst>
                              <p:cond delay="1000"/>
                            </p:stCondLst>
                            <p:childTnLst>
                              <p:par>
                                <p:cTn id="66" presetID="10" presetClass="entr" presetSubtype="0" fill="hold" nodeType="afterEffect">
                                  <p:stCondLst>
                                    <p:cond delay="0"/>
                                  </p:stCondLst>
                                  <p:childTnLst>
                                    <p:set>
                                      <p:cBhvr>
                                        <p:cTn id="67" dur="1" fill="hold">
                                          <p:stCondLst>
                                            <p:cond delay="0"/>
                                          </p:stCondLst>
                                        </p:cTn>
                                        <p:tgtEl>
                                          <p:spTgt spid="371734"/>
                                        </p:tgtEl>
                                        <p:attrNameLst>
                                          <p:attrName>style.visibility</p:attrName>
                                        </p:attrNameLst>
                                      </p:cBhvr>
                                      <p:to>
                                        <p:strVal val="visible"/>
                                      </p:to>
                                    </p:set>
                                    <p:animEffect transition="in" filter="fade">
                                      <p:cBhvr>
                                        <p:cTn id="68" dur="1000"/>
                                        <p:tgtEl>
                                          <p:spTgt spid="37173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1000"/>
                                        <p:tgtEl>
                                          <p:spTgt spid="371734"/>
                                        </p:tgtEl>
                                      </p:cBhvr>
                                    </p:animEffect>
                                    <p:set>
                                      <p:cBhvr>
                                        <p:cTn id="73" dur="1" fill="hold">
                                          <p:stCondLst>
                                            <p:cond delay="999"/>
                                          </p:stCondLst>
                                        </p:cTn>
                                        <p:tgtEl>
                                          <p:spTgt spid="371734"/>
                                        </p:tgtEl>
                                        <p:attrNameLst>
                                          <p:attrName>style.visibility</p:attrName>
                                        </p:attrNameLst>
                                      </p:cBhvr>
                                      <p:to>
                                        <p:strVal val="hidden"/>
                                      </p:to>
                                    </p:set>
                                  </p:childTnLst>
                                </p:cTn>
                              </p:par>
                              <p:par>
                                <p:cTn id="74" presetID="10" presetClass="entr" presetSubtype="0" fill="hold" nodeType="withEffect">
                                  <p:stCondLst>
                                    <p:cond delay="0"/>
                                  </p:stCondLst>
                                  <p:childTnLst>
                                    <p:set>
                                      <p:cBhvr>
                                        <p:cTn id="75" dur="1" fill="hold">
                                          <p:stCondLst>
                                            <p:cond delay="0"/>
                                          </p:stCondLst>
                                        </p:cTn>
                                        <p:tgtEl>
                                          <p:spTgt spid="371735"/>
                                        </p:tgtEl>
                                        <p:attrNameLst>
                                          <p:attrName>style.visibility</p:attrName>
                                        </p:attrNameLst>
                                      </p:cBhvr>
                                      <p:to>
                                        <p:strVal val="visible"/>
                                      </p:to>
                                    </p:set>
                                    <p:animEffect transition="in" filter="fade">
                                      <p:cBhvr>
                                        <p:cTn id="76" dur="1000"/>
                                        <p:tgtEl>
                                          <p:spTgt spid="371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25" grpId="0"/>
      <p:bldP spid="371725" grpId="1"/>
      <p:bldP spid="371729" grpId="0"/>
      <p:bldP spid="371729" grpId="1"/>
      <p:bldP spid="371732" grpId="0"/>
      <p:bldP spid="371732"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626" name="Picture 8" descr="http://i.dailymail.co.uk/i/pix/2011/05/04/article-1383398-0BE41EBB00000578-811_634x421_popup.jpg"/>
          <p:cNvPicPr>
            <a:picLocks noChangeAspect="1" noChangeArrowheads="1"/>
          </p:cNvPicPr>
          <p:nvPr/>
        </p:nvPicPr>
        <p:blipFill>
          <a:blip r:embed="rId2" cstate="print"/>
          <a:srcRect/>
          <a:stretch>
            <a:fillRect/>
          </a:stretch>
        </p:blipFill>
        <p:spPr bwMode="auto">
          <a:xfrm>
            <a:off x="80963" y="742950"/>
            <a:ext cx="9139237" cy="6038850"/>
          </a:xfrm>
          <a:prstGeom prst="rect">
            <a:avLst/>
          </a:prstGeom>
          <a:noFill/>
          <a:ln w="9525">
            <a:noFill/>
            <a:miter lim="800000"/>
            <a:headEnd/>
            <a:tailEnd/>
          </a:ln>
        </p:spPr>
      </p:pic>
      <p:sp>
        <p:nvSpPr>
          <p:cNvPr id="26627" name="TextBox 2"/>
          <p:cNvSpPr txBox="1">
            <a:spLocks noChangeArrowheads="1"/>
          </p:cNvSpPr>
          <p:nvPr/>
        </p:nvSpPr>
        <p:spPr bwMode="auto">
          <a:xfrm>
            <a:off x="0" y="161925"/>
            <a:ext cx="4953000" cy="523875"/>
          </a:xfrm>
          <a:prstGeom prst="rect">
            <a:avLst/>
          </a:prstGeom>
          <a:noFill/>
          <a:ln w="9525">
            <a:noFill/>
            <a:miter lim="800000"/>
            <a:headEnd/>
            <a:tailEnd/>
          </a:ln>
        </p:spPr>
        <p:txBody>
          <a:bodyPr>
            <a:spAutoFit/>
          </a:bodyPr>
          <a:lstStyle/>
          <a:p>
            <a:pPr algn="ctr"/>
            <a:r>
              <a:rPr lang="en-US" sz="2800"/>
              <a:t>Target: Bin Laden </a:t>
            </a:r>
            <a:r>
              <a:rPr lang="en-US" sz="2800">
                <a:hlinkClick r:id="rId3"/>
              </a:rPr>
              <a:t>Video </a:t>
            </a:r>
            <a:r>
              <a:rPr lang="en-US" sz="2800"/>
              <a:t>(7.25)</a:t>
            </a:r>
          </a:p>
        </p:txBody>
      </p:sp>
      <p:sp>
        <p:nvSpPr>
          <p:cNvPr id="26628" name="TextBox 3"/>
          <p:cNvSpPr txBox="1">
            <a:spLocks noChangeArrowheads="1"/>
          </p:cNvSpPr>
          <p:nvPr/>
        </p:nvSpPr>
        <p:spPr bwMode="auto">
          <a:xfrm>
            <a:off x="4800600" y="161925"/>
            <a:ext cx="4343400" cy="523875"/>
          </a:xfrm>
          <a:prstGeom prst="rect">
            <a:avLst/>
          </a:prstGeom>
          <a:noFill/>
          <a:ln w="9525">
            <a:noFill/>
            <a:miter lim="800000"/>
            <a:headEnd/>
            <a:tailEnd/>
          </a:ln>
        </p:spPr>
        <p:txBody>
          <a:bodyPr>
            <a:spAutoFit/>
          </a:bodyPr>
          <a:lstStyle/>
          <a:p>
            <a:pPr algn="ctr"/>
            <a:r>
              <a:rPr lang="en-US" sz="2800"/>
              <a:t>“We Got Him” </a:t>
            </a:r>
            <a:r>
              <a:rPr lang="en-US" sz="2800">
                <a:hlinkClick r:id="rId4"/>
              </a:rPr>
              <a:t>Video </a:t>
            </a:r>
            <a:r>
              <a:rPr lang="en-US" sz="2800"/>
              <a:t>(7.05)</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sz="3800" u="sng" smtClean="0"/>
              <a:t>Essential Question</a:t>
            </a:r>
            <a:r>
              <a:rPr lang="en-US" sz="3800" smtClean="0"/>
              <a:t>:</a:t>
            </a:r>
          </a:p>
          <a:p>
            <a:pPr lvl="1" eaLnBrk="1" hangingPunct="1">
              <a:lnSpc>
                <a:spcPct val="90000"/>
              </a:lnSpc>
              <a:spcBef>
                <a:spcPct val="0"/>
              </a:spcBef>
            </a:pPr>
            <a:r>
              <a:rPr lang="en-US" sz="3800" smtClean="0"/>
              <a:t>What were the key events in the   20</a:t>
            </a:r>
            <a:r>
              <a:rPr lang="en-US" sz="3800" baseline="30000" smtClean="0"/>
              <a:t>th</a:t>
            </a:r>
            <a:r>
              <a:rPr lang="en-US" sz="3800" smtClean="0"/>
              <a:t> century that shaped the history of the Middle East? </a:t>
            </a:r>
          </a:p>
          <a:p>
            <a:pPr eaLnBrk="1" hangingPunct="1">
              <a:lnSpc>
                <a:spcPct val="90000"/>
              </a:lnSpc>
              <a:spcBef>
                <a:spcPct val="0"/>
              </a:spcBef>
            </a:pPr>
            <a:endParaRPr lang="en-US" sz="3800" smtClean="0"/>
          </a:p>
          <a:p>
            <a:pPr eaLnBrk="1" hangingPunct="1">
              <a:lnSpc>
                <a:spcPct val="90000"/>
              </a:lnSpc>
              <a:spcBef>
                <a:spcPct val="0"/>
              </a:spcBef>
            </a:pPr>
            <a:endParaRPr lang="en-US" sz="2000" smtClean="0"/>
          </a:p>
          <a:p>
            <a:pPr eaLnBrk="1" hangingPunct="1">
              <a:lnSpc>
                <a:spcPct val="90000"/>
              </a:lnSpc>
              <a:spcBef>
                <a:spcPct val="0"/>
              </a:spcBef>
            </a:pPr>
            <a:r>
              <a:rPr lang="en-US" sz="3800" u="sng" smtClean="0">
                <a:solidFill>
                  <a:schemeClr val="folHlink"/>
                </a:solidFill>
              </a:rPr>
              <a:t>CPWH Agenda for Unit 14.4</a:t>
            </a:r>
            <a:r>
              <a:rPr lang="en-US" sz="3800" smtClean="0">
                <a:solidFill>
                  <a:schemeClr val="folHlink"/>
                </a:solidFill>
              </a:rPr>
              <a:t>:</a:t>
            </a:r>
          </a:p>
          <a:p>
            <a:pPr lvl="1" eaLnBrk="1" hangingPunct="1">
              <a:lnSpc>
                <a:spcPct val="90000"/>
              </a:lnSpc>
              <a:spcBef>
                <a:spcPct val="0"/>
              </a:spcBef>
            </a:pPr>
            <a:r>
              <a:rPr lang="en-US" sz="3800" smtClean="0">
                <a:solidFill>
                  <a:schemeClr val="folHlink"/>
                </a:solidFill>
              </a:rPr>
              <a:t>Clicker Review Questions</a:t>
            </a:r>
          </a:p>
          <a:p>
            <a:pPr lvl="1" eaLnBrk="1" hangingPunct="1">
              <a:lnSpc>
                <a:spcPct val="90000"/>
              </a:lnSpc>
              <a:spcBef>
                <a:spcPct val="0"/>
              </a:spcBef>
            </a:pPr>
            <a:r>
              <a:rPr lang="en-US" sz="3800" smtClean="0">
                <a:solidFill>
                  <a:schemeClr val="folHlink"/>
                </a:solidFill>
              </a:rPr>
              <a:t>“The Middle East in the 20</a:t>
            </a:r>
            <a:r>
              <a:rPr lang="en-US" sz="3800" baseline="30000" smtClean="0">
                <a:solidFill>
                  <a:schemeClr val="folHlink"/>
                </a:solidFill>
              </a:rPr>
              <a:t>th</a:t>
            </a:r>
            <a:r>
              <a:rPr lang="en-US" sz="3800" smtClean="0">
                <a:solidFill>
                  <a:schemeClr val="folHlink"/>
                </a:solidFill>
              </a:rPr>
              <a:t> Century &amp; Today” notes</a:t>
            </a:r>
          </a:p>
          <a:p>
            <a:pPr lvl="1" eaLnBrk="1" hangingPunct="1">
              <a:lnSpc>
                <a:spcPct val="90000"/>
              </a:lnSpc>
              <a:spcBef>
                <a:spcPct val="0"/>
              </a:spcBef>
            </a:pPr>
            <a:r>
              <a:rPr lang="en-US" sz="3800" smtClean="0">
                <a:solidFill>
                  <a:srgbClr val="0000CC"/>
                </a:solidFill>
              </a:rPr>
              <a:t>Today’s HW: </a:t>
            </a:r>
            <a:r>
              <a:rPr lang="en-US" sz="3800" b="1" u="sng" smtClean="0">
                <a:solidFill>
                  <a:srgbClr val="0000CC"/>
                </a:solidFill>
              </a:rPr>
              <a:t>36.3</a:t>
            </a:r>
          </a:p>
          <a:p>
            <a:pPr lvl="1" eaLnBrk="1" hangingPunct="1">
              <a:lnSpc>
                <a:spcPct val="90000"/>
              </a:lnSpc>
              <a:spcBef>
                <a:spcPct val="0"/>
              </a:spcBef>
            </a:pPr>
            <a:r>
              <a:rPr lang="en-US" sz="3800" smtClean="0">
                <a:solidFill>
                  <a:srgbClr val="660066"/>
                </a:solidFill>
              </a:rPr>
              <a:t>CPWH Final Exam: </a:t>
            </a:r>
            <a:r>
              <a:rPr lang="en-US" sz="3800" b="1" u="sng" smtClean="0">
                <a:solidFill>
                  <a:srgbClr val="660066"/>
                </a:solidFill>
              </a:rPr>
              <a:t>May 23-24</a:t>
            </a:r>
          </a:p>
          <a:p>
            <a:pPr lvl="1" eaLnBrk="1" hangingPunct="1">
              <a:lnSpc>
                <a:spcPct val="90000"/>
              </a:lnSpc>
              <a:spcBef>
                <a:spcPct val="0"/>
              </a:spcBef>
            </a:pPr>
            <a:r>
              <a:rPr lang="en-US" sz="3800" smtClean="0">
                <a:solidFill>
                  <a:srgbClr val="006600"/>
                </a:solidFill>
              </a:rPr>
              <a:t>County Post-Test:  </a:t>
            </a:r>
            <a:r>
              <a:rPr lang="en-US" sz="3800" b="1" u="sng" smtClean="0">
                <a:solidFill>
                  <a:srgbClr val="006600"/>
                </a:solidFill>
              </a:rPr>
              <a:t>May 25-27</a:t>
            </a:r>
            <a:endParaRPr lang="en-US" sz="3800"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674" name="Picture 13"/>
          <p:cNvPicPr>
            <a:picLocks noChangeAspect="1" noChangeArrowheads="1"/>
          </p:cNvPicPr>
          <p:nvPr/>
        </p:nvPicPr>
        <p:blipFill>
          <a:blip r:embed="rId2" cstate="print"/>
          <a:srcRect/>
          <a:stretch>
            <a:fillRect/>
          </a:stretch>
        </p:blipFill>
        <p:spPr bwMode="auto">
          <a:xfrm>
            <a:off x="0" y="1331913"/>
            <a:ext cx="9144000" cy="5526087"/>
          </a:xfrm>
          <a:prstGeom prst="rect">
            <a:avLst/>
          </a:prstGeom>
          <a:noFill/>
          <a:ln w="9525">
            <a:noFill/>
            <a:miter lim="800000"/>
            <a:headEnd/>
            <a:tailEnd/>
          </a:ln>
        </p:spPr>
      </p:pic>
      <p:pic>
        <p:nvPicPr>
          <p:cNvPr id="28675" name="Picture 14"/>
          <p:cNvPicPr>
            <a:picLocks noChangeAspect="1" noChangeArrowheads="1"/>
          </p:cNvPicPr>
          <p:nvPr/>
        </p:nvPicPr>
        <p:blipFill>
          <a:blip r:embed="rId3" cstate="print"/>
          <a:srcRect/>
          <a:stretch>
            <a:fillRect/>
          </a:stretch>
        </p:blipFill>
        <p:spPr bwMode="auto">
          <a:xfrm>
            <a:off x="228600" y="1331913"/>
            <a:ext cx="5029200" cy="990600"/>
          </a:xfrm>
          <a:prstGeom prst="rect">
            <a:avLst/>
          </a:prstGeom>
          <a:noFill/>
          <a:ln w="9525">
            <a:noFill/>
            <a:miter lim="800000"/>
            <a:headEnd/>
            <a:tailEnd/>
          </a:ln>
        </p:spPr>
      </p:pic>
      <p:sp>
        <p:nvSpPr>
          <p:cNvPr id="28676" name="Rectangular Callout 9"/>
          <p:cNvSpPr>
            <a:spLocks noChangeArrowheads="1"/>
          </p:cNvSpPr>
          <p:nvPr/>
        </p:nvSpPr>
        <p:spPr bwMode="auto">
          <a:xfrm>
            <a:off x="228600" y="76200"/>
            <a:ext cx="8610600" cy="1447800"/>
          </a:xfrm>
          <a:prstGeom prst="wedgeRectCallout">
            <a:avLst>
              <a:gd name="adj1" fmla="val 4560"/>
              <a:gd name="adj2" fmla="val 33764"/>
            </a:avLst>
          </a:prstGeom>
          <a:solidFill>
            <a:srgbClr val="FFCCFF"/>
          </a:solidFill>
          <a:ln w="9525" algn="ctr">
            <a:solidFill>
              <a:schemeClr val="tx1"/>
            </a:solidFill>
            <a:round/>
            <a:headEnd/>
            <a:tailEnd/>
          </a:ln>
        </p:spPr>
        <p:txBody>
          <a:bodyPr/>
          <a:lstStyle/>
          <a:p>
            <a:pPr algn="ctr" eaLnBrk="0" hangingPunct="0">
              <a:lnSpc>
                <a:spcPct val="75000"/>
              </a:lnSpc>
            </a:pPr>
            <a:r>
              <a:rPr lang="en-US" sz="3100"/>
              <a:t>In 2010-2011, numerous revolutions erupted in North Africa &amp; the Middle East in which citizens </a:t>
            </a:r>
            <a:br>
              <a:rPr lang="en-US" sz="3100"/>
            </a:br>
            <a:r>
              <a:rPr lang="en-US" sz="3100"/>
              <a:t>are demanding the overthrow of authoritarian governments in favor of democracy </a:t>
            </a:r>
            <a:endParaRPr lang="en-US" sz="3100">
              <a:latin typeface="Arial"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698" name="Picture 13"/>
          <p:cNvPicPr>
            <a:picLocks noChangeAspect="1" noChangeArrowheads="1"/>
          </p:cNvPicPr>
          <p:nvPr/>
        </p:nvPicPr>
        <p:blipFill>
          <a:blip r:embed="rId2" cstate="print"/>
          <a:srcRect/>
          <a:stretch>
            <a:fillRect/>
          </a:stretch>
        </p:blipFill>
        <p:spPr bwMode="auto">
          <a:xfrm>
            <a:off x="0" y="1331913"/>
            <a:ext cx="9144000" cy="5526087"/>
          </a:xfrm>
          <a:prstGeom prst="rect">
            <a:avLst/>
          </a:prstGeom>
          <a:noFill/>
          <a:ln w="9525">
            <a:noFill/>
            <a:miter lim="800000"/>
            <a:headEnd/>
            <a:tailEnd/>
          </a:ln>
        </p:spPr>
      </p:pic>
      <p:pic>
        <p:nvPicPr>
          <p:cNvPr id="29699" name="Picture 14"/>
          <p:cNvPicPr>
            <a:picLocks noChangeAspect="1" noChangeArrowheads="1"/>
          </p:cNvPicPr>
          <p:nvPr/>
        </p:nvPicPr>
        <p:blipFill>
          <a:blip r:embed="rId3" cstate="print"/>
          <a:srcRect/>
          <a:stretch>
            <a:fillRect/>
          </a:stretch>
        </p:blipFill>
        <p:spPr bwMode="auto">
          <a:xfrm>
            <a:off x="228600" y="1331913"/>
            <a:ext cx="5029200" cy="990600"/>
          </a:xfrm>
          <a:prstGeom prst="rect">
            <a:avLst/>
          </a:prstGeom>
          <a:noFill/>
          <a:ln w="9525">
            <a:noFill/>
            <a:miter lim="800000"/>
            <a:headEnd/>
            <a:tailEnd/>
          </a:ln>
        </p:spPr>
      </p:pic>
      <p:sp>
        <p:nvSpPr>
          <p:cNvPr id="6" name="Rectangular Callout 9"/>
          <p:cNvSpPr>
            <a:spLocks noChangeArrowheads="1"/>
          </p:cNvSpPr>
          <p:nvPr/>
        </p:nvSpPr>
        <p:spPr bwMode="auto">
          <a:xfrm>
            <a:off x="304800" y="457200"/>
            <a:ext cx="3933825" cy="5334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85000"/>
              </a:lnSpc>
              <a:defRPr/>
            </a:pPr>
            <a:r>
              <a:rPr lang="en-US" sz="3200" dirty="0"/>
              <a:t>Overview </a:t>
            </a:r>
            <a:r>
              <a:rPr kumimoji="1" lang="en-US" sz="3200" kern="0" dirty="0">
                <a:cs typeface="Calibri" pitchFamily="34" charset="0"/>
                <a:hlinkClick r:id="rId4"/>
              </a:rPr>
              <a:t>video</a:t>
            </a:r>
            <a:r>
              <a:rPr kumimoji="1" lang="en-US" sz="3200" kern="0" dirty="0">
                <a:cs typeface="Calibri" pitchFamily="34" charset="0"/>
              </a:rPr>
              <a:t> </a:t>
            </a:r>
            <a:r>
              <a:rPr lang="en-US" sz="3200" dirty="0"/>
              <a:t>(2.39)</a:t>
            </a:r>
            <a:endParaRPr lang="en-US" sz="3200" dirty="0">
              <a:latin typeface="Arial" charset="0"/>
            </a:endParaRPr>
          </a:p>
        </p:txBody>
      </p:sp>
      <p:sp>
        <p:nvSpPr>
          <p:cNvPr id="29701" name="Rectangular Callout 9"/>
          <p:cNvSpPr>
            <a:spLocks noChangeArrowheads="1"/>
          </p:cNvSpPr>
          <p:nvPr/>
        </p:nvSpPr>
        <p:spPr bwMode="auto">
          <a:xfrm>
            <a:off x="4876800" y="457200"/>
            <a:ext cx="3810000" cy="5334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85000"/>
              </a:lnSpc>
            </a:pPr>
            <a:r>
              <a:rPr lang="en-US" sz="3200"/>
              <a:t>Arab Spring </a:t>
            </a:r>
            <a:r>
              <a:rPr lang="en-US" sz="3200">
                <a:hlinkClick r:id="rId5"/>
              </a:rPr>
              <a:t>Timeline </a:t>
            </a:r>
            <a:endParaRPr lang="en-US" sz="3200">
              <a:latin typeface="Arial"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9700" name="Picture 4" descr="http://2.bp.blogspot.com/-gsminx-H9wY/TcAWo_8Uj-I/AAAAAAAAAF4/wqq3ud_EYG4/s1600/Arab+Spring2.jpg"/>
          <p:cNvPicPr>
            <a:picLocks noChangeAspect="1" noChangeArrowheads="1"/>
          </p:cNvPicPr>
          <p:nvPr/>
        </p:nvPicPr>
        <p:blipFill>
          <a:blip r:embed="rId2" cstate="print"/>
          <a:srcRect/>
          <a:stretch>
            <a:fillRect/>
          </a:stretch>
        </p:blipFill>
        <p:spPr bwMode="auto">
          <a:xfrm>
            <a:off x="76200" y="3276600"/>
            <a:ext cx="4495800" cy="3532188"/>
          </a:xfrm>
          <a:prstGeom prst="rect">
            <a:avLst/>
          </a:prstGeom>
          <a:noFill/>
          <a:ln w="9525">
            <a:noFill/>
            <a:miter lim="800000"/>
            <a:headEnd/>
            <a:tailEnd/>
          </a:ln>
        </p:spPr>
      </p:pic>
      <p:sp>
        <p:nvSpPr>
          <p:cNvPr id="30723" name="Rectangular Callout 9"/>
          <p:cNvSpPr>
            <a:spLocks noChangeArrowheads="1"/>
          </p:cNvSpPr>
          <p:nvPr/>
        </p:nvSpPr>
        <p:spPr bwMode="auto">
          <a:xfrm>
            <a:off x="0" y="76200"/>
            <a:ext cx="9144000" cy="4572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85000"/>
              </a:lnSpc>
            </a:pPr>
            <a:r>
              <a:rPr lang="en-US" sz="3600">
                <a:solidFill>
                  <a:srgbClr val="0000CC"/>
                </a:solidFill>
              </a:rPr>
              <a:t>What’s Happening in the Arab World? </a:t>
            </a:r>
            <a:endParaRPr lang="en-US" sz="3600">
              <a:solidFill>
                <a:srgbClr val="0000CC"/>
              </a:solidFill>
              <a:latin typeface="Arial" charset="0"/>
            </a:endParaRPr>
          </a:p>
        </p:txBody>
      </p:sp>
      <p:pic>
        <p:nvPicPr>
          <p:cNvPr id="54274" name="Picture 2" descr="Children play on an abandoned tank in Benghazi on 4 May"/>
          <p:cNvPicPr>
            <a:picLocks noChangeAspect="1" noChangeArrowheads="1"/>
          </p:cNvPicPr>
          <p:nvPr/>
        </p:nvPicPr>
        <p:blipFill>
          <a:blip r:embed="rId3" cstate="print"/>
          <a:srcRect/>
          <a:stretch>
            <a:fillRect/>
          </a:stretch>
        </p:blipFill>
        <p:spPr bwMode="auto">
          <a:xfrm>
            <a:off x="4648200" y="4267200"/>
            <a:ext cx="4419600" cy="2528888"/>
          </a:xfrm>
          <a:prstGeom prst="rect">
            <a:avLst/>
          </a:prstGeom>
          <a:noFill/>
          <a:ln w="9525">
            <a:noFill/>
            <a:miter lim="800000"/>
            <a:headEnd/>
            <a:tailEnd/>
          </a:ln>
        </p:spPr>
      </p:pic>
      <p:pic>
        <p:nvPicPr>
          <p:cNvPr id="54276" name="Picture 4" descr="http://emilystrempler.files.wordpress.com/2011/03/syria_protest_ap.jpg"/>
          <p:cNvPicPr>
            <a:picLocks noChangeAspect="1" noChangeArrowheads="1"/>
          </p:cNvPicPr>
          <p:nvPr/>
        </p:nvPicPr>
        <p:blipFill>
          <a:blip r:embed="rId4" cstate="print"/>
          <a:srcRect/>
          <a:stretch>
            <a:fillRect/>
          </a:stretch>
        </p:blipFill>
        <p:spPr bwMode="auto">
          <a:xfrm>
            <a:off x="4648200" y="1752600"/>
            <a:ext cx="4373563" cy="2438400"/>
          </a:xfrm>
          <a:prstGeom prst="rect">
            <a:avLst/>
          </a:prstGeom>
          <a:noFill/>
          <a:ln w="9525">
            <a:noFill/>
            <a:miter lim="800000"/>
            <a:headEnd/>
            <a:tailEnd/>
          </a:ln>
        </p:spPr>
      </p:pic>
      <p:sp>
        <p:nvSpPr>
          <p:cNvPr id="30726" name="Rectangular Callout 9"/>
          <p:cNvSpPr>
            <a:spLocks noChangeArrowheads="1"/>
          </p:cNvSpPr>
          <p:nvPr/>
        </p:nvSpPr>
        <p:spPr bwMode="auto">
          <a:xfrm>
            <a:off x="4572000" y="609600"/>
            <a:ext cx="4572000" cy="11430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75000"/>
              </a:lnSpc>
            </a:pPr>
            <a:r>
              <a:rPr lang="en-US" sz="3200"/>
              <a:t>What options do </a:t>
            </a:r>
            <a:br>
              <a:rPr lang="en-US" sz="3200"/>
            </a:br>
            <a:r>
              <a:rPr lang="en-US" sz="3200"/>
              <a:t>citizens have when they want democracy? </a:t>
            </a:r>
            <a:endParaRPr lang="en-US" sz="3200">
              <a:latin typeface="Arial" charset="0"/>
            </a:endParaRPr>
          </a:p>
        </p:txBody>
      </p:sp>
      <p:pic>
        <p:nvPicPr>
          <p:cNvPr id="14" name="Picture 12"/>
          <p:cNvPicPr>
            <a:picLocks noChangeAspect="1" noChangeArrowheads="1"/>
          </p:cNvPicPr>
          <p:nvPr/>
        </p:nvPicPr>
        <p:blipFill>
          <a:blip r:embed="rId5" cstate="print"/>
          <a:srcRect/>
          <a:stretch>
            <a:fillRect/>
          </a:stretch>
        </p:blipFill>
        <p:spPr bwMode="auto">
          <a:xfrm>
            <a:off x="0" y="685800"/>
            <a:ext cx="4648200" cy="2514600"/>
          </a:xfrm>
          <a:prstGeom prst="rect">
            <a:avLst/>
          </a:prstGeom>
          <a:noFill/>
          <a:ln w="9525">
            <a:noFill/>
            <a:miter lim="800000"/>
            <a:headEnd/>
            <a:tailEnd/>
          </a:ln>
        </p:spPr>
      </p:pic>
      <p:pic>
        <p:nvPicPr>
          <p:cNvPr id="15" name="Picture 2" descr="http://i.telegraph.co.uk/multimedia/archive/01813/Egypt_Facebook_1813112c.jpg"/>
          <p:cNvPicPr>
            <a:picLocks noChangeAspect="1" noChangeArrowheads="1"/>
          </p:cNvPicPr>
          <p:nvPr/>
        </p:nvPicPr>
        <p:blipFill>
          <a:blip r:embed="rId6" cstate="print"/>
          <a:srcRect/>
          <a:stretch>
            <a:fillRect/>
          </a:stretch>
        </p:blipFill>
        <p:spPr bwMode="auto">
          <a:xfrm>
            <a:off x="76200" y="609600"/>
            <a:ext cx="4724400" cy="3552825"/>
          </a:xfrm>
          <a:prstGeom prst="rect">
            <a:avLst/>
          </a:prstGeom>
          <a:noFill/>
          <a:ln w="9525">
            <a:noFill/>
            <a:miter lim="800000"/>
            <a:headEnd/>
            <a:tailEnd/>
          </a:ln>
        </p:spPr>
      </p:pic>
      <p:pic>
        <p:nvPicPr>
          <p:cNvPr id="16" name="Picture 3"/>
          <p:cNvPicPr>
            <a:picLocks noChangeAspect="1" noChangeArrowheads="1"/>
          </p:cNvPicPr>
          <p:nvPr/>
        </p:nvPicPr>
        <p:blipFill>
          <a:blip r:embed="rId7" cstate="print"/>
          <a:srcRect/>
          <a:stretch>
            <a:fillRect/>
          </a:stretch>
        </p:blipFill>
        <p:spPr bwMode="auto">
          <a:xfrm>
            <a:off x="1600200" y="3505200"/>
            <a:ext cx="7500938" cy="3295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xit" presetSubtype="0" fill="hold" nodeType="withEffect">
                                  <p:stCondLst>
                                    <p:cond delay="0"/>
                                  </p:stCondLst>
                                  <p:childTnLst>
                                    <p:animEffect transition="out" filter="fade">
                                      <p:cBhvr>
                                        <p:cTn id="12" dur="1000"/>
                                        <p:tgtEl>
                                          <p:spTgt spid="29700"/>
                                        </p:tgtEl>
                                      </p:cBhvr>
                                    </p:animEffect>
                                    <p:set>
                                      <p:cBhvr>
                                        <p:cTn id="13" dur="1" fill="hold">
                                          <p:stCondLst>
                                            <p:cond delay="999"/>
                                          </p:stCondLst>
                                        </p:cTn>
                                        <p:tgtEl>
                                          <p:spTgt spid="2970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1000"/>
                                        <p:tgtEl>
                                          <p:spTgt spid="54276"/>
                                        </p:tgtEl>
                                      </p:cBhvr>
                                    </p:animEffect>
                                    <p:set>
                                      <p:cBhvr>
                                        <p:cTn id="16" dur="1" fill="hold">
                                          <p:stCondLst>
                                            <p:cond delay="999"/>
                                          </p:stCondLst>
                                        </p:cTn>
                                        <p:tgtEl>
                                          <p:spTgt spid="5427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1000"/>
                                        <p:tgtEl>
                                          <p:spTgt spid="14"/>
                                        </p:tgtEl>
                                      </p:cBhvr>
                                    </p:animEffect>
                                    <p:set>
                                      <p:cBhvr>
                                        <p:cTn id="19" dur="1" fill="hold">
                                          <p:stCondLst>
                                            <p:cond delay="999"/>
                                          </p:stCondLst>
                                        </p:cTn>
                                        <p:tgtEl>
                                          <p:spTgt spid="14"/>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54274"/>
                                        </p:tgtEl>
                                      </p:cBhvr>
                                    </p:animEffect>
                                    <p:set>
                                      <p:cBhvr>
                                        <p:cTn id="22" dur="1" fill="hold">
                                          <p:stCondLst>
                                            <p:cond delay="999"/>
                                          </p:stCondLst>
                                        </p:cTn>
                                        <p:tgtEl>
                                          <p:spTgt spid="542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ular Callout 9"/>
          <p:cNvSpPr>
            <a:spLocks noChangeArrowheads="1"/>
          </p:cNvSpPr>
          <p:nvPr/>
        </p:nvSpPr>
        <p:spPr bwMode="auto">
          <a:xfrm>
            <a:off x="0" y="76200"/>
            <a:ext cx="9144000" cy="4572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85000"/>
              </a:lnSpc>
            </a:pPr>
            <a:r>
              <a:rPr lang="en-US" sz="3600">
                <a:solidFill>
                  <a:srgbClr val="0000CC"/>
                </a:solidFill>
              </a:rPr>
              <a:t>What’s Happening in the Arab World? </a:t>
            </a:r>
            <a:endParaRPr lang="en-US" sz="3600">
              <a:solidFill>
                <a:srgbClr val="0000CC"/>
              </a:solidFill>
              <a:latin typeface="Arial" charset="0"/>
            </a:endParaRPr>
          </a:p>
        </p:txBody>
      </p:sp>
      <p:sp>
        <p:nvSpPr>
          <p:cNvPr id="31747" name="Rectangular Callout 9"/>
          <p:cNvSpPr>
            <a:spLocks noChangeArrowheads="1"/>
          </p:cNvSpPr>
          <p:nvPr/>
        </p:nvSpPr>
        <p:spPr bwMode="auto">
          <a:xfrm>
            <a:off x="76200" y="609600"/>
            <a:ext cx="3886200" cy="1143000"/>
          </a:xfrm>
          <a:prstGeom prst="wedgeRectCallout">
            <a:avLst>
              <a:gd name="adj1" fmla="val 4560"/>
              <a:gd name="adj2" fmla="val 33764"/>
            </a:avLst>
          </a:prstGeom>
          <a:solidFill>
            <a:schemeClr val="bg1"/>
          </a:solidFill>
          <a:ln w="9525" algn="ctr">
            <a:solidFill>
              <a:schemeClr val="bg1"/>
            </a:solidFill>
            <a:round/>
            <a:headEnd/>
            <a:tailEnd/>
          </a:ln>
        </p:spPr>
        <p:txBody>
          <a:bodyPr/>
          <a:lstStyle/>
          <a:p>
            <a:pPr algn="ctr" eaLnBrk="0" hangingPunct="0">
              <a:lnSpc>
                <a:spcPct val="75000"/>
              </a:lnSpc>
            </a:pPr>
            <a:r>
              <a:rPr lang="en-US" sz="3200"/>
              <a:t>What options do </a:t>
            </a:r>
            <a:br>
              <a:rPr lang="en-US" sz="3200"/>
            </a:br>
            <a:r>
              <a:rPr lang="en-US" sz="3200"/>
              <a:t>leaders have when protests occur?  </a:t>
            </a:r>
            <a:endParaRPr lang="en-US" sz="3200">
              <a:latin typeface="Arial" charset="0"/>
            </a:endParaRPr>
          </a:p>
        </p:txBody>
      </p:sp>
      <p:pic>
        <p:nvPicPr>
          <p:cNvPr id="31748" name="Picture 9" descr="Middle East regional map"/>
          <p:cNvPicPr>
            <a:picLocks noChangeAspect="1" noChangeArrowheads="1"/>
          </p:cNvPicPr>
          <p:nvPr/>
        </p:nvPicPr>
        <p:blipFill>
          <a:blip r:embed="rId2" cstate="print"/>
          <a:srcRect/>
          <a:stretch>
            <a:fillRect/>
          </a:stretch>
        </p:blipFill>
        <p:spPr bwMode="auto">
          <a:xfrm>
            <a:off x="554038" y="1828800"/>
            <a:ext cx="8132762"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descr="http://upload.wikimedia.org/wikipedia/commons/5/50/Territorial_changes_of_the_Ottoman_Empire_1913b.jpg"/>
          <p:cNvPicPr>
            <a:picLocks noChangeAspect="1" noChangeArrowheads="1"/>
          </p:cNvPicPr>
          <p:nvPr/>
        </p:nvPicPr>
        <p:blipFill>
          <a:blip r:embed="rId2" cstate="print"/>
          <a:srcRect/>
          <a:stretch>
            <a:fillRect/>
          </a:stretch>
        </p:blipFill>
        <p:spPr bwMode="auto">
          <a:xfrm>
            <a:off x="0" y="0"/>
            <a:ext cx="9144000" cy="6907213"/>
          </a:xfrm>
          <a:prstGeom prst="rect">
            <a:avLst/>
          </a:prstGeom>
          <a:noFill/>
          <a:ln w="9525">
            <a:noFill/>
            <a:miter lim="800000"/>
            <a:headEnd/>
            <a:tailEnd/>
          </a:ln>
        </p:spPr>
      </p:pic>
      <p:sp>
        <p:nvSpPr>
          <p:cNvPr id="5123" name="Rectangular Callout 9"/>
          <p:cNvSpPr>
            <a:spLocks noChangeArrowheads="1"/>
          </p:cNvSpPr>
          <p:nvPr/>
        </p:nvSpPr>
        <p:spPr bwMode="auto">
          <a:xfrm>
            <a:off x="152400" y="5181600"/>
            <a:ext cx="4343400" cy="1600200"/>
          </a:xfrm>
          <a:prstGeom prst="wedgeRectCallout">
            <a:avLst>
              <a:gd name="adj1" fmla="val -16778"/>
              <a:gd name="adj2" fmla="val 13241"/>
            </a:avLst>
          </a:prstGeom>
          <a:solidFill>
            <a:srgbClr val="CCFFFF"/>
          </a:solidFill>
          <a:ln w="9525" algn="ctr">
            <a:solidFill>
              <a:schemeClr val="tx1"/>
            </a:solidFill>
            <a:round/>
            <a:headEnd/>
            <a:tailEnd/>
          </a:ln>
        </p:spPr>
        <p:txBody>
          <a:bodyPr/>
          <a:lstStyle/>
          <a:p>
            <a:pPr algn="ctr" eaLnBrk="0" hangingPunct="0">
              <a:lnSpc>
                <a:spcPct val="75000"/>
              </a:lnSpc>
            </a:pPr>
            <a:r>
              <a:rPr lang="en-US" sz="3200"/>
              <a:t>By the outbreak of          World War I, the              Ottoman Empire was </a:t>
            </a:r>
            <a:br>
              <a:rPr lang="en-US" sz="3200"/>
            </a:br>
            <a:r>
              <a:rPr lang="en-US" sz="3200"/>
              <a:t>the “sick man of Europe”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770" name="Picture 10"/>
          <p:cNvPicPr>
            <a:picLocks noChangeAspect="1" noChangeArrowheads="1"/>
          </p:cNvPicPr>
          <p:nvPr/>
        </p:nvPicPr>
        <p:blipFill>
          <a:blip r:embed="rId2" cstate="print"/>
          <a:srcRect/>
          <a:stretch>
            <a:fillRect/>
          </a:stretch>
        </p:blipFill>
        <p:spPr bwMode="auto">
          <a:xfrm>
            <a:off x="0" y="762000"/>
            <a:ext cx="9144000" cy="6096000"/>
          </a:xfrm>
          <a:prstGeom prst="rect">
            <a:avLst/>
          </a:prstGeom>
          <a:noFill/>
          <a:ln w="9525">
            <a:noFill/>
            <a:miter lim="800000"/>
            <a:headEnd/>
            <a:tailEnd/>
          </a:ln>
        </p:spPr>
      </p:pic>
      <p:sp>
        <p:nvSpPr>
          <p:cNvPr id="32771" name="Title 16"/>
          <p:cNvSpPr>
            <a:spLocks noGrp="1"/>
          </p:cNvSpPr>
          <p:nvPr>
            <p:ph type="title"/>
          </p:nvPr>
        </p:nvSpPr>
        <p:spPr>
          <a:xfrm>
            <a:off x="0" y="0"/>
            <a:ext cx="9144000" cy="762000"/>
          </a:xfrm>
        </p:spPr>
        <p:txBody>
          <a:bodyPr/>
          <a:lstStyle/>
          <a:p>
            <a:r>
              <a:rPr lang="en-US" sz="3200" smtClean="0"/>
              <a:t>Arab Spring Videos: </a:t>
            </a:r>
            <a:r>
              <a:rPr lang="en-US" sz="3200" smtClean="0">
                <a:hlinkClick r:id="rId3"/>
              </a:rPr>
              <a:t>Tunisia</a:t>
            </a:r>
            <a:r>
              <a:rPr lang="en-US" sz="3200" smtClean="0"/>
              <a:t>, </a:t>
            </a:r>
            <a:r>
              <a:rPr lang="en-US" sz="3200" smtClean="0">
                <a:hlinkClick r:id="rId4"/>
              </a:rPr>
              <a:t>Egypt</a:t>
            </a:r>
            <a:r>
              <a:rPr lang="en-US" sz="3200" smtClean="0"/>
              <a:t>, </a:t>
            </a:r>
            <a:r>
              <a:rPr lang="en-US" sz="3200" smtClean="0">
                <a:hlinkClick r:id="rId5"/>
              </a:rPr>
              <a:t>Libya </a:t>
            </a:r>
            <a:endParaRPr lang="en-US" sz="3200" smtClean="0"/>
          </a:p>
        </p:txBody>
      </p:sp>
      <p:sp>
        <p:nvSpPr>
          <p:cNvPr id="19" name="Title 16"/>
          <p:cNvSpPr txBox="1">
            <a:spLocks/>
          </p:cNvSpPr>
          <p:nvPr/>
        </p:nvSpPr>
        <p:spPr bwMode="auto">
          <a:xfrm>
            <a:off x="0" y="685800"/>
            <a:ext cx="9144000" cy="533400"/>
          </a:xfrm>
          <a:prstGeom prst="rect">
            <a:avLst/>
          </a:prstGeom>
          <a:solidFill>
            <a:schemeClr val="bg1"/>
          </a:solidFill>
          <a:ln w="9525">
            <a:noFill/>
            <a:miter lim="800000"/>
            <a:headEnd/>
            <a:tailEnd/>
          </a:ln>
        </p:spPr>
        <p:txBody>
          <a:bodyPr anchor="ctr"/>
          <a:lstStyle/>
          <a:p>
            <a:pPr algn="ctr" eaLnBrk="0" hangingPunct="0">
              <a:defRPr/>
            </a:pPr>
            <a:r>
              <a:rPr kumimoji="1" lang="en-US" sz="3200" kern="0" dirty="0">
                <a:solidFill>
                  <a:schemeClr val="tx2"/>
                </a:solidFill>
                <a:ea typeface="+mj-ea"/>
                <a:cs typeface="Calibri" pitchFamily="34" charset="0"/>
                <a:hlinkClick r:id="rId6"/>
              </a:rPr>
              <a:t>Uprising</a:t>
            </a:r>
            <a:r>
              <a:rPr kumimoji="1" lang="en-US" sz="3200" kern="0" dirty="0">
                <a:solidFill>
                  <a:schemeClr val="tx2"/>
                </a:solidFill>
                <a:ea typeface="+mj-ea"/>
                <a:cs typeface="Calibri" pitchFamily="34" charset="0"/>
              </a:rPr>
              <a:t>: Radical Jihad or Democratic Protest?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descr="http://georgeandjuliaeatmanhattan.files.wordpress.com/2011/04/map_of_the_republic_of_turkey.png"/>
          <p:cNvPicPr>
            <a:picLocks noChangeAspect="1" noChangeArrowheads="1"/>
          </p:cNvPicPr>
          <p:nvPr/>
        </p:nvPicPr>
        <p:blipFill>
          <a:blip r:embed="rId2" cstate="print"/>
          <a:srcRect l="8614" t="17336" r="10983" b="5843"/>
          <a:stretch>
            <a:fillRect/>
          </a:stretch>
        </p:blipFill>
        <p:spPr bwMode="auto">
          <a:xfrm>
            <a:off x="0" y="0"/>
            <a:ext cx="9144000" cy="6858000"/>
          </a:xfrm>
          <a:prstGeom prst="rect">
            <a:avLst/>
          </a:prstGeom>
          <a:noFill/>
          <a:ln w="9525">
            <a:noFill/>
            <a:miter lim="800000"/>
            <a:headEnd/>
            <a:tailEnd/>
          </a:ln>
        </p:spPr>
      </p:pic>
      <p:sp>
        <p:nvSpPr>
          <p:cNvPr id="6147" name="Rectangular Callout 9"/>
          <p:cNvSpPr>
            <a:spLocks noChangeArrowheads="1"/>
          </p:cNvSpPr>
          <p:nvPr/>
        </p:nvSpPr>
        <p:spPr bwMode="auto">
          <a:xfrm>
            <a:off x="228600" y="76200"/>
            <a:ext cx="8686800" cy="1143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When the Central Powers lost World War I in 1919, the Ottoman Empire broke apart &amp; was forced </a:t>
            </a:r>
            <a:br>
              <a:rPr lang="en-US" sz="3200"/>
            </a:br>
            <a:r>
              <a:rPr lang="en-US" sz="3200"/>
              <a:t>to give up all territories except Turkey </a:t>
            </a:r>
          </a:p>
        </p:txBody>
      </p:sp>
      <p:sp>
        <p:nvSpPr>
          <p:cNvPr id="6" name="Rectangular Callout 9"/>
          <p:cNvSpPr>
            <a:spLocks noChangeArrowheads="1"/>
          </p:cNvSpPr>
          <p:nvPr/>
        </p:nvSpPr>
        <p:spPr bwMode="auto">
          <a:xfrm>
            <a:off x="3733800" y="5257800"/>
            <a:ext cx="5257800" cy="1524000"/>
          </a:xfrm>
          <a:prstGeom prst="wedgeRectCallout">
            <a:avLst>
              <a:gd name="adj1" fmla="val -16778"/>
              <a:gd name="adj2" fmla="val 13241"/>
            </a:avLst>
          </a:prstGeom>
          <a:solidFill>
            <a:schemeClr val="tx2">
              <a:lumMod val="20000"/>
              <a:lumOff val="80000"/>
            </a:schemeClr>
          </a:solidFill>
          <a:ln w="9525" algn="ctr">
            <a:solidFill>
              <a:schemeClr val="tx1"/>
            </a:solidFill>
            <a:round/>
            <a:headEnd/>
            <a:tailEnd/>
          </a:ln>
        </p:spPr>
        <p:txBody>
          <a:bodyPr/>
          <a:lstStyle/>
          <a:p>
            <a:pPr algn="ctr" eaLnBrk="0" hangingPunct="0">
              <a:lnSpc>
                <a:spcPct val="75000"/>
              </a:lnSpc>
              <a:defRPr/>
            </a:pPr>
            <a:r>
              <a:rPr lang="en-US" sz="3200" dirty="0"/>
              <a:t>In 1922, Nationalist leader Mustafa Kemal overthrew </a:t>
            </a:r>
            <a:br>
              <a:rPr lang="en-US" sz="3200" dirty="0"/>
            </a:br>
            <a:r>
              <a:rPr lang="en-US" sz="3200" dirty="0"/>
              <a:t>the last Ottoman sultan &amp; created the Republic of Turkey </a:t>
            </a:r>
          </a:p>
        </p:txBody>
      </p:sp>
      <p:pic>
        <p:nvPicPr>
          <p:cNvPr id="18436" name="Picture 4" descr="http://www.badassoftheweek.com/ataturk3.jpg"/>
          <p:cNvPicPr>
            <a:picLocks noChangeAspect="1" noChangeArrowheads="1"/>
          </p:cNvPicPr>
          <p:nvPr/>
        </p:nvPicPr>
        <p:blipFill>
          <a:blip r:embed="rId3" cstate="print"/>
          <a:srcRect/>
          <a:stretch>
            <a:fillRect/>
          </a:stretch>
        </p:blipFill>
        <p:spPr bwMode="auto">
          <a:xfrm>
            <a:off x="228600" y="1295400"/>
            <a:ext cx="3048000" cy="3422650"/>
          </a:xfrm>
          <a:prstGeom prst="rect">
            <a:avLst/>
          </a:prstGeom>
          <a:noFill/>
          <a:ln w="9525">
            <a:noFill/>
            <a:miter lim="800000"/>
            <a:headEnd/>
            <a:tailEnd/>
          </a:ln>
        </p:spPr>
      </p:pic>
      <p:pic>
        <p:nvPicPr>
          <p:cNvPr id="6150" name="Picture 8" descr="http://www.guideistanbul.fr/wp-content/uploads/Turkey-flag-1.jpg"/>
          <p:cNvPicPr>
            <a:picLocks noChangeAspect="1" noChangeArrowheads="1"/>
          </p:cNvPicPr>
          <p:nvPr/>
        </p:nvPicPr>
        <p:blipFill>
          <a:blip r:embed="rId4" cstate="print"/>
          <a:srcRect t="9756" b="12195"/>
          <a:stretch>
            <a:fillRect/>
          </a:stretch>
        </p:blipFill>
        <p:spPr bwMode="auto">
          <a:xfrm>
            <a:off x="76200" y="4806950"/>
            <a:ext cx="3505200" cy="2051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1000"/>
                                        <p:tgtEl>
                                          <p:spTgt spid="184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ular Callout 9"/>
          <p:cNvSpPr>
            <a:spLocks noChangeArrowheads="1"/>
          </p:cNvSpPr>
          <p:nvPr/>
        </p:nvSpPr>
        <p:spPr bwMode="auto">
          <a:xfrm>
            <a:off x="228600" y="76200"/>
            <a:ext cx="8610600" cy="7620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Kemal was elected Turkey’s first president in 1923 </a:t>
            </a:r>
            <a:br>
              <a:rPr lang="en-US" sz="3200"/>
            </a:br>
            <a:r>
              <a:rPr lang="en-US" sz="3200"/>
              <a:t>&amp; became known as “Ataturk” (Father of the Turks)  </a:t>
            </a:r>
          </a:p>
        </p:txBody>
      </p:sp>
      <p:pic>
        <p:nvPicPr>
          <p:cNvPr id="7171" name="Picture 4" descr="http://www.schoolvoorjournalistiek.com/europeanculture09/wp-content/uploads/2010/06/1-mustafa-kemal-ataturk-resimleri.jpg"/>
          <p:cNvPicPr>
            <a:picLocks noChangeAspect="1" noChangeArrowheads="1"/>
          </p:cNvPicPr>
          <p:nvPr/>
        </p:nvPicPr>
        <p:blipFill>
          <a:blip r:embed="rId2" cstate="print"/>
          <a:srcRect/>
          <a:stretch>
            <a:fillRect/>
          </a:stretch>
        </p:blipFill>
        <p:spPr bwMode="auto">
          <a:xfrm>
            <a:off x="4572000" y="990600"/>
            <a:ext cx="4305300" cy="5791200"/>
          </a:xfrm>
          <a:prstGeom prst="rect">
            <a:avLst/>
          </a:prstGeom>
          <a:noFill/>
          <a:ln w="9525">
            <a:noFill/>
            <a:miter lim="800000"/>
            <a:headEnd/>
            <a:tailEnd/>
          </a:ln>
        </p:spPr>
      </p:pic>
      <p:sp>
        <p:nvSpPr>
          <p:cNvPr id="7172" name="Rectangular Callout 9"/>
          <p:cNvSpPr>
            <a:spLocks noChangeArrowheads="1"/>
          </p:cNvSpPr>
          <p:nvPr/>
        </p:nvSpPr>
        <p:spPr bwMode="auto">
          <a:xfrm>
            <a:off x="228600" y="990600"/>
            <a:ext cx="4191000" cy="1143000"/>
          </a:xfrm>
          <a:prstGeom prst="wedgeRectCallout">
            <a:avLst>
              <a:gd name="adj1" fmla="val -16778"/>
              <a:gd name="adj2" fmla="val 13241"/>
            </a:avLst>
          </a:prstGeom>
          <a:solidFill>
            <a:srgbClr val="CCFFFF"/>
          </a:solidFill>
          <a:ln w="9525" algn="ctr">
            <a:solidFill>
              <a:schemeClr val="tx1"/>
            </a:solidFill>
            <a:round/>
            <a:headEnd/>
            <a:tailEnd/>
          </a:ln>
        </p:spPr>
        <p:txBody>
          <a:bodyPr/>
          <a:lstStyle/>
          <a:p>
            <a:pPr algn="ctr" eaLnBrk="0" hangingPunct="0">
              <a:lnSpc>
                <a:spcPct val="75000"/>
              </a:lnSpc>
            </a:pPr>
            <a:r>
              <a:rPr lang="en-US" sz="3200"/>
              <a:t>As President, Kemal transformed Turkey into a modern nation </a:t>
            </a:r>
          </a:p>
        </p:txBody>
      </p:sp>
      <p:sp>
        <p:nvSpPr>
          <p:cNvPr id="10" name="Rectangular Callout 9"/>
          <p:cNvSpPr>
            <a:spLocks noChangeArrowheads="1"/>
          </p:cNvSpPr>
          <p:nvPr/>
        </p:nvSpPr>
        <p:spPr bwMode="auto">
          <a:xfrm>
            <a:off x="228600" y="2362200"/>
            <a:ext cx="4191000" cy="19050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Kemal separated the laws of Islam from the laws of the nation &amp; introduced a European-style legal code</a:t>
            </a:r>
          </a:p>
        </p:txBody>
      </p:sp>
      <p:sp>
        <p:nvSpPr>
          <p:cNvPr id="11" name="Rectangular Callout 10"/>
          <p:cNvSpPr>
            <a:spLocks noChangeArrowheads="1"/>
          </p:cNvSpPr>
          <p:nvPr/>
        </p:nvSpPr>
        <p:spPr bwMode="auto">
          <a:xfrm>
            <a:off x="228600" y="4495800"/>
            <a:ext cx="4191000" cy="1143000"/>
          </a:xfrm>
          <a:prstGeom prst="wedgeRectCallout">
            <a:avLst>
              <a:gd name="adj1" fmla="val -16778"/>
              <a:gd name="adj2" fmla="val 13241"/>
            </a:avLst>
          </a:prstGeom>
          <a:solidFill>
            <a:schemeClr val="tx2">
              <a:lumMod val="20000"/>
              <a:lumOff val="80000"/>
            </a:schemeClr>
          </a:solidFill>
          <a:ln w="9525" algn="ctr">
            <a:solidFill>
              <a:schemeClr val="tx1"/>
            </a:solidFill>
            <a:round/>
            <a:headEnd/>
            <a:tailEnd/>
          </a:ln>
        </p:spPr>
        <p:txBody>
          <a:bodyPr/>
          <a:lstStyle/>
          <a:p>
            <a:pPr algn="ctr" eaLnBrk="0" hangingPunct="0">
              <a:lnSpc>
                <a:spcPct val="75000"/>
              </a:lnSpc>
              <a:defRPr/>
            </a:pPr>
            <a:r>
              <a:rPr lang="en-US" sz="3200" dirty="0"/>
              <a:t>He granted women </a:t>
            </a:r>
            <a:br>
              <a:rPr lang="en-US" sz="3200" dirty="0"/>
            </a:br>
            <a:r>
              <a:rPr lang="en-US" sz="3200" dirty="0"/>
              <a:t>the right to vote &amp; </a:t>
            </a:r>
            <a:br>
              <a:rPr lang="en-US" sz="3200" dirty="0"/>
            </a:br>
            <a:r>
              <a:rPr lang="en-US" sz="3200" dirty="0"/>
              <a:t>run for public office </a:t>
            </a:r>
          </a:p>
        </p:txBody>
      </p:sp>
      <p:sp>
        <p:nvSpPr>
          <p:cNvPr id="12" name="Rectangular Callout 11"/>
          <p:cNvSpPr>
            <a:spLocks noChangeArrowheads="1"/>
          </p:cNvSpPr>
          <p:nvPr/>
        </p:nvSpPr>
        <p:spPr bwMode="auto">
          <a:xfrm>
            <a:off x="228600" y="5867400"/>
            <a:ext cx="4191000" cy="8382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He encouraged industry &amp; a capitalist economy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http://premieraquatics.blog.com/wp-content/blogs.dir/00/03/55/88/3558845/files/other/55.jpg"/>
          <p:cNvPicPr>
            <a:picLocks noChangeAspect="1" noChangeArrowheads="1"/>
          </p:cNvPicPr>
          <p:nvPr/>
        </p:nvPicPr>
        <p:blipFill>
          <a:blip r:embed="rId2" cstate="print"/>
          <a:srcRect/>
          <a:stretch>
            <a:fillRect/>
          </a:stretch>
        </p:blipFill>
        <p:spPr bwMode="auto">
          <a:xfrm>
            <a:off x="152400" y="1385888"/>
            <a:ext cx="8839200" cy="5357812"/>
          </a:xfrm>
          <a:prstGeom prst="rect">
            <a:avLst/>
          </a:prstGeom>
          <a:noFill/>
          <a:ln w="9525">
            <a:noFill/>
            <a:miter lim="800000"/>
            <a:headEnd/>
            <a:tailEnd/>
          </a:ln>
        </p:spPr>
      </p:pic>
      <p:sp>
        <p:nvSpPr>
          <p:cNvPr id="8195" name="Rectangular Callout 9"/>
          <p:cNvSpPr>
            <a:spLocks noChangeArrowheads="1"/>
          </p:cNvSpPr>
          <p:nvPr/>
        </p:nvSpPr>
        <p:spPr bwMode="auto">
          <a:xfrm>
            <a:off x="914400" y="76200"/>
            <a:ext cx="7239000" cy="12192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Today, Turkey is a wealthy nation with a model democracy that protects freedom among a largely secular Islamic population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4" cstate="print"/>
          <a:srcRect/>
          <a:stretch>
            <a:fillRect/>
          </a:stretch>
        </p:blipFill>
        <p:spPr bwMode="auto">
          <a:xfrm>
            <a:off x="533400" y="990600"/>
            <a:ext cx="7848600" cy="5867400"/>
          </a:xfrm>
          <a:prstGeom prst="rect">
            <a:avLst/>
          </a:prstGeom>
          <a:noFill/>
          <a:ln w="9525">
            <a:noFill/>
            <a:miter lim="800000"/>
            <a:headEnd/>
            <a:tailEnd/>
          </a:ln>
        </p:spPr>
      </p:pic>
      <p:sp>
        <p:nvSpPr>
          <p:cNvPr id="9219" name="Rectangular Callout 9"/>
          <p:cNvSpPr>
            <a:spLocks noChangeArrowheads="1"/>
          </p:cNvSpPr>
          <p:nvPr/>
        </p:nvSpPr>
        <p:spPr bwMode="auto">
          <a:xfrm>
            <a:off x="76200" y="152400"/>
            <a:ext cx="8915400" cy="762000"/>
          </a:xfrm>
          <a:prstGeom prst="wedgeRectCallout">
            <a:avLst>
              <a:gd name="adj1" fmla="val -16778"/>
              <a:gd name="adj2" fmla="val 13241"/>
            </a:avLst>
          </a:prstGeom>
          <a:solidFill>
            <a:srgbClr val="CCFFFF"/>
          </a:solidFill>
          <a:ln w="9525" algn="ctr">
            <a:solidFill>
              <a:schemeClr val="tx1"/>
            </a:solidFill>
            <a:round/>
            <a:headEnd/>
            <a:tailEnd/>
          </a:ln>
        </p:spPr>
        <p:txBody>
          <a:bodyPr/>
          <a:lstStyle/>
          <a:p>
            <a:pPr algn="ctr" eaLnBrk="0" hangingPunct="0">
              <a:lnSpc>
                <a:spcPct val="75000"/>
              </a:lnSpc>
            </a:pPr>
            <a:r>
              <a:rPr lang="en-US" sz="3200"/>
              <a:t>When WWI ended, the Middle East was divided into mandates that were controlled by Britain and France </a:t>
            </a:r>
          </a:p>
        </p:txBody>
      </p:sp>
      <p:pic>
        <p:nvPicPr>
          <p:cNvPr id="11" name="Picture 4" descr="http://aphistory2010.yolasite.com/resources/mandate.jpg"/>
          <p:cNvPicPr>
            <a:picLocks noChangeAspect="1" noChangeArrowheads="1"/>
          </p:cNvPicPr>
          <p:nvPr/>
        </p:nvPicPr>
        <p:blipFill>
          <a:blip r:embed="rId5" cstate="print"/>
          <a:srcRect/>
          <a:stretch>
            <a:fillRect/>
          </a:stretch>
        </p:blipFill>
        <p:spPr bwMode="auto">
          <a:xfrm>
            <a:off x="2225675" y="1066800"/>
            <a:ext cx="6918325" cy="5580063"/>
          </a:xfrm>
          <a:prstGeom prst="rect">
            <a:avLst/>
          </a:prstGeom>
          <a:noFill/>
          <a:ln w="9525">
            <a:noFill/>
            <a:miter lim="800000"/>
            <a:headEnd/>
            <a:tailEnd/>
          </a:ln>
        </p:spPr>
      </p:pic>
      <p:sp>
        <p:nvSpPr>
          <p:cNvPr id="12" name="Rectangular Callout 9"/>
          <p:cNvSpPr>
            <a:spLocks noChangeArrowheads="1"/>
          </p:cNvSpPr>
          <p:nvPr/>
        </p:nvSpPr>
        <p:spPr bwMode="auto">
          <a:xfrm>
            <a:off x="76200" y="1066800"/>
            <a:ext cx="2057400" cy="2590800"/>
          </a:xfrm>
          <a:prstGeom prst="wedgeRectCallout">
            <a:avLst>
              <a:gd name="adj1" fmla="val -16778"/>
              <a:gd name="adj2" fmla="val 13241"/>
            </a:avLst>
          </a:prstGeom>
          <a:solidFill>
            <a:srgbClr val="FFCC99"/>
          </a:solidFill>
          <a:ln w="9525" algn="ctr">
            <a:solidFill>
              <a:schemeClr val="tx1"/>
            </a:solidFill>
            <a:round/>
            <a:headEnd/>
            <a:tailEnd/>
          </a:ln>
        </p:spPr>
        <p:txBody>
          <a:bodyPr/>
          <a:lstStyle/>
          <a:p>
            <a:pPr algn="ctr" eaLnBrk="0" hangingPunct="0">
              <a:lnSpc>
                <a:spcPct val="75000"/>
              </a:lnSpc>
            </a:pPr>
            <a:r>
              <a:rPr lang="en-US" sz="3200"/>
              <a:t>Britain &amp; France offered self-rule </a:t>
            </a:r>
            <a:br>
              <a:rPr lang="en-US" sz="3200"/>
            </a:br>
            <a:r>
              <a:rPr lang="en-US" sz="3200"/>
              <a:t>to Arabs   in the mandates</a:t>
            </a:r>
            <a:r>
              <a:rPr lang="en-US" sz="2400"/>
              <a:t>...</a:t>
            </a:r>
            <a:endParaRPr lang="en-US" sz="3200"/>
          </a:p>
        </p:txBody>
      </p:sp>
      <p:sp>
        <p:nvSpPr>
          <p:cNvPr id="13" name="Rectangular Callout 9"/>
          <p:cNvSpPr>
            <a:spLocks noChangeArrowheads="1"/>
          </p:cNvSpPr>
          <p:nvPr/>
        </p:nvSpPr>
        <p:spPr bwMode="auto">
          <a:xfrm>
            <a:off x="76200" y="3733800"/>
            <a:ext cx="2057400" cy="29718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2400"/>
              <a:t>…</a:t>
            </a:r>
            <a:r>
              <a:rPr lang="en-US" sz="3200"/>
              <a:t>but the European powers held real control over the region’s </a:t>
            </a:r>
            <a:br>
              <a:rPr lang="en-US" sz="3200"/>
            </a:br>
            <a:r>
              <a:rPr lang="en-US" sz="3200"/>
              <a:t>oil fields </a:t>
            </a:r>
          </a:p>
        </p:txBody>
      </p:sp>
      <p:pic>
        <p:nvPicPr>
          <p:cNvPr id="14" name="Picture 6"/>
          <p:cNvPicPr>
            <a:picLocks noChangeAspect="1" noChangeArrowheads="1"/>
          </p:cNvPicPr>
          <p:nvPr/>
        </p:nvPicPr>
        <p:blipFill>
          <a:blip r:embed="rId6" cstate="print"/>
          <a:srcRect/>
          <a:stretch>
            <a:fillRect/>
          </a:stretch>
        </p:blipFill>
        <p:spPr bwMode="auto">
          <a:xfrm>
            <a:off x="2209800" y="1000125"/>
            <a:ext cx="4419600" cy="5857875"/>
          </a:xfrm>
          <a:prstGeom prst="rect">
            <a:avLst/>
          </a:prstGeom>
          <a:noFill/>
          <a:ln w="9525">
            <a:noFill/>
            <a:miter lim="800000"/>
            <a:headEnd/>
            <a:tailEnd/>
          </a:ln>
        </p:spPr>
      </p:pic>
      <p:sp>
        <p:nvSpPr>
          <p:cNvPr id="15" name="Rectangular Callout 9"/>
          <p:cNvSpPr>
            <a:spLocks noChangeArrowheads="1"/>
          </p:cNvSpPr>
          <p:nvPr/>
        </p:nvSpPr>
        <p:spPr bwMode="auto">
          <a:xfrm>
            <a:off x="6705600" y="1066800"/>
            <a:ext cx="2362200" cy="55626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Increasing demand for oil in the 1920s &amp; 30s brought European &amp; American oil companies which dominated the local governments of Iran, Iraq, Kuwait &amp; Saudi Arabia</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xit" presetSubtype="0" fill="hold" nodeType="withEffect">
                                  <p:stCondLst>
                                    <p:cond delay="0"/>
                                  </p:stCondLst>
                                  <p:childTnLst>
                                    <p:animEffect transition="out" filter="fade">
                                      <p:cBhvr>
                                        <p:cTn id="9" dur="1000"/>
                                        <p:tgtEl>
                                          <p:spTgt spid="41986"/>
                                        </p:tgtEl>
                                      </p:cBhvr>
                                    </p:animEffect>
                                    <p:set>
                                      <p:cBhvr>
                                        <p:cTn id="10" dur="1" fill="hold">
                                          <p:stCondLst>
                                            <p:cond delay="999"/>
                                          </p:stCondLst>
                                        </p:cTn>
                                        <p:tgtEl>
                                          <p:spTgt spid="41986"/>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childTnLst>
                                </p:cTn>
                              </p:par>
                              <p:par>
                                <p:cTn id="22" presetID="10" presetClass="exit" presetSubtype="0" fill="hold" nodeType="withEffect">
                                  <p:stCondLst>
                                    <p:cond delay="0"/>
                                  </p:stCondLst>
                                  <p:childTnLst>
                                    <p:animEffect transition="out" filter="fade">
                                      <p:cBhvr>
                                        <p:cTn id="23" dur="1000"/>
                                        <p:tgtEl>
                                          <p:spTgt spid="11"/>
                                        </p:tgtEl>
                                      </p:cBhvr>
                                    </p:animEffect>
                                    <p:set>
                                      <p:cBhvr>
                                        <p:cTn id="24" dur="1" fill="hold">
                                          <p:stCondLst>
                                            <p:cond delay="999"/>
                                          </p:stCondLst>
                                        </p:cTn>
                                        <p:tgtEl>
                                          <p:spTgt spid="1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2" name="Picture 4" descr="http://aphistory2010.yolasite.com/resources/mandate.jpg"/>
          <p:cNvPicPr>
            <a:picLocks noChangeAspect="1" noChangeArrowheads="1"/>
          </p:cNvPicPr>
          <p:nvPr/>
        </p:nvPicPr>
        <p:blipFill>
          <a:blip r:embed="rId2" cstate="print"/>
          <a:srcRect/>
          <a:stretch>
            <a:fillRect/>
          </a:stretch>
        </p:blipFill>
        <p:spPr bwMode="auto">
          <a:xfrm>
            <a:off x="2514600" y="1300163"/>
            <a:ext cx="6629400" cy="5346700"/>
          </a:xfrm>
          <a:prstGeom prst="rect">
            <a:avLst/>
          </a:prstGeom>
          <a:noFill/>
          <a:ln w="9525">
            <a:noFill/>
            <a:miter lim="800000"/>
            <a:headEnd/>
            <a:tailEnd/>
          </a:ln>
        </p:spPr>
      </p:pic>
      <p:sp>
        <p:nvSpPr>
          <p:cNvPr id="10243" name="Rectangular Callout 9"/>
          <p:cNvSpPr>
            <a:spLocks noChangeArrowheads="1"/>
          </p:cNvSpPr>
          <p:nvPr/>
        </p:nvSpPr>
        <p:spPr bwMode="auto">
          <a:xfrm>
            <a:off x="304800" y="76200"/>
            <a:ext cx="8534400" cy="1143000"/>
          </a:xfrm>
          <a:prstGeom prst="wedgeRectCallout">
            <a:avLst>
              <a:gd name="adj1" fmla="val -16778"/>
              <a:gd name="adj2" fmla="val 13241"/>
            </a:avLst>
          </a:prstGeom>
          <a:solidFill>
            <a:srgbClr val="FFFFCC"/>
          </a:solidFill>
          <a:ln w="9525" algn="ctr">
            <a:solidFill>
              <a:schemeClr val="tx1"/>
            </a:solidFill>
            <a:round/>
            <a:headEnd/>
            <a:tailEnd/>
          </a:ln>
        </p:spPr>
        <p:txBody>
          <a:bodyPr/>
          <a:lstStyle/>
          <a:p>
            <a:pPr algn="ctr" eaLnBrk="0" hangingPunct="0">
              <a:lnSpc>
                <a:spcPct val="75000"/>
              </a:lnSpc>
            </a:pPr>
            <a:r>
              <a:rPr lang="en-US" sz="3200"/>
              <a:t>The domination of the Middle East by Western powers &amp; the success of Kemal in Turkey increased Arab nationalism &amp; calls for independence</a:t>
            </a:r>
          </a:p>
        </p:txBody>
      </p:sp>
      <p:pic>
        <p:nvPicPr>
          <p:cNvPr id="9" name="Picture 4" descr="http://www.dartmouth.edu/~gov46/dates-independence.gif"/>
          <p:cNvPicPr>
            <a:picLocks noChangeAspect="1" noChangeArrowheads="1"/>
          </p:cNvPicPr>
          <p:nvPr/>
        </p:nvPicPr>
        <p:blipFill>
          <a:blip r:embed="rId3" cstate="print"/>
          <a:srcRect l="8122" r="4823" b="31747"/>
          <a:stretch>
            <a:fillRect/>
          </a:stretch>
        </p:blipFill>
        <p:spPr bwMode="auto">
          <a:xfrm>
            <a:off x="0" y="1295400"/>
            <a:ext cx="9183688" cy="5562600"/>
          </a:xfrm>
          <a:prstGeom prst="rect">
            <a:avLst/>
          </a:prstGeom>
          <a:noFill/>
          <a:ln w="9525">
            <a:noFill/>
            <a:miter lim="800000"/>
            <a:headEnd/>
            <a:tailEnd/>
          </a:ln>
        </p:spPr>
      </p:pic>
      <p:sp>
        <p:nvSpPr>
          <p:cNvPr id="10" name="Rectangular Callout 9"/>
          <p:cNvSpPr>
            <a:spLocks noChangeArrowheads="1"/>
          </p:cNvSpPr>
          <p:nvPr/>
        </p:nvSpPr>
        <p:spPr bwMode="auto">
          <a:xfrm>
            <a:off x="76200" y="1371600"/>
            <a:ext cx="3657600" cy="1143000"/>
          </a:xfrm>
          <a:prstGeom prst="wedgeRectCallout">
            <a:avLst>
              <a:gd name="adj1" fmla="val -16778"/>
              <a:gd name="adj2" fmla="val 13241"/>
            </a:avLst>
          </a:prstGeom>
          <a:solidFill>
            <a:srgbClr val="FFCCFF"/>
          </a:solidFill>
          <a:ln w="9525" algn="ctr">
            <a:solidFill>
              <a:schemeClr val="tx1"/>
            </a:solidFill>
            <a:round/>
            <a:headEnd/>
            <a:tailEnd/>
          </a:ln>
        </p:spPr>
        <p:txBody>
          <a:bodyPr/>
          <a:lstStyle/>
          <a:p>
            <a:pPr algn="ctr" eaLnBrk="0" hangingPunct="0">
              <a:lnSpc>
                <a:spcPct val="75000"/>
              </a:lnSpc>
            </a:pPr>
            <a:r>
              <a:rPr lang="en-US" sz="3200"/>
              <a:t>In the 1930s, Iraq </a:t>
            </a:r>
            <a:br>
              <a:rPr lang="en-US" sz="3200"/>
            </a:br>
            <a:r>
              <a:rPr lang="en-US" sz="3200"/>
              <a:t>&amp; Saudi Arabia formed nations </a:t>
            </a:r>
          </a:p>
        </p:txBody>
      </p:sp>
      <p:sp>
        <p:nvSpPr>
          <p:cNvPr id="11" name="Rectangular Callout 10"/>
          <p:cNvSpPr>
            <a:spLocks noChangeArrowheads="1"/>
          </p:cNvSpPr>
          <p:nvPr/>
        </p:nvSpPr>
        <p:spPr bwMode="auto">
          <a:xfrm>
            <a:off x="76200" y="2590800"/>
            <a:ext cx="3657600" cy="2209800"/>
          </a:xfrm>
          <a:prstGeom prst="wedgeRectCallout">
            <a:avLst>
              <a:gd name="adj1" fmla="val -16778"/>
              <a:gd name="adj2" fmla="val 13241"/>
            </a:avLst>
          </a:prstGeom>
          <a:solidFill>
            <a:srgbClr val="CCFFCC"/>
          </a:solidFill>
          <a:ln w="9525" algn="ctr">
            <a:solidFill>
              <a:schemeClr val="tx1"/>
            </a:solidFill>
            <a:round/>
            <a:headEnd/>
            <a:tailEnd/>
          </a:ln>
        </p:spPr>
        <p:txBody>
          <a:bodyPr/>
          <a:lstStyle/>
          <a:p>
            <a:pPr algn="ctr" eaLnBrk="0" hangingPunct="0">
              <a:lnSpc>
                <a:spcPct val="75000"/>
              </a:lnSpc>
            </a:pPr>
            <a:r>
              <a:rPr lang="en-US" sz="3200"/>
              <a:t>The end of WWII </a:t>
            </a:r>
            <a:br>
              <a:rPr lang="en-US" sz="3200"/>
            </a:br>
            <a:r>
              <a:rPr lang="en-US" sz="3200"/>
              <a:t>in 1945 inspired a new wave of Arab nationalism as Syria, Lebanon &amp; Jordan became nations </a:t>
            </a:r>
          </a:p>
        </p:txBody>
      </p:sp>
      <p:sp>
        <p:nvSpPr>
          <p:cNvPr id="12" name="Rectangular Callout 11"/>
          <p:cNvSpPr>
            <a:spLocks noChangeArrowheads="1"/>
          </p:cNvSpPr>
          <p:nvPr/>
        </p:nvSpPr>
        <p:spPr bwMode="auto">
          <a:xfrm>
            <a:off x="76200" y="4876800"/>
            <a:ext cx="3657600" cy="1828800"/>
          </a:xfrm>
          <a:prstGeom prst="wedgeRectCallout">
            <a:avLst>
              <a:gd name="adj1" fmla="val -16778"/>
              <a:gd name="adj2" fmla="val 13241"/>
            </a:avLst>
          </a:prstGeom>
          <a:solidFill>
            <a:srgbClr val="CCCCFF"/>
          </a:solidFill>
          <a:ln w="9525" algn="ctr">
            <a:solidFill>
              <a:schemeClr val="tx1"/>
            </a:solidFill>
            <a:round/>
            <a:headEnd/>
            <a:tailEnd/>
          </a:ln>
        </p:spPr>
        <p:txBody>
          <a:bodyPr/>
          <a:lstStyle/>
          <a:p>
            <a:pPr algn="ctr" eaLnBrk="0" hangingPunct="0">
              <a:lnSpc>
                <a:spcPct val="75000"/>
              </a:lnSpc>
            </a:pPr>
            <a:r>
              <a:rPr lang="en-US" sz="3200"/>
              <a:t>By the 1970s, </a:t>
            </a:r>
            <a:br>
              <a:rPr lang="en-US" sz="3200"/>
            </a:br>
            <a:r>
              <a:rPr lang="en-US" sz="3200"/>
              <a:t>all of the territories in the Middle East were independent </a:t>
            </a:r>
            <a:br>
              <a:rPr lang="en-US" sz="3200"/>
            </a:br>
            <a:r>
              <a:rPr lang="en-US" sz="3200"/>
              <a:t>of European control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endParaRPr lang="en-US" smtClean="0"/>
          </a:p>
        </p:txBody>
      </p:sp>
      <p:sp>
        <p:nvSpPr>
          <p:cNvPr id="11267" name="Content Placeholder 2"/>
          <p:cNvSpPr>
            <a:spLocks noGrp="1"/>
          </p:cNvSpPr>
          <p:nvPr>
            <p:ph idx="1"/>
          </p:nvPr>
        </p:nvSpPr>
        <p:spPr/>
        <p:txBody>
          <a:bodyPr/>
          <a:lstStyle/>
          <a:p>
            <a:pPr eaLnBrk="1" hangingPunct="1"/>
            <a:endParaRPr lang="en-US" smtClean="0"/>
          </a:p>
        </p:txBody>
      </p:sp>
      <p:pic>
        <p:nvPicPr>
          <p:cNvPr id="11268" name="Picture 6" descr="http://drpinna.com/wp-content/uploads/2010/09/opec_nations3.png"/>
          <p:cNvPicPr>
            <a:picLocks noChangeAspect="1" noChangeArrowheads="1"/>
          </p:cNvPicPr>
          <p:nvPr/>
        </p:nvPicPr>
        <p:blipFill>
          <a:blip r:embed="rId2" cstate="print"/>
          <a:srcRect l="6250"/>
          <a:stretch>
            <a:fillRect/>
          </a:stretch>
        </p:blipFill>
        <p:spPr bwMode="auto">
          <a:xfrm>
            <a:off x="0" y="1328738"/>
            <a:ext cx="9144000" cy="5529262"/>
          </a:xfrm>
          <a:prstGeom prst="rect">
            <a:avLst/>
          </a:prstGeom>
          <a:noFill/>
          <a:ln w="9525">
            <a:noFill/>
            <a:miter lim="800000"/>
            <a:headEnd/>
            <a:tailEnd/>
          </a:ln>
        </p:spPr>
      </p:pic>
      <p:pic>
        <p:nvPicPr>
          <p:cNvPr id="11269" name="Picture 2" descr="http://www.economicsonline.co.uk/How%20markets%20work%20graphs/OPEC.png"/>
          <p:cNvPicPr>
            <a:picLocks noChangeAspect="1" noChangeArrowheads="1"/>
          </p:cNvPicPr>
          <p:nvPr/>
        </p:nvPicPr>
        <p:blipFill>
          <a:blip r:embed="rId3" cstate="print"/>
          <a:srcRect/>
          <a:stretch>
            <a:fillRect/>
          </a:stretch>
        </p:blipFill>
        <p:spPr bwMode="auto">
          <a:xfrm>
            <a:off x="1600200" y="4459288"/>
            <a:ext cx="2590800" cy="2322512"/>
          </a:xfrm>
          <a:prstGeom prst="rect">
            <a:avLst/>
          </a:prstGeom>
          <a:noFill/>
          <a:ln w="9525">
            <a:solidFill>
              <a:schemeClr val="tx1"/>
            </a:solidFill>
            <a:miter lim="800000"/>
            <a:headEnd/>
            <a:tailEnd/>
          </a:ln>
        </p:spPr>
      </p:pic>
      <p:sp>
        <p:nvSpPr>
          <p:cNvPr id="9" name="Rectangular Callout 9"/>
          <p:cNvSpPr>
            <a:spLocks noChangeArrowheads="1"/>
          </p:cNvSpPr>
          <p:nvPr/>
        </p:nvSpPr>
        <p:spPr bwMode="auto">
          <a:xfrm>
            <a:off x="76200" y="76200"/>
            <a:ext cx="8991600" cy="1143000"/>
          </a:xfrm>
          <a:prstGeom prst="wedgeRectCallout">
            <a:avLst>
              <a:gd name="adj1" fmla="val -16778"/>
              <a:gd name="adj2" fmla="val 13241"/>
            </a:avLst>
          </a:prstGeom>
          <a:solidFill>
            <a:schemeClr val="accent1">
              <a:lumMod val="20000"/>
              <a:lumOff val="80000"/>
            </a:schemeClr>
          </a:solidFill>
          <a:ln w="9525" algn="ctr">
            <a:solidFill>
              <a:schemeClr val="tx1"/>
            </a:solidFill>
            <a:round/>
            <a:headEnd/>
            <a:tailEnd/>
          </a:ln>
        </p:spPr>
        <p:txBody>
          <a:bodyPr/>
          <a:lstStyle/>
          <a:p>
            <a:pPr algn="ctr" eaLnBrk="0" hangingPunct="0">
              <a:lnSpc>
                <a:spcPct val="75000"/>
              </a:lnSpc>
              <a:defRPr/>
            </a:pPr>
            <a:r>
              <a:rPr lang="en-US" sz="3200" dirty="0"/>
              <a:t>In 1960, the oil-producing nations of the world formed the Organization of Petroleum Exporting Countries (OPEC) to regulate the supply &amp; price of oil </a:t>
            </a:r>
          </a:p>
        </p:txBody>
      </p:sp>
      <p:sp>
        <p:nvSpPr>
          <p:cNvPr id="10" name="Rectangular Callout 9"/>
          <p:cNvSpPr>
            <a:spLocks noChangeArrowheads="1"/>
          </p:cNvSpPr>
          <p:nvPr/>
        </p:nvSpPr>
        <p:spPr bwMode="auto">
          <a:xfrm>
            <a:off x="5867400" y="4800600"/>
            <a:ext cx="3124200" cy="1905000"/>
          </a:xfrm>
          <a:prstGeom prst="wedgeRectCallout">
            <a:avLst>
              <a:gd name="adj1" fmla="val -16778"/>
              <a:gd name="adj2" fmla="val 13241"/>
            </a:avLst>
          </a:prstGeom>
          <a:solidFill>
            <a:srgbClr val="FFCC99"/>
          </a:solidFill>
          <a:ln w="9525" algn="ctr">
            <a:solidFill>
              <a:schemeClr val="tx1"/>
            </a:solidFill>
            <a:round/>
            <a:headEnd/>
            <a:tailEnd/>
          </a:ln>
        </p:spPr>
        <p:txBody>
          <a:bodyPr/>
          <a:lstStyle/>
          <a:p>
            <a:pPr algn="ctr" eaLnBrk="0" hangingPunct="0">
              <a:lnSpc>
                <a:spcPct val="75000"/>
              </a:lnSpc>
            </a:pPr>
            <a:r>
              <a:rPr lang="en-US" sz="3200"/>
              <a:t>OPEC gave Middle Eastern nations greater control over the oil in the region </a:t>
            </a:r>
          </a:p>
        </p:txBody>
      </p:sp>
      <p:pic>
        <p:nvPicPr>
          <p:cNvPr id="11" name="Picture 4" descr="http://www.solcomhouse.com/images/Slide6opec.gif"/>
          <p:cNvPicPr>
            <a:picLocks noChangeAspect="1" noChangeArrowheads="1"/>
          </p:cNvPicPr>
          <p:nvPr/>
        </p:nvPicPr>
        <p:blipFill>
          <a:blip r:embed="rId4" cstate="print"/>
          <a:srcRect/>
          <a:stretch>
            <a:fillRect/>
          </a:stretch>
        </p:blipFill>
        <p:spPr bwMode="auto">
          <a:xfrm>
            <a:off x="80963" y="4038600"/>
            <a:ext cx="5710237" cy="2743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rooks Template">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Brooks Template</Template>
  <TotalTime>1472</TotalTime>
  <Words>1250</Words>
  <Application>Microsoft Office PowerPoint</Application>
  <PresentationFormat>On-screen Show (4:3)</PresentationFormat>
  <Paragraphs>110</Paragraphs>
  <Slides>30</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Calibri</vt:lpstr>
      <vt:lpstr>Arial</vt:lpstr>
      <vt:lpstr>Brooks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Arab Spring Videos: Tunisia, Egypt, Libya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57</cp:revision>
  <dcterms:created xsi:type="dcterms:W3CDTF">2011-05-09T01:31:39Z</dcterms:created>
  <dcterms:modified xsi:type="dcterms:W3CDTF">2014-11-10T13:10:24Z</dcterms:modified>
</cp:coreProperties>
</file>