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80" r:id="rId2"/>
    <p:sldId id="282" r:id="rId3"/>
    <p:sldId id="286" r:id="rId4"/>
    <p:sldId id="299" r:id="rId5"/>
    <p:sldId id="281" r:id="rId6"/>
    <p:sldId id="287" r:id="rId7"/>
    <p:sldId id="288" r:id="rId8"/>
    <p:sldId id="291" r:id="rId9"/>
    <p:sldId id="292" r:id="rId10"/>
    <p:sldId id="284" r:id="rId11"/>
    <p:sldId id="293" r:id="rId12"/>
    <p:sldId id="285" r:id="rId13"/>
    <p:sldId id="294" r:id="rId14"/>
    <p:sldId id="295" r:id="rId15"/>
    <p:sldId id="296" r:id="rId16"/>
    <p:sldId id="29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CCFF"/>
    <a:srgbClr val="0000CC"/>
    <a:srgbClr val="FFCCFF"/>
    <a:srgbClr val="660066"/>
    <a:srgbClr val="006600"/>
    <a:srgbClr val="CC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79279" autoAdjust="0"/>
  </p:normalViewPr>
  <p:slideViewPr>
    <p:cSldViewPr>
      <p:cViewPr>
        <p:scale>
          <a:sx n="33" d="100"/>
          <a:sy n="33" d="100"/>
        </p:scale>
        <p:origin x="-129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54BEF4-72E2-45BF-9CA6-EB1674400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CEC42-5BA3-40CC-B209-6B060B1E8986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C88BD-EA44-4841-ADA7-F85C771842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CBFA3-B419-4012-8065-BE6F91D27A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3D6BFB-CD98-41F8-BDFC-9FBF2F126F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0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0" y="175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66" y="166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17" y="1663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64" y="174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57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72" y="168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83" y="171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/>
            <a:r>
              <a:rPr lang="en-US" u="sng" smtClean="0"/>
              <a:t>Essential Question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What was the impact of the </a:t>
            </a:r>
            <a:br>
              <a:rPr lang="en-US" smtClean="0"/>
            </a:br>
            <a:r>
              <a:rPr lang="en-US" smtClean="0"/>
              <a:t>Islamic Empire under the</a:t>
            </a:r>
            <a:br>
              <a:rPr lang="en-US" smtClean="0"/>
            </a:br>
            <a:r>
              <a:rPr lang="en-US" smtClean="0"/>
              <a:t>Abbasids &amp; Umayyads?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u="sng" smtClean="0">
                <a:solidFill>
                  <a:schemeClr val="folHlink"/>
                </a:solidFill>
              </a:rPr>
              <a:t>Warm-Up Question</a:t>
            </a:r>
            <a:r>
              <a:rPr lang="en-US" smtClean="0">
                <a:solidFill>
                  <a:schemeClr val="folHlink"/>
                </a:solidFill>
              </a:rPr>
              <a:t>:</a:t>
            </a:r>
          </a:p>
          <a:p>
            <a:pPr lvl="1" eaLnBrk="1" hangingPunct="1"/>
            <a:r>
              <a:rPr lang="en-US" smtClean="0">
                <a:solidFill>
                  <a:schemeClr val="folHlink"/>
                </a:solidFill>
              </a:rPr>
              <a:t>?</a:t>
            </a:r>
            <a:endParaRPr lang="en-US" smtClean="0">
              <a:solidFill>
                <a:srgbClr val="660066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Sunni-Shi’a Split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1219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800" b="0" smtClean="0"/>
              <a:t>Before the Umayyads, caliphs were elected members of Muhammad’s family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286000"/>
            <a:ext cx="4419600" cy="457200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Arial" charset="0"/>
              <a:buChar char="■"/>
            </a:pPr>
            <a:r>
              <a:rPr lang="en-US" sz="3800" smtClean="0">
                <a:solidFill>
                  <a:srgbClr val="C00000"/>
                </a:solidFill>
              </a:rPr>
              <a:t>Shi’a Muslims rejected the Umayyads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Arial" charset="0"/>
              <a:buChar char="■"/>
            </a:pPr>
            <a:r>
              <a:rPr lang="en-US" sz="3800" smtClean="0">
                <a:solidFill>
                  <a:srgbClr val="C00000"/>
                </a:solidFill>
              </a:rPr>
              <a:t>The Shi’a believe </a:t>
            </a:r>
            <a:br>
              <a:rPr lang="en-US" sz="3800" smtClean="0">
                <a:solidFill>
                  <a:srgbClr val="C00000"/>
                </a:solidFill>
              </a:rPr>
            </a:br>
            <a:r>
              <a:rPr lang="en-US" sz="3800" smtClean="0">
                <a:solidFill>
                  <a:srgbClr val="C00000"/>
                </a:solidFill>
              </a:rPr>
              <a:t>that caliph must </a:t>
            </a:r>
            <a:br>
              <a:rPr lang="en-US" sz="3800" smtClean="0">
                <a:solidFill>
                  <a:srgbClr val="C00000"/>
                </a:solidFill>
              </a:rPr>
            </a:br>
            <a:r>
              <a:rPr lang="en-US" sz="3800" smtClean="0">
                <a:solidFill>
                  <a:srgbClr val="C00000"/>
                </a:solidFill>
              </a:rPr>
              <a:t>come directly from Muhammad’s bloodline</a:t>
            </a:r>
          </a:p>
        </p:txBody>
      </p:sp>
      <p:sp>
        <p:nvSpPr>
          <p:cNvPr id="12293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297113"/>
            <a:ext cx="4724400" cy="4560887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Arial" charset="0"/>
              <a:buChar char="■"/>
            </a:pPr>
            <a:r>
              <a:rPr lang="en-US" sz="3800" smtClean="0">
                <a:solidFill>
                  <a:srgbClr val="0000CC"/>
                </a:solidFill>
              </a:rPr>
              <a:t>Sunni Muslims accepted the rule of the Umayyads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Arial" charset="0"/>
              <a:buChar char="■"/>
            </a:pPr>
            <a:r>
              <a:rPr lang="en-US" sz="3800" smtClean="0">
                <a:solidFill>
                  <a:srgbClr val="0000CC"/>
                </a:solidFill>
              </a:rPr>
              <a:t>The Sunni believe caliphs should follow Muhammad’s example, but don’t have to be relatives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"/>
            <a:ext cx="6119813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The Umayyad Empire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867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3800" smtClean="0"/>
              <a:t>The Umayyads expanded the empire which brought wealth &amp; new Islamic converts </a:t>
            </a:r>
          </a:p>
        </p:txBody>
      </p:sp>
      <p:pic>
        <p:nvPicPr>
          <p:cNvPr id="14340" name="Picture 14" descr="http://historyofscience.com/G2I/timeline/images/umayyad_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3800" smtClean="0"/>
              <a:t>In 750, the Umayyad Empire was</a:t>
            </a:r>
            <a:br>
              <a:rPr lang="en-US" sz="3800" smtClean="0"/>
            </a:br>
            <a:r>
              <a:rPr lang="en-US" sz="3800" smtClean="0"/>
              <a:t> overthrown by the Abbasids 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3800" smtClean="0">
              <a:solidFill>
                <a:schemeClr val="folHlink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3338"/>
            <a:ext cx="9144000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76200" y="5257800"/>
            <a:ext cx="4800600" cy="1524000"/>
          </a:xfrm>
          <a:prstGeom prst="wedgeRectCallout">
            <a:avLst>
              <a:gd name="adj1" fmla="val 35713"/>
              <a:gd name="adj2" fmla="val -7812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600"/>
              <a:t>Under the Abbasids, </a:t>
            </a:r>
            <a:br>
              <a:rPr lang="en-US" sz="3600"/>
            </a:br>
            <a:r>
              <a:rPr lang="en-US" sz="3600"/>
              <a:t>the Islamic Empire grew to its greatest extent</a:t>
            </a:r>
            <a:endParaRPr lang="en-US" sz="36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The Abbasid Empire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The Abbasid Empire (750 to 1258):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The Abbasid caliphate built a strong gov’t bureaucracy to rule their empire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Muslim </a:t>
            </a:r>
            <a:br>
              <a:rPr lang="en-US" sz="3800" smtClean="0"/>
            </a:br>
            <a:r>
              <a:rPr lang="en-US" sz="3800" smtClean="0"/>
              <a:t>merchants </a:t>
            </a:r>
            <a:br>
              <a:rPr lang="en-US" sz="3800" smtClean="0"/>
            </a:br>
            <a:r>
              <a:rPr lang="en-US" sz="3800" smtClean="0"/>
              <a:t>expanded </a:t>
            </a:r>
            <a:br>
              <a:rPr lang="en-US" sz="3800" smtClean="0"/>
            </a:br>
            <a:r>
              <a:rPr lang="en-US" sz="3800" smtClean="0"/>
              <a:t>wealth by</a:t>
            </a:r>
            <a:br>
              <a:rPr lang="en-US" sz="3800" smtClean="0"/>
            </a:br>
            <a:r>
              <a:rPr lang="en-US" sz="3800" smtClean="0"/>
              <a:t>trading </a:t>
            </a:r>
            <a:br>
              <a:rPr lang="en-US" sz="3800" smtClean="0"/>
            </a:br>
            <a:r>
              <a:rPr lang="en-US" sz="3800" smtClean="0"/>
              <a:t>across Africa,</a:t>
            </a:r>
            <a:br>
              <a:rPr lang="en-US" sz="3800" smtClean="0"/>
            </a:br>
            <a:r>
              <a:rPr lang="en-US" sz="3800" smtClean="0"/>
              <a:t>Indian Ocean,</a:t>
            </a:r>
            <a:br>
              <a:rPr lang="en-US" sz="3800" smtClean="0"/>
            </a:br>
            <a:r>
              <a:rPr lang="en-US" sz="3800" smtClean="0"/>
              <a:t>and Mediterranean Sea</a:t>
            </a:r>
          </a:p>
        </p:txBody>
      </p:sp>
      <p:pic>
        <p:nvPicPr>
          <p:cNvPr id="16388" name="Picture 6" descr="http://faculty.umf.maine.edu/walter.sargent/public.www/web%20103/European%20land%20trade%20routes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84563" y="2514600"/>
            <a:ext cx="57356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The Abbasid Empire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143000"/>
            <a:ext cx="3810000" cy="5715000"/>
          </a:xfrm>
        </p:spPr>
        <p:txBody>
          <a:bodyPr/>
          <a:lstStyle/>
          <a:p>
            <a:pPr marL="0" indent="0" algn="ctr" eaLnBrk="1" hangingPunct="1">
              <a:lnSpc>
                <a:spcPct val="99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3800" smtClean="0"/>
              <a:t>Wealth from trade led to </a:t>
            </a:r>
            <a:br>
              <a:rPr lang="en-US" sz="3800" smtClean="0"/>
            </a:br>
            <a:r>
              <a:rPr lang="en-US" sz="3800" smtClean="0"/>
              <a:t>a golden age, </a:t>
            </a:r>
            <a:br>
              <a:rPr lang="en-US" sz="3800" smtClean="0"/>
            </a:br>
            <a:r>
              <a:rPr lang="en-US" sz="3800" smtClean="0"/>
              <a:t>a time of great Muslim achievements </a:t>
            </a:r>
            <a:br>
              <a:rPr lang="en-US" sz="3800" smtClean="0"/>
            </a:br>
            <a:r>
              <a:rPr lang="en-US" sz="3800" smtClean="0"/>
              <a:t>in science, math, medicine, &amp; architecture </a:t>
            </a:r>
          </a:p>
        </p:txBody>
      </p:sp>
      <p:pic>
        <p:nvPicPr>
          <p:cNvPr id="17412" name="Picture 4" descr="http://musham.files.wordpress.com/2008/09/taqi_al_d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827088"/>
            <a:ext cx="5410200" cy="60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Closure Activity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Complete the Monotheism Chart </a:t>
            </a:r>
            <a:br>
              <a:rPr lang="en-US" smtClean="0"/>
            </a:br>
            <a:r>
              <a:rPr lang="en-US" smtClean="0"/>
              <a:t>on your notes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 Overview of Islam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257800" cy="6096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800" smtClean="0"/>
              <a:t>Around 600 AD, a new monotheistic religion began called Islam: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800" smtClean="0"/>
              <a:t>Islam was founded </a:t>
            </a:r>
            <a:br>
              <a:rPr lang="en-US" sz="3800" smtClean="0"/>
            </a:br>
            <a:r>
              <a:rPr lang="en-US" sz="3800" smtClean="0"/>
              <a:t>by the prophet Muhammad in the Arabian city of Mecca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800" smtClean="0"/>
              <a:t>After the Hegira to Medina, Muhammad gained converts &amp; returned to Mecca </a:t>
            </a:r>
          </a:p>
        </p:txBody>
      </p:sp>
      <p:pic>
        <p:nvPicPr>
          <p:cNvPr id="4100" name="Picture 5" descr="MuhammadTeac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663" y="1066800"/>
            <a:ext cx="39703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uhammadRidingMed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963" y="1143000"/>
            <a:ext cx="39830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 Overview of Islam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257800" cy="6172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800" smtClean="0"/>
              <a:t>Muslims believe in the Five Pillars of Islam: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800" i="1" u="sng" smtClean="0">
                <a:solidFill>
                  <a:srgbClr val="C00000"/>
                </a:solidFill>
              </a:rPr>
              <a:t>Faith</a:t>
            </a:r>
            <a:r>
              <a:rPr lang="en-US" sz="3800" smtClean="0">
                <a:solidFill>
                  <a:srgbClr val="C00000"/>
                </a:solidFill>
              </a:rPr>
              <a:t>: belief in one god, Allah &amp; the prophet Muhammad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800" i="1" u="sng" smtClean="0">
                <a:solidFill>
                  <a:srgbClr val="0000CC"/>
                </a:solidFill>
              </a:rPr>
              <a:t>Prayer</a:t>
            </a:r>
            <a:r>
              <a:rPr lang="en-US" sz="3800" smtClean="0">
                <a:solidFill>
                  <a:srgbClr val="0000CC"/>
                </a:solidFill>
              </a:rPr>
              <a:t>: 5 times per day towards Mecca 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800" i="1" u="sng" smtClean="0">
                <a:solidFill>
                  <a:srgbClr val="C00000"/>
                </a:solidFill>
              </a:rPr>
              <a:t>Alms</a:t>
            </a:r>
            <a:r>
              <a:rPr lang="en-US" sz="3800" smtClean="0">
                <a:solidFill>
                  <a:srgbClr val="C00000"/>
                </a:solidFill>
              </a:rPr>
              <a:t>: 2.5% to charity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800" i="1" u="sng" smtClean="0">
                <a:solidFill>
                  <a:srgbClr val="0000CC"/>
                </a:solidFill>
              </a:rPr>
              <a:t>Fasting</a:t>
            </a:r>
            <a:r>
              <a:rPr lang="en-US" sz="3800" smtClean="0">
                <a:solidFill>
                  <a:srgbClr val="0000CC"/>
                </a:solidFill>
              </a:rPr>
              <a:t>: During the month of Ramadan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800" smtClean="0">
                <a:solidFill>
                  <a:srgbClr val="C00000"/>
                </a:solidFill>
              </a:rPr>
              <a:t>Hajj: Pilgrimage to Mecca   </a:t>
            </a:r>
          </a:p>
        </p:txBody>
      </p:sp>
      <p:pic>
        <p:nvPicPr>
          <p:cNvPr id="5124" name="Picture 10" descr="kaaba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613" y="990600"/>
            <a:ext cx="39893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ithfriendship.com/images/b/6358/the-five-pillars-of-isl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518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2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2778 L 3.33333E-6 0.37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7222 L -3.33333E-6 0.4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46111 L -3.33333E-6 0.6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i="1" u="sng" smtClean="0"/>
              <a:t>Class Discussion</a:t>
            </a:r>
            <a:r>
              <a:rPr lang="en-US" smtClean="0"/>
              <a:t>:</a:t>
            </a:r>
            <a:br>
              <a:rPr lang="en-US" smtClean="0"/>
            </a:br>
            <a:r>
              <a:rPr lang="en-US" smtClean="0"/>
              <a:t>Who will take over after </a:t>
            </a:r>
            <a:br>
              <a:rPr lang="en-US" smtClean="0"/>
            </a:br>
            <a:r>
              <a:rPr lang="en-US" smtClean="0"/>
              <a:t>Muhammad dies? 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Islam After Muhammad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5257800" cy="5867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800" smtClean="0"/>
              <a:t>When Muhammad  died in 632, the Muslim community elected a new leader called a caliph (“successor”)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800" smtClean="0"/>
              <a:t>The first 4 caliphs all knew Muhammad &amp; promised to stay true to the Qur'an &amp; Muhammad’s message</a:t>
            </a:r>
          </a:p>
        </p:txBody>
      </p:sp>
      <p:pic>
        <p:nvPicPr>
          <p:cNvPr id="7172" name="Picture 7" descr="Cuatrocalif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025525"/>
            <a:ext cx="39624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257800" y="5703888"/>
            <a:ext cx="3886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Muhammad &amp; the Rightly Guided Caliphs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The Rightly Guided Caliphs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5257800" cy="5867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800" smtClean="0"/>
              <a:t>The first caliph was </a:t>
            </a:r>
            <a:br>
              <a:rPr lang="en-US" sz="3800" smtClean="0"/>
            </a:br>
            <a:r>
              <a:rPr lang="en-US" sz="3800" smtClean="0"/>
              <a:t>Muhammad’s friend &amp; father-in-law, Abu Bakr: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800" smtClean="0"/>
              <a:t>His goal was to keep Muslims united under his gov’t (“caliphate”)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800" smtClean="0"/>
              <a:t>His used jihad to control &amp; expand   the Muslim empire  </a:t>
            </a:r>
          </a:p>
        </p:txBody>
      </p:sp>
      <p:pic>
        <p:nvPicPr>
          <p:cNvPr id="7" name="Picture 6" descr="Rightly Guided Caliphs1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667000"/>
            <a:ext cx="145573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uatrocalif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66800"/>
            <a:ext cx="39624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65E-6 L 0.15382 -0.189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The Rightly Guided Caliphs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5257800" cy="5867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800" smtClean="0"/>
              <a:t>The empire expanded under the next caliphs</a:t>
            </a:r>
          </a:p>
        </p:txBody>
      </p:sp>
      <p:pic>
        <p:nvPicPr>
          <p:cNvPr id="9" name="Picture 8" descr="Rightly Guided Caliphs3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956050"/>
            <a:ext cx="1447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Rightly Guided Caliphs2 cop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733800"/>
            <a:ext cx="1447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http://historyofscience.com/G2I/timeline/images/umayyad_empi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4600"/>
            <a:ext cx="71961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098675"/>
            <a:ext cx="41910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Rightly Guided Caliphs4 cop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32713" y="2514600"/>
            <a:ext cx="1411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Cuatrocalif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1025525"/>
            <a:ext cx="39624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971 L 0.02083 -0.13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88699E-7 L -0.0375 -0.464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2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5325E-6 L -0.00833 -0.266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http://historyofscience.com/G2I/timeline/images/umayyad_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1075"/>
            <a:ext cx="91440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ular Callout 13"/>
          <p:cNvSpPr>
            <a:spLocks noChangeArrowheads="1"/>
          </p:cNvSpPr>
          <p:nvPr/>
        </p:nvSpPr>
        <p:spPr bwMode="auto">
          <a:xfrm>
            <a:off x="228600" y="152400"/>
            <a:ext cx="8458200" cy="1524000"/>
          </a:xfrm>
          <a:prstGeom prst="wedgeRectCallout">
            <a:avLst>
              <a:gd name="adj1" fmla="val 23944"/>
              <a:gd name="adj2" fmla="val 196120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600"/>
              <a:t>During the Rightly Guided Caliphates, </a:t>
            </a:r>
            <a:br>
              <a:rPr lang="en-US" sz="3600"/>
            </a:br>
            <a:r>
              <a:rPr lang="en-US" sz="3600"/>
              <a:t>the Islamic Empire expanded “</a:t>
            </a:r>
            <a:r>
              <a:rPr lang="en-US" sz="3600" u="sng"/>
              <a:t>Dar-al-Islam</a:t>
            </a:r>
            <a:r>
              <a:rPr lang="en-US" sz="3600"/>
              <a:t>” </a:t>
            </a:r>
            <a:br>
              <a:rPr lang="en-US" sz="3600"/>
            </a:br>
            <a:r>
              <a:rPr lang="en-US" sz="3600"/>
              <a:t>(the areas where Islam is practiced) </a:t>
            </a:r>
          </a:p>
        </p:txBody>
      </p:sp>
      <p:sp>
        <p:nvSpPr>
          <p:cNvPr id="15" name="Rectangular Callout 14"/>
          <p:cNvSpPr>
            <a:spLocks noChangeArrowheads="1"/>
          </p:cNvSpPr>
          <p:nvPr/>
        </p:nvSpPr>
        <p:spPr bwMode="auto">
          <a:xfrm>
            <a:off x="609600" y="4876800"/>
            <a:ext cx="8305800" cy="1905000"/>
          </a:xfrm>
          <a:prstGeom prst="wedgeRectCallout">
            <a:avLst>
              <a:gd name="adj1" fmla="val 30662"/>
              <a:gd name="adj2" fmla="val 21208"/>
            </a:avLst>
          </a:prstGeom>
          <a:solidFill>
            <a:srgbClr val="FF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600"/>
              <a:t>The caliphate never forced non-Muslims </a:t>
            </a:r>
            <a:br>
              <a:rPr lang="en-US" sz="3600"/>
            </a:br>
            <a:r>
              <a:rPr lang="en-US" sz="3600"/>
              <a:t>to convert, especially “People of the Book” </a:t>
            </a:r>
            <a:br>
              <a:rPr lang="en-US" sz="3600"/>
            </a:br>
            <a:r>
              <a:rPr lang="en-US" sz="3600"/>
              <a:t>&amp; allowed religious tolerance as long as taxes were paid to the empire </a:t>
            </a:r>
          </a:p>
          <a:p>
            <a:pPr algn="ctr" eaLnBrk="0" hangingPunct="0">
              <a:lnSpc>
                <a:spcPct val="85000"/>
              </a:lnSpc>
            </a:pPr>
            <a:endParaRPr lang="en-US" sz="3600"/>
          </a:p>
        </p:txBody>
      </p:sp>
      <p:sp>
        <p:nvSpPr>
          <p:cNvPr id="17" name="Rectangular Callout 16"/>
          <p:cNvSpPr>
            <a:spLocks noChangeArrowheads="1"/>
          </p:cNvSpPr>
          <p:nvPr/>
        </p:nvSpPr>
        <p:spPr bwMode="auto">
          <a:xfrm>
            <a:off x="1143000" y="1828800"/>
            <a:ext cx="7086600" cy="1066800"/>
          </a:xfrm>
          <a:prstGeom prst="wedgeRectCallout">
            <a:avLst>
              <a:gd name="adj1" fmla="val 30662"/>
              <a:gd name="adj2" fmla="val 21208"/>
            </a:avLst>
          </a:prstGeom>
          <a:solidFill>
            <a:srgbClr val="CC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600"/>
              <a:t>The caliphs used the Shari'ah </a:t>
            </a:r>
            <a:br>
              <a:rPr lang="en-US" sz="3600"/>
            </a:br>
            <a:r>
              <a:rPr lang="en-US" sz="3600"/>
              <a:t>(laws of Islam) to govern the empire  </a:t>
            </a:r>
          </a:p>
          <a:p>
            <a:pPr algn="ctr" eaLnBrk="0" hangingPunct="0">
              <a:lnSpc>
                <a:spcPct val="85000"/>
              </a:lnSpc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The Umayyad Empire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5257800" cy="5867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800" smtClean="0"/>
              <a:t>After Ali’s death in 661 led to a civil war for control of the empire: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800" smtClean="0"/>
              <a:t>The clan that came </a:t>
            </a:r>
            <a:br>
              <a:rPr lang="en-US" sz="3800" smtClean="0"/>
            </a:br>
            <a:r>
              <a:rPr lang="en-US" sz="3800" smtClean="0"/>
              <a:t>to power started the Umayyad Empire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800" smtClean="0"/>
              <a:t>But the rise of the Umayyads led to a division in Islam   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Rightly Guided Caliphs4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2713" y="2514600"/>
            <a:ext cx="1411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uatrocalif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25525"/>
            <a:ext cx="39624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5325E-6 L -0.11441 -0.199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Baggett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Baggett</Template>
  <TotalTime>493</TotalTime>
  <Words>299</Words>
  <Application>Microsoft Office PowerPoint</Application>
  <PresentationFormat>On-screen Show (4:3)</PresentationFormat>
  <Paragraphs>56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Baggett</vt:lpstr>
      <vt:lpstr>Slide 1</vt:lpstr>
      <vt:lpstr> Overview of Islam </vt:lpstr>
      <vt:lpstr> Overview of Islam </vt:lpstr>
      <vt:lpstr>Class Discussion: Who will take over after  Muhammad dies?  </vt:lpstr>
      <vt:lpstr>Islam After Muhammad</vt:lpstr>
      <vt:lpstr>The Rightly Guided Caliphs </vt:lpstr>
      <vt:lpstr>The Rightly Guided Caliphs </vt:lpstr>
      <vt:lpstr>Slide 8</vt:lpstr>
      <vt:lpstr>The Umayyad Empire</vt:lpstr>
      <vt:lpstr>The Sunni-Shi’a Split</vt:lpstr>
      <vt:lpstr>Slide 11</vt:lpstr>
      <vt:lpstr>The Umayyad Empire</vt:lpstr>
      <vt:lpstr>Slide 13</vt:lpstr>
      <vt:lpstr>The Abbasid Empire</vt:lpstr>
      <vt:lpstr>The Abbasid Empire</vt:lpstr>
      <vt:lpstr>Closure Activity 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roselynf.coyne</cp:lastModifiedBy>
  <cp:revision>41</cp:revision>
  <dcterms:created xsi:type="dcterms:W3CDTF">2010-09-21T00:07:16Z</dcterms:created>
  <dcterms:modified xsi:type="dcterms:W3CDTF">2014-11-10T13:21:59Z</dcterms:modified>
</cp:coreProperties>
</file>