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311" r:id="rId7"/>
    <p:sldId id="261" r:id="rId8"/>
    <p:sldId id="262" r:id="rId9"/>
    <p:sldId id="314" r:id="rId10"/>
    <p:sldId id="263" r:id="rId11"/>
    <p:sldId id="312" r:id="rId12"/>
    <p:sldId id="264" r:id="rId13"/>
    <p:sldId id="265" r:id="rId14"/>
    <p:sldId id="310" r:id="rId15"/>
    <p:sldId id="315" r:id="rId16"/>
    <p:sldId id="266" r:id="rId17"/>
    <p:sldId id="267" r:id="rId18"/>
    <p:sldId id="269" r:id="rId19"/>
    <p:sldId id="270" r:id="rId20"/>
    <p:sldId id="268" r:id="rId21"/>
    <p:sldId id="309" r:id="rId22"/>
    <p:sldId id="271" r:id="rId23"/>
    <p:sldId id="272" r:id="rId24"/>
    <p:sldId id="273" r:id="rId25"/>
    <p:sldId id="31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308" r:id="rId42"/>
    <p:sldId id="289" r:id="rId43"/>
    <p:sldId id="290" r:id="rId44"/>
    <p:sldId id="291" r:id="rId45"/>
    <p:sldId id="292" r:id="rId46"/>
    <p:sldId id="293" r:id="rId47"/>
    <p:sldId id="306"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6125260-561A-4133-B908-D472D8E46578}" type="datetimeFigureOut">
              <a:rPr lang="en-US" smtClean="0"/>
              <a:pPr/>
              <a:t>4/3/2014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EA9DD6D-A0FB-452C-B016-8EED422F88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125260-561A-4133-B908-D472D8E46578}"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DD6D-A0FB-452C-B016-8EED422F88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6125260-561A-4133-B908-D472D8E46578}" type="datetimeFigureOut">
              <a:rPr lang="en-US" smtClean="0"/>
              <a:pPr/>
              <a:t>4/3/2014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EA9DD6D-A0FB-452C-B016-8EED422F88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125260-561A-4133-B908-D472D8E46578}"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EA9DD6D-A0FB-452C-B016-8EED422F885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6125260-561A-4133-B908-D472D8E46578}" type="datetimeFigureOut">
              <a:rPr lang="en-US" smtClean="0"/>
              <a:pPr/>
              <a:t>4/3/2014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EA9DD6D-A0FB-452C-B016-8EED422F885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6125260-561A-4133-B908-D472D8E46578}" type="datetimeFigureOut">
              <a:rPr lang="en-US" smtClean="0"/>
              <a:pPr/>
              <a:t>4/3/2014</a:t>
            </a:fld>
            <a:endParaRPr lang="en-US"/>
          </a:p>
        </p:txBody>
      </p:sp>
      <p:sp>
        <p:nvSpPr>
          <p:cNvPr id="10" name="Slide Number Placeholder 9"/>
          <p:cNvSpPr>
            <a:spLocks noGrp="1"/>
          </p:cNvSpPr>
          <p:nvPr>
            <p:ph type="sldNum" sz="quarter" idx="16"/>
          </p:nvPr>
        </p:nvSpPr>
        <p:spPr/>
        <p:txBody>
          <a:bodyPr rtlCol="0"/>
          <a:lstStyle/>
          <a:p>
            <a:fld id="{1EA9DD6D-A0FB-452C-B016-8EED422F885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6125260-561A-4133-B908-D472D8E46578}" type="datetimeFigureOut">
              <a:rPr lang="en-US" smtClean="0"/>
              <a:pPr/>
              <a:t>4/3/2014</a:t>
            </a:fld>
            <a:endParaRPr lang="en-US"/>
          </a:p>
        </p:txBody>
      </p:sp>
      <p:sp>
        <p:nvSpPr>
          <p:cNvPr id="12" name="Slide Number Placeholder 11"/>
          <p:cNvSpPr>
            <a:spLocks noGrp="1"/>
          </p:cNvSpPr>
          <p:nvPr>
            <p:ph type="sldNum" sz="quarter" idx="16"/>
          </p:nvPr>
        </p:nvSpPr>
        <p:spPr/>
        <p:txBody>
          <a:bodyPr rtlCol="0"/>
          <a:lstStyle/>
          <a:p>
            <a:fld id="{1EA9DD6D-A0FB-452C-B016-8EED422F885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125260-561A-4133-B908-D472D8E46578}" type="datetimeFigureOut">
              <a:rPr lang="en-US" smtClean="0"/>
              <a:pPr/>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EA9DD6D-A0FB-452C-B016-8EED422F88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25260-561A-4133-B908-D472D8E46578}" type="datetimeFigureOut">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EA9DD6D-A0FB-452C-B016-8EED422F88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125260-561A-4133-B908-D472D8E46578}"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EA9DD6D-A0FB-452C-B016-8EED422F885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6125260-561A-4133-B908-D472D8E46578}" type="datetimeFigureOut">
              <a:rPr lang="en-US" smtClean="0"/>
              <a:pPr/>
              <a:t>4/3/2014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EA9DD6D-A0FB-452C-B016-8EED422F885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125260-561A-4133-B908-D472D8E46578}" type="datetimeFigureOut">
              <a:rPr lang="en-US" smtClean="0"/>
              <a:pPr/>
              <a:t>4/3/2014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EA9DD6D-A0FB-452C-B016-8EED422F88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First Events of the Revolution</a:t>
            </a:r>
            <a:endParaRPr lang="en-US" dirty="0"/>
          </a:p>
        </p:txBody>
      </p:sp>
      <p:sp>
        <p:nvSpPr>
          <p:cNvPr id="3" name="Content Placeholder 2"/>
          <p:cNvSpPr>
            <a:spLocks noGrp="1"/>
          </p:cNvSpPr>
          <p:nvPr>
            <p:ph sz="quarter" idx="1"/>
          </p:nvPr>
        </p:nvSpPr>
        <p:spPr/>
        <p:txBody>
          <a:bodyPr>
            <a:normAutofit/>
          </a:bodyPr>
          <a:lstStyle/>
          <a:p>
            <a:pPr marL="514350" indent="-514350">
              <a:buAutoNum type="alphaLcPeriod"/>
            </a:pPr>
            <a:r>
              <a:rPr lang="en-US" dirty="0" smtClean="0"/>
              <a:t>Estates General</a:t>
            </a:r>
          </a:p>
          <a:p>
            <a:pPr marL="971550" lvl="1" indent="-571500">
              <a:buFont typeface="+mj-lt"/>
              <a:buAutoNum type="romanLcPeriod"/>
            </a:pPr>
            <a:r>
              <a:rPr lang="en-US" dirty="0" smtClean="0"/>
              <a:t>Called in August 1788 to approve new taxes on the Third Estates</a:t>
            </a:r>
          </a:p>
          <a:p>
            <a:pPr marL="971550" lvl="1" indent="-571500">
              <a:buFont typeface="+mj-lt"/>
              <a:buAutoNum type="romanLcPeriod"/>
            </a:pPr>
            <a:r>
              <a:rPr lang="en-US" dirty="0" smtClean="0"/>
              <a:t>Each estate received 1 vote</a:t>
            </a:r>
          </a:p>
          <a:p>
            <a:pPr marL="971550" lvl="1" indent="-571500">
              <a:buFont typeface="+mj-lt"/>
              <a:buAutoNum type="romanLcPeriod"/>
            </a:pPr>
            <a:r>
              <a:rPr lang="en-US" dirty="0" smtClean="0"/>
              <a:t>The Third Estate thought that each member should get 1 vote</a:t>
            </a:r>
          </a:p>
          <a:p>
            <a:pPr marL="971550" lvl="1" indent="-571500">
              <a:buFont typeface="+mj-lt"/>
              <a:buAutoNum type="romanLcPeriod"/>
            </a:pPr>
            <a:r>
              <a:rPr lang="en-US" dirty="0" smtClean="0"/>
              <a:t>King Louis XVI ordered the old rules would be followed, but did not enforce it</a:t>
            </a:r>
          </a:p>
          <a:p>
            <a:pPr marL="971550" lvl="1" indent="-571500">
              <a:buFont typeface="+mj-lt"/>
              <a:buAutoNum type="romanLcPeriod"/>
            </a:pPr>
            <a:r>
              <a:rPr lang="en-US" dirty="0" smtClean="0"/>
              <a:t>The Third Estate will create the National Assembly on June 17, 1789</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 name="Content Placeholder 9" descr="louis-xvi-1.jpg"/>
          <p:cNvPicPr>
            <a:picLocks noGrp="1" noChangeAspect="1"/>
          </p:cNvPicPr>
          <p:nvPr>
            <p:ph sz="quarter" idx="2"/>
          </p:nvPr>
        </p:nvPicPr>
        <p:blipFill>
          <a:blip r:embed="rId2" cstate="print"/>
          <a:stretch>
            <a:fillRect/>
          </a:stretch>
        </p:blipFill>
        <p:spPr>
          <a:xfrm>
            <a:off x="1219200" y="2514600"/>
            <a:ext cx="2438400" cy="3581400"/>
          </a:xfrm>
        </p:spPr>
      </p:pic>
      <p:pic>
        <p:nvPicPr>
          <p:cNvPr id="12" name="Content Placeholder 11" descr="slider6.jpg"/>
          <p:cNvPicPr>
            <a:picLocks noGrp="1" noChangeAspect="1"/>
          </p:cNvPicPr>
          <p:nvPr>
            <p:ph sz="quarter" idx="4"/>
          </p:nvPr>
        </p:nvPicPr>
        <p:blipFill>
          <a:blip r:embed="rId3" cstate="print"/>
          <a:stretch>
            <a:fillRect/>
          </a:stretch>
        </p:blipFill>
        <p:spPr>
          <a:xfrm>
            <a:off x="5276850" y="2852737"/>
            <a:ext cx="2933700" cy="2752725"/>
          </a:xfrm>
        </p:spPr>
      </p:pic>
      <p:sp>
        <p:nvSpPr>
          <p:cNvPr id="5" name="Text Placeholder 4"/>
          <p:cNvSpPr>
            <a:spLocks noGrp="1"/>
          </p:cNvSpPr>
          <p:nvPr>
            <p:ph type="body" sz="quarter" idx="1"/>
          </p:nvPr>
        </p:nvSpPr>
        <p:spPr/>
        <p:txBody>
          <a:bodyPr/>
          <a:lstStyle/>
          <a:p>
            <a:pPr algn="ctr"/>
            <a:r>
              <a:rPr lang="en-US" dirty="0" smtClean="0"/>
              <a:t>Louis XVI</a:t>
            </a:r>
            <a:endParaRPr lang="en-US" dirty="0"/>
          </a:p>
        </p:txBody>
      </p:sp>
      <p:sp>
        <p:nvSpPr>
          <p:cNvPr id="7" name="Text Placeholder 6"/>
          <p:cNvSpPr>
            <a:spLocks noGrp="1"/>
          </p:cNvSpPr>
          <p:nvPr>
            <p:ph type="body" sz="quarter" idx="3"/>
          </p:nvPr>
        </p:nvSpPr>
        <p:spPr/>
        <p:txBody>
          <a:bodyPr/>
          <a:lstStyle/>
          <a:p>
            <a:pPr algn="ctr"/>
            <a:r>
              <a:rPr lang="en-US" dirty="0" smtClean="0"/>
              <a:t>Marie-Antoinette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b. The Tennis Court Oath</a:t>
            </a:r>
          </a:p>
          <a:p>
            <a:pPr marL="971550" lvl="1" indent="-571500">
              <a:buFont typeface="+mj-lt"/>
              <a:buAutoNum type="romanLcPeriod"/>
            </a:pPr>
            <a:r>
              <a:rPr lang="en-US" dirty="0" smtClean="0"/>
              <a:t>King Louis XVI locks out the Third Estate after they created the National Assembly</a:t>
            </a:r>
          </a:p>
          <a:p>
            <a:pPr marL="971550" lvl="1" indent="-571500">
              <a:buFont typeface="+mj-lt"/>
              <a:buAutoNum type="romanLcPeriod"/>
            </a:pPr>
            <a:r>
              <a:rPr lang="en-US" dirty="0" smtClean="0"/>
              <a:t>Members of the Third Estate decide to meet at an indoor tennis court nearby and pledged the Tennis Court Oath</a:t>
            </a:r>
          </a:p>
          <a:p>
            <a:pPr marL="1371600" lvl="2" indent="-571500">
              <a:buFont typeface="+mj-lt"/>
              <a:buAutoNum type="arabicPeriod"/>
            </a:pPr>
            <a:r>
              <a:rPr lang="en-US" dirty="0" smtClean="0"/>
              <a:t>They promise not to leave the tennis court until they had created a new constitution for France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c. Storming of the Bastille</a:t>
            </a:r>
          </a:p>
          <a:p>
            <a:pPr marL="971550" lvl="1" indent="-571500">
              <a:buFont typeface="+mj-lt"/>
              <a:buAutoNum type="romanLcPeriod"/>
            </a:pPr>
            <a:r>
              <a:rPr lang="en-US" dirty="0" smtClean="0"/>
              <a:t>July 14, 1789</a:t>
            </a:r>
          </a:p>
          <a:p>
            <a:pPr marL="971550" lvl="1" indent="-571500">
              <a:buFont typeface="+mj-lt"/>
              <a:buAutoNum type="romanLcPeriod"/>
            </a:pPr>
            <a:r>
              <a:rPr lang="en-US" dirty="0" smtClean="0"/>
              <a:t>King Louis XVI ordered troops to Paris and Versailles</a:t>
            </a:r>
          </a:p>
          <a:p>
            <a:pPr marL="1371600" lvl="2" indent="-571500">
              <a:buFont typeface="+mj-lt"/>
              <a:buAutoNum type="arabicPeriod"/>
            </a:pPr>
            <a:r>
              <a:rPr lang="en-US" dirty="0" smtClean="0"/>
              <a:t>Sparked fear that the king would use violence to end their marriage</a:t>
            </a:r>
          </a:p>
          <a:p>
            <a:pPr marL="971550" lvl="1" indent="-571500">
              <a:buFont typeface="+mj-lt"/>
              <a:buAutoNum type="romanLcPeriod"/>
            </a:pPr>
            <a:r>
              <a:rPr lang="en-US" dirty="0" smtClean="0"/>
              <a:t>July 14, a Parisian mob went to the Bastille looking for gun powder</a:t>
            </a:r>
          </a:p>
          <a:p>
            <a:pPr marL="1371600" lvl="2" indent="-571500">
              <a:buFont typeface="+mj-lt"/>
              <a:buAutoNum type="arabicPeriod"/>
            </a:pPr>
            <a:r>
              <a:rPr lang="en-US" dirty="0" smtClean="0"/>
              <a:t>Will storm the Bastille after trying to negotiate with the commander</a:t>
            </a:r>
          </a:p>
          <a:p>
            <a:pPr marL="971550" lvl="1" indent="-571500">
              <a:buFont typeface="+mj-lt"/>
              <a:buAutoNum type="romanLcPeriod"/>
            </a:pPr>
            <a:r>
              <a:rPr lang="en-US" dirty="0" smtClean="0"/>
              <a:t>Became a powerful symbol of the French Revolution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tille.jpg"/>
          <p:cNvPicPr>
            <a:picLocks noChangeAspect="1"/>
          </p:cNvPicPr>
          <p:nvPr/>
        </p:nvPicPr>
        <p:blipFill>
          <a:blip r:embed="rId2" cstate="print"/>
          <a:stretch>
            <a:fillRect/>
          </a:stretch>
        </p:blipFill>
        <p:spPr>
          <a:xfrm>
            <a:off x="1143000" y="533400"/>
            <a:ext cx="6934199" cy="5791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The Assembly had eliminated all the feudal dues and services that peasants owed. They also removed First Estate’s privileges. They seized Church lands and sold them to pay off the debt. The clergy were turned into public employees and downgraded the monarch to commoners.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Creating a New Nation</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Declarations of the Rights of Man</a:t>
            </a:r>
          </a:p>
          <a:p>
            <a:pPr marL="971550" lvl="1" indent="-571500">
              <a:buFont typeface="+mj-lt"/>
              <a:buAutoNum type="romanLcPeriod"/>
            </a:pPr>
            <a:r>
              <a:rPr lang="en-US" dirty="0" smtClean="0"/>
              <a:t>Laid out the basic principles of the French Revolution</a:t>
            </a:r>
          </a:p>
          <a:p>
            <a:pPr marL="1371600" lvl="2" indent="-571500">
              <a:buFont typeface="+mj-lt"/>
              <a:buAutoNum type="arabicPeriod"/>
            </a:pPr>
            <a:r>
              <a:rPr lang="en-US" dirty="0" smtClean="0"/>
              <a:t>“</a:t>
            </a:r>
            <a:r>
              <a:rPr lang="en-US" dirty="0" err="1" smtClean="0"/>
              <a:t>Liberte</a:t>
            </a:r>
            <a:r>
              <a:rPr lang="en-US" dirty="0" smtClean="0"/>
              <a:t>, </a:t>
            </a:r>
            <a:r>
              <a:rPr lang="en-US" dirty="0" err="1" smtClean="0"/>
              <a:t>Egalite</a:t>
            </a:r>
            <a:r>
              <a:rPr lang="en-US" dirty="0" smtClean="0"/>
              <a:t>, </a:t>
            </a:r>
            <a:r>
              <a:rPr lang="en-US" dirty="0" err="1" smtClean="0"/>
              <a:t>Fraternite</a:t>
            </a:r>
            <a:r>
              <a:rPr lang="en-US" dirty="0" smtClean="0"/>
              <a:t>” means Liberty, Equality, and Fraternity (brotherhood) became the motto of the Revolution</a:t>
            </a:r>
          </a:p>
          <a:p>
            <a:pPr marL="971550" lvl="1" indent="-571500">
              <a:buFont typeface="+mj-lt"/>
              <a:buAutoNum type="romanLcPeriod"/>
            </a:pPr>
            <a:r>
              <a:rPr lang="en-US" dirty="0" smtClean="0"/>
              <a:t>Inspired by the English Bill of Rights, American Declaration of Independence and the writings of the Enlightenment philosophers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iii. Stated that all men are equal and remain equal before the law</a:t>
            </a:r>
          </a:p>
          <a:p>
            <a:pPr>
              <a:buNone/>
            </a:pPr>
            <a:r>
              <a:rPr lang="en-US" dirty="0" smtClean="0"/>
              <a:t>iv. Gave freedom of speech, press and religion</a:t>
            </a:r>
            <a:endParaRPr lang="en-US" dirty="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b. Other Reforms</a:t>
            </a:r>
          </a:p>
          <a:p>
            <a:pPr marL="971550" lvl="1" indent="-571500">
              <a:buFont typeface="+mj-lt"/>
              <a:buAutoNum type="romanLcPeriod"/>
            </a:pPr>
            <a:r>
              <a:rPr lang="en-US" dirty="0" smtClean="0"/>
              <a:t>Granted broad voting rights, however only men who paid taxes and were at least 25 years old could vote</a:t>
            </a:r>
          </a:p>
          <a:p>
            <a:pPr marL="971550" lvl="1" indent="-571500">
              <a:buFont typeface="+mj-lt"/>
              <a:buAutoNum type="romanLcPeriod"/>
            </a:pPr>
            <a:r>
              <a:rPr lang="en-US" dirty="0" smtClean="0"/>
              <a:t>Kept the monarchy but severely limited the king’s power</a:t>
            </a:r>
          </a:p>
          <a:p>
            <a:pPr marL="971550" lvl="1" indent="-571500">
              <a:buFont typeface="+mj-lt"/>
              <a:buAutoNum type="romanLcPeriod"/>
            </a:pPr>
            <a:r>
              <a:rPr lang="en-US" dirty="0" smtClean="0"/>
              <a:t>The National Assembly will be replaced by the National Convention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c. The National Convention</a:t>
            </a:r>
          </a:p>
          <a:p>
            <a:pPr marL="971550" lvl="1" indent="-571500">
              <a:buFont typeface="+mj-lt"/>
              <a:buAutoNum type="romanLcPeriod"/>
            </a:pPr>
            <a:r>
              <a:rPr lang="en-US" dirty="0" smtClean="0"/>
              <a:t>Abolished the monarchy and declared France a republic</a:t>
            </a:r>
          </a:p>
          <a:p>
            <a:pPr marL="971550" lvl="1" indent="-571500">
              <a:buFont typeface="+mj-lt"/>
              <a:buAutoNum type="romanLcPeriod"/>
            </a:pPr>
            <a:r>
              <a:rPr lang="en-US" dirty="0" smtClean="0"/>
              <a:t>Controlled by Radicals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Causes of the Revolution</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Inequalities in Society</a:t>
            </a:r>
          </a:p>
          <a:p>
            <a:pPr marL="971550" lvl="1" indent="-571500">
              <a:buFont typeface="+mj-lt"/>
              <a:buAutoNum type="romanLcPeriod"/>
            </a:pPr>
            <a:r>
              <a:rPr lang="en-US" dirty="0" smtClean="0"/>
              <a:t>Old Order structure (Ancient Regime)</a:t>
            </a:r>
          </a:p>
          <a:p>
            <a:pPr marL="1371600" lvl="2" indent="-571500">
              <a:buFont typeface="+mj-lt"/>
              <a:buAutoNum type="arabicPeriod"/>
            </a:pPr>
            <a:r>
              <a:rPr lang="en-US" dirty="0" smtClean="0"/>
              <a:t>It is a social or political structure that created inequalities in French society</a:t>
            </a:r>
          </a:p>
          <a:p>
            <a:pPr marL="1371600" lvl="2" indent="-571500">
              <a:buFont typeface="+mj-lt"/>
              <a:buAutoNum type="arabicPeriod"/>
            </a:pPr>
            <a:endParaRPr lang="en-US" dirty="0"/>
          </a:p>
          <a:p>
            <a:pPr marL="1371600" lvl="2" indent="-57150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Radical Government</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Leaders</a:t>
            </a:r>
          </a:p>
          <a:p>
            <a:pPr marL="971550" lvl="1" indent="-571500">
              <a:buFont typeface="+mj-lt"/>
              <a:buAutoNum type="romanLcPeriod"/>
            </a:pPr>
            <a:r>
              <a:rPr lang="en-US" dirty="0" smtClean="0"/>
              <a:t>Jean-Paul Marat</a:t>
            </a:r>
          </a:p>
          <a:p>
            <a:pPr marL="1371600" lvl="2" indent="-571500">
              <a:buFont typeface="+mj-lt"/>
              <a:buAutoNum type="arabicPeriod"/>
            </a:pPr>
            <a:r>
              <a:rPr lang="en-US" dirty="0" smtClean="0"/>
              <a:t>Strong advocate of violence</a:t>
            </a:r>
          </a:p>
          <a:p>
            <a:pPr marL="1371600" lvl="2" indent="-571500">
              <a:buFont typeface="+mj-lt"/>
              <a:buAutoNum type="arabicPeriod"/>
            </a:pPr>
            <a:r>
              <a:rPr lang="en-US" dirty="0" smtClean="0"/>
              <a:t>Had his own revolutionary newspaper</a:t>
            </a:r>
          </a:p>
          <a:p>
            <a:pPr marL="1371600" lvl="2" indent="-571500">
              <a:buFont typeface="+mj-lt"/>
              <a:buAutoNum type="arabicPeriod"/>
            </a:pPr>
            <a:r>
              <a:rPr lang="en-US" dirty="0" smtClean="0"/>
              <a:t>One of the more radical leaders of the revolution</a:t>
            </a:r>
          </a:p>
          <a:p>
            <a:pPr marL="1371600" lvl="2" indent="-571500">
              <a:buFont typeface="+mj-lt"/>
              <a:buAutoNum type="arabicPeriod"/>
            </a:pPr>
            <a:endParaRPr lang="en-US" dirty="0"/>
          </a:p>
        </p:txBody>
      </p:sp>
      <p:pic>
        <p:nvPicPr>
          <p:cNvPr id="5" name="Content Placeholder 4" descr="200px-Jean-Paul_Marat_portre.jpg"/>
          <p:cNvPicPr>
            <a:picLocks noGrp="1" noChangeAspect="1"/>
          </p:cNvPicPr>
          <p:nvPr>
            <p:ph sz="quarter" idx="2"/>
          </p:nvPr>
        </p:nvPicPr>
        <p:blipFill>
          <a:blip r:embed="rId2" cstate="print"/>
          <a:stretch>
            <a:fillRect/>
          </a:stretch>
        </p:blipFill>
        <p:spPr>
          <a:xfrm>
            <a:off x="5029200" y="1524000"/>
            <a:ext cx="3200400" cy="4495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at.jpg"/>
          <p:cNvPicPr>
            <a:picLocks noChangeAspect="1"/>
          </p:cNvPicPr>
          <p:nvPr/>
        </p:nvPicPr>
        <p:blipFill>
          <a:blip r:embed="rId2" cstate="print"/>
          <a:stretch>
            <a:fillRect/>
          </a:stretch>
        </p:blipFill>
        <p:spPr>
          <a:xfrm>
            <a:off x="1524000" y="919162"/>
            <a:ext cx="6096000" cy="50196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 George-Jacques Danton</a:t>
            </a:r>
          </a:p>
          <a:p>
            <a:pPr marL="914400" lvl="1" indent="-514350">
              <a:buFont typeface="+mj-lt"/>
              <a:buAutoNum type="arabicPeriod"/>
            </a:pPr>
            <a:r>
              <a:rPr lang="en-US" dirty="0" smtClean="0"/>
              <a:t>A violent agitator</a:t>
            </a:r>
          </a:p>
          <a:p>
            <a:pPr marL="914400" lvl="1" indent="-514350">
              <a:buFont typeface="+mj-lt"/>
              <a:buAutoNum type="arabicPeriod"/>
            </a:pPr>
            <a:r>
              <a:rPr lang="en-US" dirty="0" smtClean="0"/>
              <a:t>Popular with the public</a:t>
            </a:r>
          </a:p>
          <a:p>
            <a:pPr marL="914400" lvl="1" indent="-514350">
              <a:buFont typeface="+mj-lt"/>
              <a:buAutoNum type="arabicPeriod"/>
            </a:pPr>
            <a:r>
              <a:rPr lang="en-US" dirty="0" smtClean="0"/>
              <a:t>One of the more radical leaders of the revolution</a:t>
            </a:r>
            <a:endParaRPr lang="en-US" dirty="0"/>
          </a:p>
        </p:txBody>
      </p:sp>
      <p:pic>
        <p:nvPicPr>
          <p:cNvPr id="5" name="Content Placeholder 4" descr="danton-1-sized.jpg"/>
          <p:cNvPicPr>
            <a:picLocks noGrp="1" noChangeAspect="1"/>
          </p:cNvPicPr>
          <p:nvPr>
            <p:ph sz="quarter" idx="2"/>
          </p:nvPr>
        </p:nvPicPr>
        <p:blipFill>
          <a:blip r:embed="rId2" cstate="print"/>
          <a:stretch>
            <a:fillRect/>
          </a:stretch>
        </p:blipFill>
        <p:spPr>
          <a:xfrm>
            <a:off x="5378450" y="2284413"/>
            <a:ext cx="2819400" cy="31813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iii. </a:t>
            </a:r>
            <a:r>
              <a:rPr lang="en-US" dirty="0" err="1" smtClean="0"/>
              <a:t>Maximillien</a:t>
            </a:r>
            <a:r>
              <a:rPr lang="en-US" dirty="0" smtClean="0"/>
              <a:t> Robespierre</a:t>
            </a:r>
          </a:p>
          <a:p>
            <a:pPr marL="914400" lvl="1" indent="-514350">
              <a:buFont typeface="+mj-lt"/>
              <a:buAutoNum type="arabicPeriod"/>
            </a:pPr>
            <a:r>
              <a:rPr lang="en-US" dirty="0" smtClean="0"/>
              <a:t>Leader of the National Convention during the most bloodthirsty time</a:t>
            </a:r>
          </a:p>
          <a:p>
            <a:pPr marL="914400" lvl="1" indent="-514350">
              <a:buFont typeface="+mj-lt"/>
              <a:buAutoNum type="arabicPeriod"/>
            </a:pPr>
            <a:r>
              <a:rPr lang="en-US" dirty="0" smtClean="0"/>
              <a:t>Would become increasingly more radical</a:t>
            </a:r>
            <a:endParaRPr lang="en-US" dirty="0"/>
          </a:p>
        </p:txBody>
      </p:sp>
      <p:pic>
        <p:nvPicPr>
          <p:cNvPr id="5" name="Content Placeholder 4" descr="Robespierre.jpg"/>
          <p:cNvPicPr>
            <a:picLocks noGrp="1" noChangeAspect="1"/>
          </p:cNvPicPr>
          <p:nvPr>
            <p:ph sz="quarter" idx="2"/>
          </p:nvPr>
        </p:nvPicPr>
        <p:blipFill>
          <a:blip r:embed="rId2" cstate="print"/>
          <a:stretch>
            <a:fillRect/>
          </a:stretch>
        </p:blipFill>
        <p:spPr>
          <a:xfrm>
            <a:off x="4953000" y="1981200"/>
            <a:ext cx="3362325" cy="380920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pPr>
              <a:buNone/>
            </a:pPr>
            <a:r>
              <a:rPr lang="en-US" dirty="0" smtClean="0"/>
              <a:t>b. Execution of a King</a:t>
            </a:r>
          </a:p>
          <a:p>
            <a:pPr marL="971550" lvl="1" indent="-571500">
              <a:buFont typeface="+mj-lt"/>
              <a:buAutoNum type="romanLcPeriod"/>
            </a:pPr>
            <a:r>
              <a:rPr lang="en-US" dirty="0" smtClean="0"/>
              <a:t>Radicals wanted to execute the king to prevent the monarchy from returning to power</a:t>
            </a:r>
          </a:p>
          <a:p>
            <a:pPr marL="971550" lvl="1" indent="-571500">
              <a:buFont typeface="+mj-lt"/>
              <a:buAutoNum type="romanLcPeriod"/>
            </a:pPr>
            <a:r>
              <a:rPr lang="en-US" dirty="0" smtClean="0"/>
              <a:t>National Convention will place both Louis XVI and his wife Marie-Antoinette on trail</a:t>
            </a:r>
          </a:p>
          <a:p>
            <a:pPr marL="971550" lvl="1" indent="-571500">
              <a:buFont typeface="+mj-lt"/>
              <a:buAutoNum type="romanLcPeriod"/>
            </a:pPr>
            <a:r>
              <a:rPr lang="en-US" dirty="0" smtClean="0"/>
              <a:t>Jan. 23, 1793- Louis is executed via the guillotine</a:t>
            </a:r>
          </a:p>
          <a:p>
            <a:pPr marL="1371600" lvl="2" indent="-571500">
              <a:buFont typeface="+mj-lt"/>
              <a:buAutoNum type="romanLcPeriod"/>
            </a:pPr>
            <a:r>
              <a:rPr lang="en-US" dirty="0" smtClean="0"/>
              <a:t>Marie-Antoinette will suffer the same fate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eclouis.jpg"/>
          <p:cNvPicPr>
            <a:picLocks noChangeAspect="1"/>
          </p:cNvPicPr>
          <p:nvPr/>
        </p:nvPicPr>
        <p:blipFill>
          <a:blip r:embed="rId2" cstate="print"/>
          <a:stretch>
            <a:fillRect/>
          </a:stretch>
        </p:blipFill>
        <p:spPr>
          <a:xfrm>
            <a:off x="914400" y="685800"/>
            <a:ext cx="7620000" cy="5257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c. Committee of Public Safety</a:t>
            </a:r>
          </a:p>
          <a:p>
            <a:pPr marL="971550" lvl="1" indent="-571500">
              <a:buFont typeface="+mj-lt"/>
              <a:buAutoNum type="romanLcPeriod"/>
            </a:pPr>
            <a:r>
              <a:rPr lang="en-US" dirty="0" smtClean="0"/>
              <a:t>Established by the National Convention</a:t>
            </a:r>
          </a:p>
          <a:p>
            <a:pPr marL="971550" lvl="1" indent="-571500">
              <a:buFont typeface="+mj-lt"/>
              <a:buAutoNum type="romanLcPeriod"/>
            </a:pPr>
            <a:r>
              <a:rPr lang="en-US" dirty="0" smtClean="0"/>
              <a:t>Managed the country’s defense</a:t>
            </a:r>
          </a:p>
          <a:p>
            <a:pPr marL="971550" lvl="1" indent="-571500">
              <a:buFont typeface="+mj-lt"/>
              <a:buAutoNum type="romanLcPeriod"/>
            </a:pPr>
            <a:r>
              <a:rPr lang="en-US" dirty="0" smtClean="0"/>
              <a:t>Created a draft</a:t>
            </a:r>
          </a:p>
          <a:p>
            <a:pPr marL="1371600" lvl="2" indent="-571500">
              <a:buFont typeface="+mj-lt"/>
              <a:buAutoNum type="arabicPeriod"/>
            </a:pPr>
            <a:r>
              <a:rPr lang="en-US" dirty="0" smtClean="0"/>
              <a:t>Requirements</a:t>
            </a:r>
          </a:p>
          <a:p>
            <a:pPr marL="1828800" lvl="3" indent="-571500">
              <a:buFont typeface="+mj-lt"/>
              <a:buAutoNum type="alphaLcPeriod"/>
            </a:pPr>
            <a:r>
              <a:rPr lang="en-US" dirty="0" smtClean="0"/>
              <a:t>All able bodied unmarried men age 18-45</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d. Revolutionary Tribunal</a:t>
            </a:r>
          </a:p>
          <a:p>
            <a:pPr marL="971550" lvl="1" indent="-571500">
              <a:buFont typeface="+mj-lt"/>
              <a:buAutoNum type="romanLcPeriod"/>
            </a:pPr>
            <a:r>
              <a:rPr lang="en-US" dirty="0" smtClean="0"/>
              <a:t>Purpose was to root out and eliminate those who threatened the revolution from within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e. Other actions by the Convention</a:t>
            </a:r>
          </a:p>
          <a:p>
            <a:pPr marL="971550" lvl="1" indent="-571500">
              <a:buFont typeface="+mj-lt"/>
              <a:buAutoNum type="romanLcPeriod"/>
            </a:pPr>
            <a:r>
              <a:rPr lang="en-US" dirty="0" smtClean="0"/>
              <a:t>Shut down churches</a:t>
            </a:r>
          </a:p>
          <a:p>
            <a:pPr marL="971550" lvl="1" indent="-571500">
              <a:buFont typeface="+mj-lt"/>
              <a:buAutoNum type="romanLcPeriod"/>
            </a:pPr>
            <a:r>
              <a:rPr lang="en-US" dirty="0" smtClean="0"/>
              <a:t>Robespierre created a new religion</a:t>
            </a:r>
          </a:p>
          <a:p>
            <a:pPr marL="1371600" lvl="2" indent="-571500">
              <a:buFont typeface="+mj-lt"/>
              <a:buAutoNum type="arabicPeriod"/>
            </a:pPr>
            <a:r>
              <a:rPr lang="en-US" dirty="0" smtClean="0"/>
              <a:t>Worshiped the revolution</a:t>
            </a:r>
          </a:p>
          <a:p>
            <a:pPr marL="971550" lvl="1" indent="-571500">
              <a:buFont typeface="+mj-lt"/>
              <a:buAutoNum type="romanLcPeriod"/>
            </a:pPr>
            <a:r>
              <a:rPr lang="en-US" dirty="0" smtClean="0"/>
              <a:t>Months were renamed</a:t>
            </a:r>
          </a:p>
          <a:p>
            <a:pPr marL="971550" lvl="1" indent="-571500">
              <a:buFont typeface="+mj-lt"/>
              <a:buAutoNum type="romanLcPeriod"/>
            </a:pPr>
            <a:r>
              <a:rPr lang="en-US" dirty="0" smtClean="0"/>
              <a:t>Created the metric system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Reign of Terror</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The Terror</a:t>
            </a:r>
          </a:p>
          <a:p>
            <a:pPr marL="971550" lvl="1" indent="-571500">
              <a:buFont typeface="+mj-lt"/>
              <a:buAutoNum type="romanLcPeriod"/>
            </a:pPr>
            <a:r>
              <a:rPr lang="en-US" dirty="0" smtClean="0"/>
              <a:t>Revolutionary leaders feared a counter-revolution</a:t>
            </a:r>
          </a:p>
          <a:p>
            <a:pPr marL="971550" lvl="1" indent="-571500">
              <a:buFont typeface="+mj-lt"/>
              <a:buAutoNum type="romanLcPeriod"/>
            </a:pPr>
            <a:r>
              <a:rPr lang="en-US" dirty="0" smtClean="0"/>
              <a:t>National Convention’s response to this fear was to accuse, try and execute anyone who opposed them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 3 Estates (classes)</a:t>
            </a:r>
          </a:p>
          <a:p>
            <a:pPr marL="914400" lvl="1" indent="-514350">
              <a:buFont typeface="+mj-lt"/>
              <a:buAutoNum type="arabicPeriod"/>
            </a:pPr>
            <a:r>
              <a:rPr lang="en-US" dirty="0" smtClean="0"/>
              <a:t>First Estate (1 % of the population)</a:t>
            </a:r>
          </a:p>
          <a:p>
            <a:pPr marL="1314450" lvl="2" indent="-514350">
              <a:buFont typeface="+mj-lt"/>
              <a:buAutoNum type="alphaLcPeriod"/>
            </a:pPr>
            <a:r>
              <a:rPr lang="en-US" dirty="0" smtClean="0"/>
              <a:t>Made up of the Roman Catholic clergy</a:t>
            </a:r>
          </a:p>
          <a:p>
            <a:pPr marL="1314450" lvl="2" indent="-514350">
              <a:buFont typeface="+mj-lt"/>
              <a:buAutoNum type="alphaLcPeriod"/>
            </a:pPr>
            <a:r>
              <a:rPr lang="en-US" dirty="0" smtClean="0"/>
              <a:t>Privileges</a:t>
            </a:r>
          </a:p>
          <a:p>
            <a:pPr marL="1771650" lvl="3" indent="-514350">
              <a:buFont typeface="+mj-lt"/>
              <a:buAutoNum type="romanLcPeriod"/>
            </a:pPr>
            <a:r>
              <a:rPr lang="en-US" dirty="0" smtClean="0"/>
              <a:t>Only the Church could try priests and bishops accused of a crime</a:t>
            </a:r>
          </a:p>
          <a:p>
            <a:pPr marL="1771650" lvl="3" indent="-514350">
              <a:buFont typeface="+mj-lt"/>
              <a:buAutoNum type="romanLcPeriod"/>
            </a:pPr>
            <a:r>
              <a:rPr lang="en-US" dirty="0" smtClean="0"/>
              <a:t>Neither the Church or clergy had to pay taxes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514350" indent="-514350">
              <a:buAutoNum type="arabicPeriod"/>
            </a:pPr>
            <a:r>
              <a:rPr lang="en-US" dirty="0" smtClean="0"/>
              <a:t>The accused had few rights and often were not allowed a defense</a:t>
            </a:r>
          </a:p>
          <a:p>
            <a:pPr marL="514350" indent="-514350">
              <a:buAutoNum type="arabicPeriod"/>
            </a:pPr>
            <a:r>
              <a:rPr lang="en-US" dirty="0" smtClean="0"/>
              <a:t>Executions (by guillotine) drew crowds and became a daily activity</a:t>
            </a:r>
          </a:p>
          <a:p>
            <a:pPr marL="514350" indent="-514350">
              <a:buAutoNum type="arabicPeriod"/>
            </a:pPr>
            <a:r>
              <a:rPr lang="en-US" dirty="0" smtClean="0"/>
              <a:t>10 month Reign of Terror finally ended when Robespierre and his followers were arrested and executed</a:t>
            </a:r>
            <a:endParaRPr lang="en-US" dirty="0"/>
          </a:p>
        </p:txBody>
      </p:sp>
      <p:pic>
        <p:nvPicPr>
          <p:cNvPr id="6" name="Content Placeholder 5" descr="p236238-Hanoi-French_Guillotine.jpg"/>
          <p:cNvPicPr>
            <a:picLocks noGrp="1" noChangeAspect="1"/>
          </p:cNvPicPr>
          <p:nvPr>
            <p:ph sz="quarter" idx="2"/>
          </p:nvPr>
        </p:nvPicPr>
        <p:blipFill>
          <a:blip r:embed="rId2" cstate="print"/>
          <a:stretch>
            <a:fillRect/>
          </a:stretch>
        </p:blipFill>
        <p:spPr>
          <a:xfrm>
            <a:off x="5071238" y="1589088"/>
            <a:ext cx="3433823"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iii. France will create a new constitution and have a new governing board called the Directory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b. The Directory</a:t>
            </a:r>
          </a:p>
          <a:p>
            <a:pPr marL="971550" lvl="1" indent="-571500">
              <a:buFont typeface="+mj-lt"/>
              <a:buAutoNum type="romanLcPeriod"/>
            </a:pPr>
            <a:r>
              <a:rPr lang="en-US" dirty="0" smtClean="0"/>
              <a:t>Weak and corrupt</a:t>
            </a:r>
          </a:p>
          <a:p>
            <a:pPr marL="971550" lvl="1" indent="-571500">
              <a:buFont typeface="+mj-lt"/>
              <a:buAutoNum type="romanLcPeriod"/>
            </a:pPr>
            <a:r>
              <a:rPr lang="en-US" dirty="0" smtClean="0"/>
              <a:t>Shared similar characteristics of the Old Order, such as: high prices, bankruptcy and unhappiness among the people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Napoleon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Napoleon’s Rise to Power</a:t>
            </a:r>
            <a:endParaRPr lang="en-US" dirty="0"/>
          </a:p>
        </p:txBody>
      </p:sp>
      <p:sp>
        <p:nvSpPr>
          <p:cNvPr id="5" name="Content Placeholder 4"/>
          <p:cNvSpPr>
            <a:spLocks noGrp="1"/>
          </p:cNvSpPr>
          <p:nvPr>
            <p:ph sz="quarter" idx="1"/>
          </p:nvPr>
        </p:nvSpPr>
        <p:spPr/>
        <p:txBody>
          <a:bodyPr/>
          <a:lstStyle/>
          <a:p>
            <a:pPr marL="514350" indent="-514350">
              <a:buAutoNum type="alphaLcPeriod"/>
            </a:pPr>
            <a:r>
              <a:rPr lang="en-US" dirty="0" smtClean="0"/>
              <a:t>Early years</a:t>
            </a:r>
          </a:p>
          <a:p>
            <a:pPr marL="971550" lvl="1" indent="-571500">
              <a:buFont typeface="+mj-lt"/>
              <a:buAutoNum type="romanLcPeriod"/>
            </a:pPr>
            <a:r>
              <a:rPr lang="en-US" dirty="0" smtClean="0"/>
              <a:t>Born in 1769, on the island of Corsica</a:t>
            </a:r>
          </a:p>
          <a:p>
            <a:pPr marL="971550" lvl="1" indent="-571500">
              <a:buFont typeface="+mj-lt"/>
              <a:buAutoNum type="romanLcPeriod"/>
            </a:pPr>
            <a:r>
              <a:rPr lang="en-US" dirty="0" smtClean="0"/>
              <a:t>Sent to military school in northern France at the age of 9</a:t>
            </a:r>
          </a:p>
          <a:p>
            <a:pPr marL="971550" lvl="1" indent="-571500">
              <a:buFont typeface="+mj-lt"/>
              <a:buAutoNum type="romanLcPeriod"/>
            </a:pPr>
            <a:r>
              <a:rPr lang="en-US" dirty="0" smtClean="0"/>
              <a:t>Graduated early at the age of 16</a:t>
            </a:r>
            <a:endParaRPr lang="en-US" dirty="0"/>
          </a:p>
        </p:txBody>
      </p:sp>
      <p:pic>
        <p:nvPicPr>
          <p:cNvPr id="7" name="Content Placeholder 6" descr="napoleon-600.jpg"/>
          <p:cNvPicPr>
            <a:picLocks noGrp="1" noChangeAspect="1"/>
          </p:cNvPicPr>
          <p:nvPr>
            <p:ph sz="quarter" idx="2"/>
          </p:nvPr>
        </p:nvPicPr>
        <p:blipFill>
          <a:blip r:embed="rId2" cstate="print"/>
          <a:stretch>
            <a:fillRect/>
          </a:stretch>
        </p:blipFill>
        <p:spPr>
          <a:xfrm>
            <a:off x="5408930" y="1589088"/>
            <a:ext cx="2758440"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b. Military career</a:t>
            </a:r>
          </a:p>
          <a:p>
            <a:pPr marL="971550" lvl="1" indent="-571500">
              <a:buFont typeface="+mj-lt"/>
              <a:buAutoNum type="romanLcPeriod"/>
            </a:pPr>
            <a:r>
              <a:rPr lang="en-US" dirty="0" smtClean="0"/>
              <a:t>Became a lieutenant in the artillery</a:t>
            </a:r>
          </a:p>
          <a:p>
            <a:pPr marL="971550" lvl="1" indent="-571500">
              <a:buFont typeface="+mj-lt"/>
              <a:buAutoNum type="romanLcPeriod"/>
            </a:pPr>
            <a:r>
              <a:rPr lang="en-US" dirty="0" smtClean="0"/>
              <a:t>Would move up through numerous victories</a:t>
            </a:r>
          </a:p>
          <a:p>
            <a:pPr marL="1371600" lvl="2" indent="-571500">
              <a:buFont typeface="+mj-lt"/>
              <a:buAutoNum type="arabicPeriod"/>
            </a:pPr>
            <a:r>
              <a:rPr lang="en-US" dirty="0" smtClean="0"/>
              <a:t>Will be rewarded with increased responsibility over French troops</a:t>
            </a:r>
          </a:p>
          <a:p>
            <a:pPr marL="971550" lvl="1" indent="-571500">
              <a:buFont typeface="+mj-lt"/>
              <a:buAutoNum type="romanLcPeriod"/>
            </a:pPr>
            <a:r>
              <a:rPr lang="en-US" dirty="0" smtClean="0"/>
              <a:t>His success made him a national hero</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c. Napoleon takes power</a:t>
            </a:r>
          </a:p>
          <a:p>
            <a:pPr marL="971550" lvl="1" indent="-571500">
              <a:buFont typeface="+mj-lt"/>
              <a:buAutoNum type="romanLcPeriod"/>
            </a:pPr>
            <a:r>
              <a:rPr lang="en-US" dirty="0" smtClean="0"/>
              <a:t>Wanted to take power away from the Directory</a:t>
            </a:r>
          </a:p>
          <a:p>
            <a:pPr marL="971550" lvl="1" indent="-571500">
              <a:buFont typeface="+mj-lt"/>
              <a:buAutoNum type="romanLcPeriod"/>
            </a:pPr>
            <a:r>
              <a:rPr lang="en-US" dirty="0" smtClean="0"/>
              <a:t>In 1799, Napoleon’s supporters took control of the weak French government in a coup d’ </a:t>
            </a:r>
            <a:r>
              <a:rPr lang="en-US" dirty="0" err="1" smtClean="0"/>
              <a:t>etat</a:t>
            </a:r>
            <a:endParaRPr lang="en-US" dirty="0" smtClean="0"/>
          </a:p>
          <a:p>
            <a:pPr marL="1371600" lvl="2" indent="-571500">
              <a:buFont typeface="+mj-lt"/>
              <a:buAutoNum type="arabicPeriod"/>
            </a:pPr>
            <a:r>
              <a:rPr lang="en-US" dirty="0" smtClean="0"/>
              <a:t>A consulate will run France in name only</a:t>
            </a:r>
          </a:p>
          <a:p>
            <a:pPr marL="1371600" lvl="2" indent="-571500">
              <a:buFont typeface="+mj-lt"/>
              <a:buAutoNum type="arabicPeriod"/>
            </a:pPr>
            <a:r>
              <a:rPr lang="en-US" dirty="0" smtClean="0"/>
              <a:t>Elected Napoleon as First Consul</a:t>
            </a:r>
          </a:p>
          <a:p>
            <a:pPr marL="971550" lvl="1" indent="-571500">
              <a:buFont typeface="+mj-lt"/>
              <a:buAutoNum type="romanLcPeriod"/>
            </a:pPr>
            <a:r>
              <a:rPr lang="en-US" dirty="0" smtClean="0"/>
              <a:t>Napoleon will rule like a dictator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d. Why would people welcome a dictator?</a:t>
            </a:r>
          </a:p>
          <a:p>
            <a:pPr marL="971550" lvl="1" indent="-571500">
              <a:buFont typeface="+mj-lt"/>
              <a:buAutoNum type="romanLcPeriod"/>
            </a:pPr>
            <a:r>
              <a:rPr lang="en-US" dirty="0" smtClean="0"/>
              <a:t>He promised to restore order and stability</a:t>
            </a:r>
          </a:p>
          <a:p>
            <a:pPr marL="971550" lvl="1" indent="-571500">
              <a:buFont typeface="+mj-lt"/>
              <a:buAutoNum type="romanLcPeriod"/>
            </a:pPr>
            <a:r>
              <a:rPr lang="en-US" dirty="0" smtClean="0"/>
              <a:t>He pledge to uphold some key revolutionary reforms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buNone/>
            </a:pPr>
            <a:r>
              <a:rPr lang="en-US" dirty="0" smtClean="0"/>
              <a:t>e. Emperor Napoleon</a:t>
            </a:r>
          </a:p>
          <a:p>
            <a:pPr marL="971550" lvl="1" indent="-571500">
              <a:buFont typeface="+mj-lt"/>
              <a:buAutoNum type="romanLcPeriod"/>
            </a:pPr>
            <a:r>
              <a:rPr lang="en-US" dirty="0" smtClean="0"/>
              <a:t>Wanted to make his power permanent</a:t>
            </a:r>
          </a:p>
          <a:p>
            <a:pPr marL="971550" lvl="1" indent="-571500">
              <a:buFont typeface="+mj-lt"/>
              <a:buAutoNum type="romanLcPeriod"/>
            </a:pPr>
            <a:r>
              <a:rPr lang="en-US" dirty="0" smtClean="0"/>
              <a:t>Submitted a plebiscite</a:t>
            </a:r>
          </a:p>
          <a:p>
            <a:pPr marL="1371600" lvl="2" indent="-571500">
              <a:buFont typeface="+mj-lt"/>
              <a:buAutoNum type="arabicPeriod"/>
            </a:pPr>
            <a:r>
              <a:rPr lang="en-US" dirty="0" smtClean="0"/>
              <a:t>It asked all voters if they wanted an empire</a:t>
            </a:r>
          </a:p>
          <a:p>
            <a:pPr marL="971550" lvl="1" indent="-571500">
              <a:buFont typeface="+mj-lt"/>
              <a:buAutoNum type="romanLcPeriod"/>
            </a:pPr>
            <a:r>
              <a:rPr lang="en-US" dirty="0" smtClean="0"/>
              <a:t>Napoleon will crown himself, not the pope, emperor in 1804</a:t>
            </a:r>
            <a:endParaRPr lang="en-US" dirty="0"/>
          </a:p>
        </p:txBody>
      </p:sp>
      <p:pic>
        <p:nvPicPr>
          <p:cNvPr id="6" name="Content Placeholder 5" descr="napoleon_great.jpg"/>
          <p:cNvPicPr>
            <a:picLocks noGrp="1" noChangeAspect="1"/>
          </p:cNvPicPr>
          <p:nvPr>
            <p:ph sz="quarter" idx="2"/>
          </p:nvPr>
        </p:nvPicPr>
        <p:blipFill>
          <a:blip r:embed="rId2" cstate="print"/>
          <a:stretch>
            <a:fillRect/>
          </a:stretch>
        </p:blipFill>
        <p:spPr>
          <a:xfrm>
            <a:off x="4969454" y="1589088"/>
            <a:ext cx="3637392" cy="4572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Napoleonic Wars</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France vs. Great Britain</a:t>
            </a:r>
          </a:p>
          <a:p>
            <a:pPr marL="514350" indent="-514350">
              <a:buAutoNum type="alphaLcPeriod"/>
            </a:pPr>
            <a:r>
              <a:rPr lang="en-US" dirty="0" smtClean="0"/>
              <a:t>Admiral Nelson</a:t>
            </a:r>
          </a:p>
          <a:p>
            <a:pPr marL="914400" lvl="1" indent="-514350">
              <a:buAutoNum type="alphaLcPeriod"/>
            </a:pPr>
            <a:r>
              <a:rPr lang="en-US" dirty="0" smtClean="0"/>
              <a:t>Commanded the British navy</a:t>
            </a:r>
          </a:p>
          <a:p>
            <a:pPr marL="914400" lvl="1" indent="-514350">
              <a:buAutoNum type="alphaLcPeriod"/>
            </a:pPr>
            <a:r>
              <a:rPr lang="en-US" dirty="0" smtClean="0"/>
              <a:t>Prevented Napoleon from conquering all of Europe</a:t>
            </a:r>
            <a:endParaRPr lang="en-US" dirty="0"/>
          </a:p>
        </p:txBody>
      </p:sp>
      <p:pic>
        <p:nvPicPr>
          <p:cNvPr id="5" name="Content Placeholder 4" descr="Admiral%20Nelson%20detail.jpg"/>
          <p:cNvPicPr>
            <a:picLocks noGrp="1" noChangeAspect="1"/>
          </p:cNvPicPr>
          <p:nvPr>
            <p:ph sz="quarter" idx="2"/>
          </p:nvPr>
        </p:nvPicPr>
        <p:blipFill>
          <a:blip r:embed="rId2" cstate="print"/>
          <a:stretch>
            <a:fillRect/>
          </a:stretch>
        </p:blipFill>
        <p:spPr>
          <a:xfrm>
            <a:off x="4921250" y="1676400"/>
            <a:ext cx="3492500" cy="420608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2. Second Estate (less than 2% of the population)</a:t>
            </a:r>
          </a:p>
          <a:p>
            <a:pPr marL="914400" lvl="1" indent="-514350">
              <a:buFont typeface="+mj-lt"/>
              <a:buAutoNum type="alphaLcPeriod"/>
            </a:pPr>
            <a:r>
              <a:rPr lang="en-US" dirty="0" smtClean="0"/>
              <a:t>Made up of the nobility</a:t>
            </a:r>
          </a:p>
          <a:p>
            <a:pPr marL="914400" lvl="1" indent="-514350">
              <a:buFont typeface="+mj-lt"/>
              <a:buAutoNum type="alphaLcPeriod"/>
            </a:pPr>
            <a:r>
              <a:rPr lang="en-US" dirty="0" smtClean="0"/>
              <a:t>Held high positions within the government</a:t>
            </a:r>
          </a:p>
          <a:p>
            <a:pPr marL="914400" lvl="1" indent="-514350">
              <a:buFont typeface="+mj-lt"/>
              <a:buAutoNum type="alphaLcPeriod"/>
            </a:pPr>
            <a:endParaRPr lang="en-US" dirty="0"/>
          </a:p>
          <a:p>
            <a:pPr marL="914400" lvl="1" indent="-514350">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c. Battle of Trafalgar</a:t>
            </a:r>
          </a:p>
          <a:p>
            <a:pPr marL="971550" lvl="1" indent="-571500">
              <a:buFont typeface="+mj-lt"/>
              <a:buAutoNum type="romanLcPeriod"/>
            </a:pPr>
            <a:r>
              <a:rPr lang="en-US" dirty="0" smtClean="0"/>
              <a:t>Napoleon’s only defeat</a:t>
            </a:r>
          </a:p>
          <a:p>
            <a:pPr marL="971550" lvl="1" indent="-571500">
              <a:buFont typeface="+mj-lt"/>
              <a:buAutoNum type="romanLcPeriod"/>
            </a:pPr>
            <a:r>
              <a:rPr lang="en-US" dirty="0" smtClean="0"/>
              <a:t>Naval battle</a:t>
            </a:r>
          </a:p>
        </p:txBody>
      </p:sp>
      <p:pic>
        <p:nvPicPr>
          <p:cNvPr id="6" name="Content Placeholder 5" descr="height-of-battle.jpg"/>
          <p:cNvPicPr>
            <a:picLocks noGrp="1" noChangeAspect="1"/>
          </p:cNvPicPr>
          <p:nvPr>
            <p:ph sz="quarter" idx="2"/>
          </p:nvPr>
        </p:nvPicPr>
        <p:blipFill>
          <a:blip r:embed="rId2" cstate="print"/>
          <a:stretch>
            <a:fillRect/>
          </a:stretch>
        </p:blipFill>
        <p:spPr>
          <a:xfrm>
            <a:off x="4648200" y="1752600"/>
            <a:ext cx="4038600" cy="374797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ttle-of-trafalgar.jpg"/>
          <p:cNvPicPr>
            <a:picLocks noChangeAspect="1"/>
          </p:cNvPicPr>
          <p:nvPr/>
        </p:nvPicPr>
        <p:blipFill>
          <a:blip r:embed="rId2" cstate="print"/>
          <a:stretch>
            <a:fillRect/>
          </a:stretch>
        </p:blipFill>
        <p:spPr>
          <a:xfrm>
            <a:off x="533400" y="533400"/>
            <a:ext cx="8077200" cy="5791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pPr>
              <a:buNone/>
            </a:pPr>
            <a:r>
              <a:rPr lang="en-US" dirty="0" smtClean="0"/>
              <a:t>d. Continental System</a:t>
            </a:r>
          </a:p>
          <a:p>
            <a:pPr marL="971550" lvl="1" indent="-571500">
              <a:buFont typeface="+mj-lt"/>
              <a:buAutoNum type="romanLcPeriod"/>
            </a:pPr>
            <a:r>
              <a:rPr lang="en-US" dirty="0" smtClean="0"/>
              <a:t>A plan to weaken Great Britain</a:t>
            </a:r>
          </a:p>
          <a:p>
            <a:pPr marL="971550" lvl="1" indent="-571500">
              <a:buFont typeface="+mj-lt"/>
              <a:buAutoNum type="romanLcPeriod"/>
            </a:pPr>
            <a:r>
              <a:rPr lang="en-US" dirty="0" smtClean="0"/>
              <a:t>French and allied ships were not allowed to trade with Britain</a:t>
            </a:r>
          </a:p>
          <a:p>
            <a:pPr marL="971550" lvl="1" indent="-571500">
              <a:buFont typeface="+mj-lt"/>
              <a:buAutoNum type="romanLcPeriod"/>
            </a:pPr>
            <a:r>
              <a:rPr lang="en-US" dirty="0" smtClean="0"/>
              <a:t>Goal</a:t>
            </a:r>
          </a:p>
          <a:p>
            <a:pPr marL="1371600" lvl="2" indent="-571500">
              <a:buFont typeface="+mj-lt"/>
              <a:buAutoNum type="arabicPeriod"/>
            </a:pPr>
            <a:r>
              <a:rPr lang="en-US" dirty="0" smtClean="0"/>
              <a:t>To cut down Britain’s ability to fund other nation’s effort to stop him</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iv. Britain responded by requiring all ships to get British permission before trading with the French Empire</a:t>
            </a:r>
          </a:p>
          <a:p>
            <a:pPr>
              <a:buNone/>
            </a:pPr>
            <a:r>
              <a:rPr lang="en-US" dirty="0" smtClean="0"/>
              <a:t>v. Neither nation was able to enforce these laws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Napoleon’s policies</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Reforms</a:t>
            </a:r>
          </a:p>
          <a:p>
            <a:pPr marL="971550" lvl="1" indent="-571500">
              <a:buFont typeface="+mj-lt"/>
              <a:buAutoNum type="romanLcPeriod"/>
            </a:pPr>
            <a:r>
              <a:rPr lang="en-US" dirty="0" smtClean="0"/>
              <a:t>Reform of the Church and State Relations</a:t>
            </a:r>
          </a:p>
          <a:p>
            <a:pPr marL="1371600" lvl="2" indent="-571500">
              <a:buFont typeface="+mj-lt"/>
              <a:buAutoNum type="arabicPeriod"/>
            </a:pPr>
            <a:r>
              <a:rPr lang="en-US" dirty="0" smtClean="0"/>
              <a:t>The Concordat</a:t>
            </a:r>
          </a:p>
          <a:p>
            <a:pPr marL="1828800" lvl="3" indent="-571500">
              <a:buFont typeface="+mj-lt"/>
              <a:buAutoNum type="alphaLcPeriod"/>
            </a:pPr>
            <a:r>
              <a:rPr lang="en-US" dirty="0" smtClean="0"/>
              <a:t>An agreement with the pope</a:t>
            </a:r>
          </a:p>
          <a:p>
            <a:pPr marL="1828800" lvl="3" indent="-571500">
              <a:buFont typeface="+mj-lt"/>
              <a:buAutoNum type="alphaLcPeriod"/>
            </a:pPr>
            <a:r>
              <a:rPr lang="en-US" dirty="0" smtClean="0"/>
              <a:t>Acknowledge that most French citizens were Catholic, but it didn’t require that they be Catholic or attend service</a:t>
            </a:r>
          </a:p>
          <a:p>
            <a:pPr marL="1371600" lvl="2" indent="-571500">
              <a:buFont typeface="+mj-lt"/>
              <a:buAutoNum type="arabicPeriod"/>
            </a:pPr>
            <a:r>
              <a:rPr lang="en-US" dirty="0" smtClean="0"/>
              <a:t>France still had law of religious toleration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ii. Economic Reform</a:t>
            </a:r>
          </a:p>
          <a:p>
            <a:pPr marL="914400" lvl="1" indent="-514350">
              <a:buFont typeface="+mj-lt"/>
              <a:buAutoNum type="arabicPeriod"/>
            </a:pPr>
            <a:r>
              <a:rPr lang="en-US" dirty="0" smtClean="0"/>
              <a:t>Bank of France</a:t>
            </a:r>
          </a:p>
          <a:p>
            <a:pPr marL="1314450" lvl="2" indent="-514350">
              <a:buFont typeface="+mj-lt"/>
              <a:buAutoNum type="alphaLcPeriod"/>
            </a:pPr>
            <a:r>
              <a:rPr lang="en-US" dirty="0" smtClean="0"/>
              <a:t>Established to regulate the economy</a:t>
            </a:r>
          </a:p>
          <a:p>
            <a:pPr marL="914400" lvl="1" indent="-514350">
              <a:buFont typeface="+mj-lt"/>
              <a:buAutoNum type="arabicPeriod"/>
            </a:pPr>
            <a:r>
              <a:rPr lang="en-US" dirty="0" smtClean="0"/>
              <a:t>Established a more efficient tax collection system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iii. Established </a:t>
            </a:r>
            <a:r>
              <a:rPr lang="en-US" dirty="0" err="1" smtClean="0"/>
              <a:t>Lycees</a:t>
            </a:r>
            <a:r>
              <a:rPr lang="en-US" dirty="0" smtClean="0"/>
              <a:t> (high schools)</a:t>
            </a:r>
          </a:p>
          <a:p>
            <a:pPr>
              <a:buNone/>
            </a:pPr>
            <a:r>
              <a:rPr lang="en-US" dirty="0" smtClean="0"/>
              <a:t>	iv. Established a system of promotion by merit not birthright</a:t>
            </a:r>
          </a:p>
          <a:p>
            <a:pPr>
              <a:buNone/>
            </a:pPr>
            <a:r>
              <a:rPr lang="en-US" dirty="0" smtClean="0"/>
              <a:t>	v. Paid compensation for children of all classes to attend school</a:t>
            </a:r>
          </a:p>
          <a:p>
            <a:pPr>
              <a:buNone/>
            </a:pPr>
            <a:r>
              <a:rPr lang="en-US" dirty="0" smtClean="0"/>
              <a:t>b. Napoleonic Code</a:t>
            </a:r>
          </a:p>
          <a:p>
            <a:pPr marL="971550" lvl="1" indent="-571500">
              <a:buFont typeface="+mj-lt"/>
              <a:buAutoNum type="romanLcPeriod"/>
            </a:pPr>
            <a:r>
              <a:rPr lang="en-US" dirty="0" smtClean="0"/>
              <a:t>Uniform set of laws</a:t>
            </a:r>
          </a:p>
          <a:p>
            <a:pPr marL="971550" lvl="1" indent="-571500">
              <a:buFont typeface="+mj-lt"/>
              <a:buAutoNum type="romanLcPeriod"/>
            </a:pPr>
            <a:r>
              <a:rPr lang="en-US" dirty="0" smtClean="0"/>
              <a:t>Limited liberty and promoted order over individual rights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oleon_map.bmp"/>
          <p:cNvPicPr>
            <a:picLocks noChangeAspect="1"/>
          </p:cNvPicPr>
          <p:nvPr/>
        </p:nvPicPr>
        <p:blipFill>
          <a:blip r:embed="rId2" cstate="print"/>
          <a:stretch>
            <a:fillRect/>
          </a:stretch>
        </p:blipFill>
        <p:spPr>
          <a:xfrm>
            <a:off x="990600" y="381000"/>
            <a:ext cx="7696199" cy="61721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Disaster and Defeat</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Russia</a:t>
            </a:r>
          </a:p>
          <a:p>
            <a:pPr marL="971550" lvl="1" indent="-571500">
              <a:buFont typeface="+mj-lt"/>
              <a:buAutoNum type="romanLcPeriod"/>
            </a:pPr>
            <a:r>
              <a:rPr lang="en-US" dirty="0" smtClean="0"/>
              <a:t>Concern over Russia’s military power</a:t>
            </a:r>
          </a:p>
          <a:p>
            <a:pPr marL="971550" lvl="1" indent="-571500">
              <a:buFont typeface="+mj-lt"/>
              <a:buAutoNum type="romanLcPeriod"/>
            </a:pPr>
            <a:r>
              <a:rPr lang="en-US" dirty="0" smtClean="0"/>
              <a:t>Tsar Alexander I was decreasing the country’s support for the Continental System</a:t>
            </a:r>
            <a:endParaRPr lang="en-US" dirty="0"/>
          </a:p>
        </p:txBody>
      </p:sp>
      <p:pic>
        <p:nvPicPr>
          <p:cNvPr id="5" name="Content Placeholder 9" descr="alex.bmp"/>
          <p:cNvPicPr>
            <a:picLocks noGrp="1" noChangeAspect="1"/>
          </p:cNvPicPr>
          <p:nvPr>
            <p:ph sz="quarter" idx="2"/>
          </p:nvPr>
        </p:nvPicPr>
        <p:blipFill>
          <a:blip r:embed="rId2" cstate="print"/>
          <a:stretch>
            <a:fillRect/>
          </a:stretch>
        </p:blipFill>
        <p:spPr>
          <a:xfrm>
            <a:off x="5486400" y="1828800"/>
            <a:ext cx="2667000" cy="37338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pPr>
              <a:buNone/>
            </a:pPr>
            <a:r>
              <a:rPr lang="en-US" dirty="0" smtClean="0"/>
              <a:t>iii. The Russian Campaign of 1812</a:t>
            </a:r>
          </a:p>
          <a:p>
            <a:pPr marL="914400" lvl="1" indent="-514350">
              <a:buFont typeface="+mj-lt"/>
              <a:buAutoNum type="arabicPeriod"/>
            </a:pPr>
            <a:r>
              <a:rPr lang="en-US" dirty="0" smtClean="0"/>
              <a:t>French troops, commanded by Napoleon, invaded Russia</a:t>
            </a:r>
          </a:p>
          <a:p>
            <a:pPr marL="914400" lvl="1" indent="-514350">
              <a:buFont typeface="+mj-lt"/>
              <a:buAutoNum type="arabicPeriod"/>
            </a:pPr>
            <a:r>
              <a:rPr lang="en-US" dirty="0" smtClean="0"/>
              <a:t>Russians will burn the fields in front of the French, this leaves them with nothing to use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3. Third Estate (everyone else)</a:t>
            </a:r>
          </a:p>
          <a:p>
            <a:pPr marL="914400" lvl="1" indent="-514350">
              <a:buFont typeface="+mj-lt"/>
              <a:buAutoNum type="alphaLcPeriod"/>
            </a:pPr>
            <a:r>
              <a:rPr lang="en-US" dirty="0" smtClean="0"/>
              <a:t>Three levels within this group</a:t>
            </a:r>
          </a:p>
          <a:p>
            <a:pPr marL="1314450" lvl="2" indent="-514350">
              <a:buFont typeface="+mj-lt"/>
              <a:buAutoNum type="romanLcPeriod"/>
            </a:pPr>
            <a:r>
              <a:rPr lang="en-US" dirty="0" smtClean="0"/>
              <a:t>Bourgeoisie</a:t>
            </a:r>
          </a:p>
          <a:p>
            <a:pPr marL="1771650" lvl="3" indent="-514350">
              <a:buFont typeface="+mj-lt"/>
              <a:buAutoNum type="arabicPeriod"/>
            </a:pPr>
            <a:r>
              <a:rPr lang="en-US" dirty="0" smtClean="0"/>
              <a:t>City dwelling merchants, factory owners and professionals</a:t>
            </a:r>
          </a:p>
          <a:p>
            <a:pPr marL="1314450" lvl="2" indent="-514350">
              <a:buFont typeface="+mj-lt"/>
              <a:buAutoNum type="romanLcPeriod"/>
            </a:pPr>
            <a:r>
              <a:rPr lang="en-US" dirty="0" smtClean="0"/>
              <a:t>Artisans and city workers</a:t>
            </a:r>
          </a:p>
          <a:p>
            <a:pPr marL="1771650" lvl="3" indent="-514350">
              <a:buFont typeface="+mj-lt"/>
              <a:buAutoNum type="arabicPeriod"/>
            </a:pPr>
            <a:r>
              <a:rPr lang="en-US" dirty="0" smtClean="0"/>
              <a:t>Skilled labor</a:t>
            </a:r>
          </a:p>
          <a:p>
            <a:pPr marL="1314450" lvl="2" indent="-514350">
              <a:buFont typeface="+mj-lt"/>
              <a:buAutoNum type="romanLcPeriod"/>
            </a:pPr>
            <a:r>
              <a:rPr lang="en-US" dirty="0" smtClean="0"/>
              <a:t>Peasants or Sans Culottes</a:t>
            </a:r>
          </a:p>
          <a:p>
            <a:pPr marL="1771650" lvl="3" indent="-514350">
              <a:buFont typeface="+mj-lt"/>
              <a:buAutoNum type="arabicPeriod"/>
            </a:pPr>
            <a:r>
              <a:rPr lang="en-US" dirty="0" smtClean="0"/>
              <a:t>Unskilled labor</a:t>
            </a:r>
          </a:p>
          <a:p>
            <a:pPr marL="1771650" lvl="3" indent="-514350">
              <a:buFont typeface="+mj-lt"/>
              <a:buAutoNum type="arabicPeriod"/>
            </a:pPr>
            <a:r>
              <a:rPr lang="en-US" dirty="0" smtClean="0"/>
              <a:t>Pay rent to a land lord</a:t>
            </a:r>
          </a:p>
          <a:p>
            <a:pPr marL="1771650" lvl="3" indent="-514350">
              <a:buFont typeface="+mj-lt"/>
              <a:buAutoNum type="arabicPeriod"/>
            </a:pPr>
            <a:r>
              <a:rPr lang="en-US" dirty="0" smtClean="0"/>
              <a:t>Gave a tenth of what they earned or made to the church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iv. Napoleon will be defeated by the Russian winter</a:t>
            </a:r>
          </a:p>
          <a:p>
            <a:pPr>
              <a:buNone/>
            </a:pPr>
            <a:r>
              <a:rPr lang="en-US" dirty="0" smtClean="0"/>
              <a:t>v. Defeat gives enemies a renewed hope</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b. Battle of Nations</a:t>
            </a:r>
          </a:p>
          <a:p>
            <a:pPr marL="971550" lvl="1" indent="-571500">
              <a:buFont typeface="+mj-lt"/>
              <a:buAutoNum type="romanLcPeriod"/>
            </a:pPr>
            <a:r>
              <a:rPr lang="en-US" dirty="0" smtClean="0"/>
              <a:t>Russia, Prussia, Austria and England vs. France</a:t>
            </a:r>
          </a:p>
          <a:p>
            <a:pPr marL="914400" lvl="1" indent="-514350">
              <a:buFont typeface="+mj-lt"/>
              <a:buAutoNum type="romanLcPeriod"/>
            </a:pPr>
            <a:r>
              <a:rPr lang="en-US" dirty="0" smtClean="0"/>
              <a:t>Napoleon suffered an overwhelming defeat</a:t>
            </a:r>
          </a:p>
          <a:p>
            <a:pPr marL="914400" lvl="1" indent="-514350">
              <a:buFont typeface="+mj-lt"/>
              <a:buAutoNum type="romanLcPeriod"/>
            </a:pPr>
            <a:r>
              <a:rPr lang="en-US" dirty="0" smtClean="0"/>
              <a:t>Napoleon surrendered Spring 1814</a:t>
            </a:r>
          </a:p>
          <a:p>
            <a:pPr marL="1314450" lvl="2" indent="-514350">
              <a:buFont typeface="+mj-lt"/>
              <a:buAutoNum type="arabicPeriod"/>
            </a:pPr>
            <a:r>
              <a:rPr lang="en-US" dirty="0" smtClean="0"/>
              <a:t>He is exiled to island of Elba, off the coast of Italy</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Last Campaign</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The Hundred Days</a:t>
            </a:r>
          </a:p>
          <a:p>
            <a:pPr marL="971550" lvl="1" indent="-571500">
              <a:buFont typeface="+mj-lt"/>
              <a:buAutoNum type="romanLcPeriod"/>
            </a:pPr>
            <a:r>
              <a:rPr lang="en-US" dirty="0" smtClean="0"/>
              <a:t>One year after his exile, Napoleon will return to France and head to Paris</a:t>
            </a:r>
          </a:p>
          <a:p>
            <a:pPr marL="971550" lvl="1" indent="-571500">
              <a:buFont typeface="+mj-lt"/>
              <a:buAutoNum type="romanLcPeriod"/>
            </a:pPr>
            <a:r>
              <a:rPr lang="en-US" dirty="0" smtClean="0"/>
              <a:t>March 20, 1815</a:t>
            </a:r>
          </a:p>
          <a:p>
            <a:pPr marL="1371600" lvl="2" indent="-571500">
              <a:buFont typeface="+mj-lt"/>
              <a:buAutoNum type="arabicPeriod"/>
            </a:pPr>
            <a:r>
              <a:rPr lang="en-US" dirty="0" smtClean="0"/>
              <a:t>Marks the beginning of the Hundred Days</a:t>
            </a:r>
          </a:p>
          <a:p>
            <a:pPr marL="1828800" lvl="3" indent="-571500">
              <a:buFont typeface="+mj-lt"/>
              <a:buAutoNum type="alphaLcPeriod"/>
            </a:pPr>
            <a:r>
              <a:rPr lang="en-US" dirty="0" smtClean="0"/>
              <a:t>A period where Napoleon briefly returns to his former glory</a:t>
            </a:r>
          </a:p>
          <a:p>
            <a:pPr marL="1828800" lvl="3" indent="-571500">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iii. The Battle of Waterloo</a:t>
            </a:r>
          </a:p>
          <a:p>
            <a:pPr marL="914400" lvl="1" indent="-514350">
              <a:buFont typeface="+mj-lt"/>
              <a:buAutoNum type="arabicPeriod"/>
            </a:pPr>
            <a:r>
              <a:rPr lang="en-US" dirty="0" smtClean="0"/>
              <a:t>Napoleon’s final stand</a:t>
            </a:r>
          </a:p>
          <a:p>
            <a:pPr marL="914400" lvl="1" indent="-514350">
              <a:buFont typeface="+mj-lt"/>
              <a:buAutoNum type="arabicPeriod"/>
            </a:pPr>
            <a:r>
              <a:rPr lang="en-US" dirty="0" smtClean="0"/>
              <a:t>The English were led by the Duke of Wellington</a:t>
            </a:r>
          </a:p>
          <a:p>
            <a:pPr marL="914400" lvl="1" indent="-514350">
              <a:buFont typeface="+mj-lt"/>
              <a:buAutoNum type="arabicPeriod"/>
            </a:pPr>
            <a:r>
              <a:rPr lang="en-US" dirty="0" smtClean="0"/>
              <a:t>Napoleon will be defeated</a:t>
            </a:r>
          </a:p>
          <a:p>
            <a:pPr>
              <a:buNone/>
            </a:pPr>
            <a:r>
              <a:rPr lang="en-US" dirty="0" smtClean="0"/>
              <a:t>iv. Napoleon is exiled to island of St. Helena</a:t>
            </a:r>
          </a:p>
          <a:p>
            <a:pPr>
              <a:buNone/>
            </a:pPr>
            <a:r>
              <a:rPr lang="en-US" dirty="0" smtClean="0"/>
              <a:t>v. Napoleon dies in exile in 1821 at the age of 51</a:t>
            </a:r>
            <a:endParaRPr lang="en-US" dirty="0"/>
          </a:p>
        </p:txBody>
      </p:sp>
      <p:pic>
        <p:nvPicPr>
          <p:cNvPr id="7" name="Content Placeholder 6" descr="duke-wellington-600.jpg"/>
          <p:cNvPicPr>
            <a:picLocks noGrp="1" noChangeAspect="1"/>
          </p:cNvPicPr>
          <p:nvPr>
            <p:ph sz="quarter" idx="2"/>
          </p:nvPr>
        </p:nvPicPr>
        <p:blipFill>
          <a:blip r:embed="rId2" cstate="print"/>
          <a:stretch>
            <a:fillRect/>
          </a:stretch>
        </p:blipFill>
        <p:spPr>
          <a:xfrm>
            <a:off x="5410200" y="1905000"/>
            <a:ext cx="2514600" cy="3810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6. The Congress of Vienna</a:t>
            </a:r>
            <a:endParaRPr lang="en-US" dirty="0"/>
          </a:p>
        </p:txBody>
      </p:sp>
      <p:sp>
        <p:nvSpPr>
          <p:cNvPr id="6" name="Content Placeholder 5"/>
          <p:cNvSpPr>
            <a:spLocks noGrp="1"/>
          </p:cNvSpPr>
          <p:nvPr>
            <p:ph sz="quarter" idx="1"/>
          </p:nvPr>
        </p:nvSpPr>
        <p:spPr/>
        <p:txBody>
          <a:bodyPr/>
          <a:lstStyle/>
          <a:p>
            <a:pPr marL="514350" indent="-514350">
              <a:buAutoNum type="alphaLcPeriod"/>
            </a:pPr>
            <a:r>
              <a:rPr lang="en-US" dirty="0" smtClean="0"/>
              <a:t>Meetings</a:t>
            </a:r>
          </a:p>
          <a:p>
            <a:pPr marL="971550" lvl="1" indent="-571500">
              <a:buFont typeface="+mj-lt"/>
              <a:buAutoNum type="romanLcPeriod"/>
            </a:pPr>
            <a:r>
              <a:rPr lang="en-US" dirty="0" smtClean="0"/>
              <a:t>September 1814- June 1815</a:t>
            </a:r>
          </a:p>
          <a:p>
            <a:pPr marL="971550" lvl="1" indent="-571500">
              <a:buFont typeface="+mj-lt"/>
              <a:buAutoNum type="romanLcPeriod"/>
            </a:pPr>
            <a:r>
              <a:rPr lang="en-US" dirty="0" smtClean="0"/>
              <a:t>Leaders throughout Europe met to discuss how to keep peace in Europe</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pPr>
              <a:buNone/>
            </a:pPr>
            <a:r>
              <a:rPr lang="en-US" dirty="0" smtClean="0"/>
              <a:t>b. The Big Four</a:t>
            </a:r>
          </a:p>
          <a:p>
            <a:pPr marL="971550" lvl="1" indent="-571500">
              <a:buFont typeface="+mj-lt"/>
              <a:buAutoNum type="romanLcPeriod"/>
            </a:pPr>
            <a:r>
              <a:rPr lang="en-US" dirty="0" smtClean="0"/>
              <a:t>Prince Clemons von Metternich of Austria</a:t>
            </a:r>
          </a:p>
          <a:p>
            <a:pPr marL="1371600" lvl="2" indent="-571500">
              <a:buFont typeface="+mj-lt"/>
              <a:buAutoNum type="arabicPeriod"/>
            </a:pPr>
            <a:r>
              <a:rPr lang="en-US" dirty="0" smtClean="0"/>
              <a:t>Wanted to return Europe back to the Old Order system</a:t>
            </a:r>
          </a:p>
          <a:p>
            <a:pPr marL="1371600" lvl="2" indent="-571500">
              <a:buFont typeface="+mj-lt"/>
              <a:buAutoNum type="arabicPeriod"/>
            </a:pPr>
            <a:r>
              <a:rPr lang="en-US" dirty="0" smtClean="0"/>
              <a:t>He is viewed as a reactionary, someone who opposes change</a:t>
            </a:r>
            <a:endParaRPr lang="en-US" dirty="0"/>
          </a:p>
        </p:txBody>
      </p:sp>
      <p:pic>
        <p:nvPicPr>
          <p:cNvPr id="7" name="Content Placeholder 8" descr="mett.bmp"/>
          <p:cNvPicPr>
            <a:picLocks noGrp="1" noChangeAspect="1"/>
          </p:cNvPicPr>
          <p:nvPr>
            <p:ph sz="quarter" idx="2"/>
          </p:nvPr>
        </p:nvPicPr>
        <p:blipFill>
          <a:blip r:embed="rId2" cstate="print"/>
          <a:stretch>
            <a:fillRect/>
          </a:stretch>
        </p:blipFill>
        <p:spPr>
          <a:xfrm>
            <a:off x="6355867" y="3372144"/>
            <a:ext cx="864565" cy="1005888"/>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6" name="Text Placeholder 5"/>
          <p:cNvSpPr>
            <a:spLocks noGrp="1"/>
          </p:cNvSpPr>
          <p:nvPr>
            <p:ph sz="quarter" idx="2"/>
          </p:nvPr>
        </p:nvSpPr>
        <p:spPr/>
        <p:txBody>
          <a:bodyPr>
            <a:normAutofit/>
          </a:bodyPr>
          <a:lstStyle/>
          <a:p>
            <a:pPr algn="ctr">
              <a:buNone/>
            </a:pPr>
            <a:r>
              <a:rPr lang="en-US" dirty="0" smtClean="0"/>
              <a:t>	</a:t>
            </a:r>
            <a:endParaRPr lang="en-US" dirty="0"/>
          </a:p>
        </p:txBody>
      </p:sp>
      <p:pic>
        <p:nvPicPr>
          <p:cNvPr id="14" name="Content Placeholder 6" descr="lord robert.bmp"/>
          <p:cNvPicPr>
            <a:picLocks noGrp="1" noChangeAspect="1"/>
          </p:cNvPicPr>
          <p:nvPr>
            <p:ph sz="quarter" idx="4"/>
          </p:nvPr>
        </p:nvPicPr>
        <p:blipFill>
          <a:blip r:embed="rId2" cstate="print"/>
          <a:stretch>
            <a:fillRect/>
          </a:stretch>
        </p:blipFill>
        <p:spPr>
          <a:xfrm>
            <a:off x="4953000" y="2286000"/>
            <a:ext cx="2895600" cy="3733800"/>
          </a:xfrm>
        </p:spPr>
      </p:pic>
      <p:sp>
        <p:nvSpPr>
          <p:cNvPr id="12" name="Text Placeholder 11"/>
          <p:cNvSpPr>
            <a:spLocks noGrp="1"/>
          </p:cNvSpPr>
          <p:nvPr>
            <p:ph type="body" sz="quarter" idx="1"/>
          </p:nvPr>
        </p:nvSpPr>
        <p:spPr/>
        <p:txBody>
          <a:bodyPr/>
          <a:lstStyle/>
          <a:p>
            <a:r>
              <a:rPr lang="en-US" dirty="0" smtClean="0"/>
              <a:t>ii. Tsar Alexander I	</a:t>
            </a:r>
            <a:endParaRPr lang="en-US" dirty="0"/>
          </a:p>
        </p:txBody>
      </p:sp>
      <p:sp>
        <p:nvSpPr>
          <p:cNvPr id="13" name="Text Placeholder 12"/>
          <p:cNvSpPr>
            <a:spLocks noGrp="1"/>
          </p:cNvSpPr>
          <p:nvPr>
            <p:ph type="body" sz="quarter" idx="3"/>
          </p:nvPr>
        </p:nvSpPr>
        <p:spPr/>
        <p:txBody>
          <a:bodyPr>
            <a:normAutofit fontScale="92500" lnSpcReduction="10000"/>
          </a:bodyPr>
          <a:lstStyle/>
          <a:p>
            <a:r>
              <a:rPr lang="en-US" dirty="0" smtClean="0"/>
              <a:t>iii.  Lord Robert </a:t>
            </a:r>
            <a:r>
              <a:rPr lang="en-US" dirty="0" err="1" smtClean="0"/>
              <a:t>Castlereigh</a:t>
            </a:r>
            <a:r>
              <a:rPr lang="en-US" dirty="0" smtClean="0"/>
              <a:t> of England </a:t>
            </a:r>
          </a:p>
        </p:txBody>
      </p:sp>
      <p:pic>
        <p:nvPicPr>
          <p:cNvPr id="15" name="Content Placeholder 9" descr="alex.bmp"/>
          <p:cNvPicPr>
            <a:picLocks noChangeAspect="1"/>
          </p:cNvPicPr>
          <p:nvPr/>
        </p:nvPicPr>
        <p:blipFill>
          <a:blip r:embed="rId3" cstate="print"/>
          <a:stretch>
            <a:fillRect/>
          </a:stretch>
        </p:blipFill>
        <p:spPr>
          <a:xfrm>
            <a:off x="609600" y="2286000"/>
            <a:ext cx="2895600" cy="36576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
          </p:nvPr>
        </p:nvSpPr>
        <p:spPr/>
        <p:txBody>
          <a:bodyPr/>
          <a:lstStyle/>
          <a:p>
            <a:pPr>
              <a:buNone/>
            </a:pPr>
            <a:r>
              <a:rPr lang="en-US" dirty="0" smtClean="0"/>
              <a:t>iv.  Prince Maurice de Talleyrand of France</a:t>
            </a:r>
            <a:endParaRPr lang="en-US" dirty="0"/>
          </a:p>
        </p:txBody>
      </p:sp>
      <p:pic>
        <p:nvPicPr>
          <p:cNvPr id="10" name="Content Placeholder 7" descr="tally.bmp"/>
          <p:cNvPicPr>
            <a:picLocks noGrp="1" noChangeAspect="1"/>
          </p:cNvPicPr>
          <p:nvPr>
            <p:ph sz="quarter" idx="2"/>
          </p:nvPr>
        </p:nvPicPr>
        <p:blipFill>
          <a:blip r:embed="rId2" cstate="print"/>
          <a:stretch>
            <a:fillRect/>
          </a:stretch>
        </p:blipFill>
        <p:spPr>
          <a:xfrm>
            <a:off x="6372493" y="3386691"/>
            <a:ext cx="831313" cy="97679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pPr>
              <a:buNone/>
            </a:pPr>
            <a:r>
              <a:rPr lang="en-US" dirty="0" smtClean="0"/>
              <a:t>c. Decisions from the meetings</a:t>
            </a:r>
          </a:p>
          <a:p>
            <a:pPr marL="971550" lvl="1" indent="-571500">
              <a:buFont typeface="+mj-lt"/>
              <a:buAutoNum type="romanLcPeriod"/>
            </a:pPr>
            <a:r>
              <a:rPr lang="en-US" dirty="0" smtClean="0"/>
              <a:t>Will change boundaries across Europe to strengthen the nations</a:t>
            </a:r>
          </a:p>
          <a:p>
            <a:pPr marL="971550" lvl="1" indent="-571500">
              <a:buFont typeface="+mj-lt"/>
              <a:buAutoNum type="romanLcPeriod"/>
            </a:pPr>
            <a:r>
              <a:rPr lang="en-US" dirty="0" smtClean="0"/>
              <a:t>France had to give up all of its conquered territory</a:t>
            </a:r>
          </a:p>
          <a:p>
            <a:pPr marL="971550" lvl="1" indent="-571500">
              <a:buFont typeface="+mj-lt"/>
              <a:buAutoNum type="romanLcPeriod"/>
            </a:pPr>
            <a:r>
              <a:rPr lang="en-US" dirty="0" smtClean="0"/>
              <a:t>France forced to pay an indemnity</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Revolution’s Legacy</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Congress of Vienna permanently changed European boundaries</a:t>
            </a:r>
          </a:p>
          <a:p>
            <a:pPr marL="514350" indent="-514350">
              <a:buAutoNum type="alphaLcPeriod"/>
            </a:pPr>
            <a:r>
              <a:rPr lang="en-US" dirty="0" smtClean="0"/>
              <a:t>Standards for government, law, taxes, education, promotion by merit and ability</a:t>
            </a:r>
          </a:p>
          <a:p>
            <a:pPr marL="514350" indent="-514350">
              <a:buAutoNum type="alphaLcPeriod"/>
            </a:pPr>
            <a:r>
              <a:rPr lang="en-US" dirty="0" smtClean="0"/>
              <a:t>French debt</a:t>
            </a:r>
          </a:p>
          <a:p>
            <a:pPr marL="514350" indent="-514350">
              <a:buAutoNum type="alphaLcPeriod"/>
            </a:pPr>
            <a:r>
              <a:rPr lang="en-US" dirty="0" smtClean="0"/>
              <a:t>Enlightenment ideals inspired political movements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rd estate.jpg"/>
          <p:cNvPicPr>
            <a:picLocks noChangeAspect="1"/>
          </p:cNvPicPr>
          <p:nvPr/>
        </p:nvPicPr>
        <p:blipFill>
          <a:blip r:embed="rId2" cstate="print"/>
          <a:stretch>
            <a:fillRect/>
          </a:stretch>
        </p:blipFill>
        <p:spPr>
          <a:xfrm>
            <a:off x="1828800" y="762001"/>
            <a:ext cx="5791200" cy="510628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75px-Map_congress_of_vienna.jpg"/>
          <p:cNvPicPr>
            <a:picLocks noChangeAspect="1"/>
          </p:cNvPicPr>
          <p:nvPr/>
        </p:nvPicPr>
        <p:blipFill>
          <a:blip r:embed="rId2" cstate="print"/>
          <a:stretch>
            <a:fillRect/>
          </a:stretch>
        </p:blipFill>
        <p:spPr>
          <a:xfrm>
            <a:off x="533400" y="533400"/>
            <a:ext cx="8077200" cy="579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514350" indent="-514350">
              <a:buAutoNum type="alphaLcPeriod" startAt="2"/>
            </a:pPr>
            <a:r>
              <a:rPr lang="en-US" dirty="0" smtClean="0"/>
              <a:t>Enlightenment</a:t>
            </a:r>
          </a:p>
          <a:p>
            <a:pPr marL="971550" lvl="1" indent="-571500">
              <a:buAutoNum type="romanLcPeriod"/>
            </a:pPr>
            <a:r>
              <a:rPr lang="en-US" dirty="0" smtClean="0"/>
              <a:t>John </a:t>
            </a:r>
            <a:r>
              <a:rPr lang="en-US" dirty="0" smtClean="0"/>
              <a:t>Locke</a:t>
            </a:r>
            <a:endParaRPr lang="en-US" dirty="0" smtClean="0"/>
          </a:p>
          <a:p>
            <a:pPr marL="971550" lvl="1" indent="-571500">
              <a:buAutoNum type="romanLcPeriod"/>
            </a:pPr>
            <a:r>
              <a:rPr lang="en-US" dirty="0" smtClean="0"/>
              <a:t>Jean-Jacque Rousseau</a:t>
            </a:r>
          </a:p>
          <a:p>
            <a:pPr marL="971550" lvl="1" indent="-571500">
              <a:buAutoNum type="romanLcPeriod"/>
            </a:pPr>
            <a:r>
              <a:rPr lang="en-US" dirty="0" smtClean="0"/>
              <a:t>Baron de Montesquieu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514350" indent="-514350">
              <a:buAutoNum type="alphaLcPeriod" startAt="3"/>
            </a:pPr>
            <a:r>
              <a:rPr lang="en-US" dirty="0" smtClean="0"/>
              <a:t>Financial Crisis</a:t>
            </a:r>
          </a:p>
          <a:p>
            <a:pPr marL="971550" lvl="1" indent="-571500">
              <a:buAutoNum type="romanLcPeriod"/>
            </a:pPr>
            <a:r>
              <a:rPr lang="en-US" dirty="0" smtClean="0"/>
              <a:t>France was deeply in debt</a:t>
            </a:r>
          </a:p>
          <a:p>
            <a:pPr marL="971550" lvl="1" indent="-571500">
              <a:buAutoNum type="romanLcPeriod"/>
            </a:pPr>
            <a:r>
              <a:rPr lang="en-US" dirty="0" smtClean="0"/>
              <a:t>King and court continued to spend more than they had </a:t>
            </a:r>
          </a:p>
          <a:p>
            <a:pPr marL="971550" lvl="1" indent="-571500">
              <a:buAutoNum type="romanLcPeriod"/>
            </a:pPr>
            <a:r>
              <a:rPr lang="en-US" dirty="0" smtClean="0"/>
              <a:t>King tries to tax the Second Estate; they refused to pay</a:t>
            </a:r>
          </a:p>
          <a:p>
            <a:pPr marL="971550" lvl="1" indent="-571500">
              <a:buAutoNum type="romanLcPeriod"/>
            </a:pPr>
            <a:r>
              <a:rPr lang="en-US" dirty="0" smtClean="0"/>
              <a:t>Drought and harsh winter limited the food supply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One of the first events of the revolution was a meeting that the nobility asked Louis XVI to call, the Estates General. This took place in August 1788</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460</TotalTime>
  <Words>1586</Words>
  <Application>Microsoft Office PowerPoint</Application>
  <PresentationFormat>On-screen Show (4:3)</PresentationFormat>
  <Paragraphs>216</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The French Revolution</vt:lpstr>
      <vt:lpstr>1. Causes of the Revolution</vt:lpstr>
      <vt:lpstr>Slide 3</vt:lpstr>
      <vt:lpstr>Slide 4</vt:lpstr>
      <vt:lpstr>Slide 5</vt:lpstr>
      <vt:lpstr>Slide 6</vt:lpstr>
      <vt:lpstr>Slide 7</vt:lpstr>
      <vt:lpstr>Slide 8</vt:lpstr>
      <vt:lpstr>Slide 9</vt:lpstr>
      <vt:lpstr>2. First Events of the Revolution</vt:lpstr>
      <vt:lpstr>Slide 11</vt:lpstr>
      <vt:lpstr>Slide 12</vt:lpstr>
      <vt:lpstr>Slide 13</vt:lpstr>
      <vt:lpstr>Slide 14</vt:lpstr>
      <vt:lpstr>Slide 15</vt:lpstr>
      <vt:lpstr>3. Creating a New Nation</vt:lpstr>
      <vt:lpstr>Slide 17</vt:lpstr>
      <vt:lpstr>Slide 18</vt:lpstr>
      <vt:lpstr>Slide 19</vt:lpstr>
      <vt:lpstr>4. A Radical Government</vt:lpstr>
      <vt:lpstr>Slide 21</vt:lpstr>
      <vt:lpstr>Slide 22</vt:lpstr>
      <vt:lpstr>Slide 23</vt:lpstr>
      <vt:lpstr>Slide 24</vt:lpstr>
      <vt:lpstr>Slide 25</vt:lpstr>
      <vt:lpstr>Slide 26</vt:lpstr>
      <vt:lpstr>Slide 27</vt:lpstr>
      <vt:lpstr>Slide 28</vt:lpstr>
      <vt:lpstr>5. Reign of Terror</vt:lpstr>
      <vt:lpstr>Slide 30</vt:lpstr>
      <vt:lpstr>Slide 31</vt:lpstr>
      <vt:lpstr>Slide 32</vt:lpstr>
      <vt:lpstr>Napoleon</vt:lpstr>
      <vt:lpstr>1. Napoleon’s Rise to Power</vt:lpstr>
      <vt:lpstr>Slide 35</vt:lpstr>
      <vt:lpstr>Slide 36</vt:lpstr>
      <vt:lpstr>Slide 37</vt:lpstr>
      <vt:lpstr>Slide 38</vt:lpstr>
      <vt:lpstr>2. Napoleonic Wars</vt:lpstr>
      <vt:lpstr>Slide 40</vt:lpstr>
      <vt:lpstr>Slide 41</vt:lpstr>
      <vt:lpstr>Slide 42</vt:lpstr>
      <vt:lpstr>Slide 43</vt:lpstr>
      <vt:lpstr>3. Napoleon’s policies</vt:lpstr>
      <vt:lpstr>Slide 45</vt:lpstr>
      <vt:lpstr>Slide 46</vt:lpstr>
      <vt:lpstr>Slide 47</vt:lpstr>
      <vt:lpstr>4. Disaster and Defeat</vt:lpstr>
      <vt:lpstr>Slide 49</vt:lpstr>
      <vt:lpstr>Slide 50</vt:lpstr>
      <vt:lpstr>Slide 51</vt:lpstr>
      <vt:lpstr>5. The Last Campaign</vt:lpstr>
      <vt:lpstr>Slide 53</vt:lpstr>
      <vt:lpstr>6. The Congress of Vienna</vt:lpstr>
      <vt:lpstr>Slide 55</vt:lpstr>
      <vt:lpstr>Slide 56</vt:lpstr>
      <vt:lpstr>Slide 57</vt:lpstr>
      <vt:lpstr>Slide 58</vt:lpstr>
      <vt:lpstr>7. Revolution’s Legacy</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Erin</dc:creator>
  <cp:lastModifiedBy>CMS</cp:lastModifiedBy>
  <cp:revision>19</cp:revision>
  <dcterms:created xsi:type="dcterms:W3CDTF">2011-10-13T13:48:44Z</dcterms:created>
  <dcterms:modified xsi:type="dcterms:W3CDTF">2014-04-03T12:21:26Z</dcterms:modified>
</cp:coreProperties>
</file>