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80" r:id="rId2"/>
    <p:sldId id="287" r:id="rId3"/>
    <p:sldId id="300" r:id="rId4"/>
    <p:sldId id="295" r:id="rId5"/>
    <p:sldId id="303" r:id="rId6"/>
    <p:sldId id="301" r:id="rId7"/>
    <p:sldId id="289" r:id="rId8"/>
    <p:sldId id="304" r:id="rId9"/>
    <p:sldId id="288" r:id="rId10"/>
    <p:sldId id="291" r:id="rId11"/>
    <p:sldId id="292" r:id="rId12"/>
    <p:sldId id="293" r:id="rId13"/>
    <p:sldId id="305" r:id="rId14"/>
    <p:sldId id="306" r:id="rId15"/>
    <p:sldId id="307" r:id="rId16"/>
    <p:sldId id="284" r:id="rId17"/>
    <p:sldId id="290" r:id="rId18"/>
    <p:sldId id="299" r:id="rId19"/>
    <p:sldId id="286"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CCFFCC"/>
    <a:srgbClr val="CCCCFF"/>
    <a:srgbClr val="FFCC99"/>
    <a:srgbClr val="660066"/>
    <a:srgbClr val="0066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76291" autoAdjust="0"/>
  </p:normalViewPr>
  <p:slideViewPr>
    <p:cSldViewPr>
      <p:cViewPr varScale="1">
        <p:scale>
          <a:sx n="64" d="100"/>
          <a:sy n="64" d="100"/>
        </p:scale>
        <p:origin x="-420"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0A10AB2F-997C-432C-9DA4-B8DDCBF926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2DCE8424-17AE-4C6D-82D1-66577CEBAF86}" type="slidenum">
              <a:rPr lang="en-US" smtClean="0"/>
              <a:pPr>
                <a:defRPr/>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lnSpc>
                <a:spcPct val="90000"/>
              </a:lnSpc>
              <a:defRPr/>
            </a:pPr>
            <a:endParaRPr lang="en-US" sz="3900" dirty="0" smtClean="0"/>
          </a:p>
        </p:txBody>
      </p:sp>
      <p:sp>
        <p:nvSpPr>
          <p:cNvPr id="47108" name="Slide Number Placeholder 3"/>
          <p:cNvSpPr>
            <a:spLocks noGrp="1"/>
          </p:cNvSpPr>
          <p:nvPr>
            <p:ph type="sldNum" sz="quarter" idx="5"/>
          </p:nvPr>
        </p:nvSpPr>
        <p:spPr/>
        <p:txBody>
          <a:bodyPr/>
          <a:lstStyle/>
          <a:p>
            <a:pPr>
              <a:defRPr/>
            </a:pPr>
            <a:fld id="{7DB73407-DE53-428D-A582-766CC6A4839C}"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marL="228600" indent="-228600">
              <a:lnSpc>
                <a:spcPct val="75000"/>
              </a:lnSpc>
              <a:buFont typeface="Calibri" pitchFamily="34" charset="0"/>
              <a:buAutoNum type="arabicPeriod"/>
            </a:pPr>
            <a:r>
              <a:rPr lang="en-US" smtClean="0">
                <a:solidFill>
                  <a:srgbClr val="C00000"/>
                </a:solidFill>
                <a:ea typeface="Calibri" pitchFamily="34" charset="0"/>
                <a:cs typeface="Calibri" pitchFamily="34" charset="0"/>
              </a:rPr>
              <a:t>Low production in industry and agriculture due to lack of incentives?  </a:t>
            </a:r>
            <a:r>
              <a:rPr lang="en-US" smtClean="0"/>
              <a:t>They pretend to pay us and we pretend to work.</a:t>
            </a:r>
            <a:endParaRPr lang="en-US" smtClean="0">
              <a:solidFill>
                <a:srgbClr val="C00000"/>
              </a:solidFill>
              <a:ea typeface="Calibri" pitchFamily="34" charset="0"/>
              <a:cs typeface="Calibri" pitchFamily="34" charset="0"/>
            </a:endParaRPr>
          </a:p>
          <a:p>
            <a:pPr marL="228600" indent="-228600">
              <a:buFont typeface="Calibri" pitchFamily="34" charset="0"/>
              <a:buAutoNum type="arabicPeriod"/>
            </a:pPr>
            <a:r>
              <a:rPr lang="en-US" smtClean="0">
                <a:solidFill>
                  <a:srgbClr val="0000CC"/>
                </a:solidFill>
                <a:ea typeface="Calibri" pitchFamily="34" charset="0"/>
                <a:cs typeface="Calibri" pitchFamily="34" charset="0"/>
              </a:rPr>
              <a:t>Heavy spending on the Soviet military (50%); War in Afghanistan, troops in Eastern Europe</a:t>
            </a:r>
          </a:p>
          <a:p>
            <a:pPr marL="228600" indent="-228600">
              <a:buFont typeface="Calibri" pitchFamily="34" charset="0"/>
              <a:buAutoNum type="arabicPeriod"/>
            </a:pPr>
            <a:r>
              <a:rPr lang="en-US" smtClean="0">
                <a:solidFill>
                  <a:srgbClr val="003300"/>
                </a:solidFill>
                <a:ea typeface="Calibri" pitchFamily="34" charset="0"/>
                <a:cs typeface="Calibri" pitchFamily="34" charset="0"/>
              </a:rPr>
              <a:t>Reality of having to compete with SDI &amp; extend the arms race into space </a:t>
            </a:r>
          </a:p>
          <a:p>
            <a:pPr marL="228600" indent="-228600">
              <a:buFont typeface="Calibri" pitchFamily="34" charset="0"/>
              <a:buAutoNum type="arabicPeriod"/>
            </a:pPr>
            <a:r>
              <a:rPr lang="en-US" smtClean="0">
                <a:solidFill>
                  <a:srgbClr val="660066"/>
                </a:solidFill>
                <a:ea typeface="Calibri" pitchFamily="34" charset="0"/>
                <a:cs typeface="Calibri" pitchFamily="34" charset="0"/>
              </a:rPr>
              <a:t>Communist control forbade criticisms &amp; eliminated new ideas</a:t>
            </a:r>
          </a:p>
        </p:txBody>
      </p:sp>
      <p:sp>
        <p:nvSpPr>
          <p:cNvPr id="4" name="Slide Number Placeholder 3"/>
          <p:cNvSpPr>
            <a:spLocks noGrp="1"/>
          </p:cNvSpPr>
          <p:nvPr>
            <p:ph type="sldNum" sz="quarter" idx="5"/>
          </p:nvPr>
        </p:nvSpPr>
        <p:spPr/>
        <p:txBody>
          <a:bodyPr/>
          <a:lstStyle/>
          <a:p>
            <a:pPr>
              <a:defRPr/>
            </a:pPr>
            <a:fld id="{2E812FAA-86B1-4B5B-9EC5-4B3697C3D837}"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228600" indent="-228600">
              <a:lnSpc>
                <a:spcPct val="75000"/>
              </a:lnSpc>
              <a:buFont typeface="Calibri" pitchFamily="34" charset="0"/>
              <a:buAutoNum type="arabicPeriod"/>
            </a:pPr>
            <a:r>
              <a:rPr lang="en-US" smtClean="0">
                <a:solidFill>
                  <a:srgbClr val="C00000"/>
                </a:solidFill>
                <a:ea typeface="Calibri" pitchFamily="34" charset="0"/>
                <a:cs typeface="Calibri" pitchFamily="34" charset="0"/>
              </a:rPr>
              <a:t>Low production in industry and agriculture due to lack of incentives?  </a:t>
            </a:r>
            <a:r>
              <a:rPr lang="en-US" smtClean="0"/>
              <a:t>They pretend to pay us and we pretend to work.</a:t>
            </a:r>
            <a:endParaRPr lang="en-US" smtClean="0">
              <a:solidFill>
                <a:srgbClr val="C00000"/>
              </a:solidFill>
              <a:ea typeface="Calibri" pitchFamily="34" charset="0"/>
              <a:cs typeface="Calibri" pitchFamily="34" charset="0"/>
            </a:endParaRPr>
          </a:p>
          <a:p>
            <a:pPr marL="228600" indent="-228600">
              <a:buFont typeface="Calibri" pitchFamily="34" charset="0"/>
              <a:buAutoNum type="arabicPeriod"/>
            </a:pPr>
            <a:r>
              <a:rPr lang="en-US" smtClean="0">
                <a:solidFill>
                  <a:srgbClr val="0000CC"/>
                </a:solidFill>
                <a:ea typeface="Calibri" pitchFamily="34" charset="0"/>
                <a:cs typeface="Calibri" pitchFamily="34" charset="0"/>
              </a:rPr>
              <a:t>Heavy spending on the Soviet military (50%); War in Afghanistan, troops in Eastern Europe</a:t>
            </a:r>
          </a:p>
          <a:p>
            <a:pPr marL="228600" indent="-228600">
              <a:buFont typeface="Calibri" pitchFamily="34" charset="0"/>
              <a:buAutoNum type="arabicPeriod"/>
            </a:pPr>
            <a:r>
              <a:rPr lang="en-US" smtClean="0">
                <a:solidFill>
                  <a:srgbClr val="003300"/>
                </a:solidFill>
                <a:ea typeface="Calibri" pitchFamily="34" charset="0"/>
                <a:cs typeface="Calibri" pitchFamily="34" charset="0"/>
              </a:rPr>
              <a:t>Reality of having to compete with SDI &amp; extend the arms race into space </a:t>
            </a:r>
          </a:p>
          <a:p>
            <a:pPr marL="228600" indent="-228600">
              <a:buFont typeface="Calibri" pitchFamily="34" charset="0"/>
              <a:buAutoNum type="arabicPeriod"/>
            </a:pPr>
            <a:r>
              <a:rPr lang="en-US" smtClean="0">
                <a:solidFill>
                  <a:srgbClr val="660066"/>
                </a:solidFill>
                <a:ea typeface="Calibri" pitchFamily="34" charset="0"/>
                <a:cs typeface="Calibri" pitchFamily="34" charset="0"/>
              </a:rPr>
              <a:t>Communist control forbade criticisms &amp; eliminated new ideas</a:t>
            </a:r>
          </a:p>
        </p:txBody>
      </p:sp>
      <p:sp>
        <p:nvSpPr>
          <p:cNvPr id="4" name="Slide Number Placeholder 3"/>
          <p:cNvSpPr>
            <a:spLocks noGrp="1"/>
          </p:cNvSpPr>
          <p:nvPr>
            <p:ph type="sldNum" sz="quarter" idx="5"/>
          </p:nvPr>
        </p:nvSpPr>
        <p:spPr/>
        <p:txBody>
          <a:bodyPr/>
          <a:lstStyle/>
          <a:p>
            <a:pPr>
              <a:defRPr/>
            </a:pPr>
            <a:fld id="{0786FDC6-301D-4ACA-999B-C1B043011C78}"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E01E50D-2732-4DD2-9E5A-A30CCE196893}"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54045E5-5466-409F-BEC8-A835351E592B}"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a:noFill/>
          <a:ln/>
        </p:spPr>
        <p:txBody>
          <a:bodyPr/>
          <a:lstStyle/>
          <a:p>
            <a:pPr>
              <a:lnSpc>
                <a:spcPct val="90000"/>
              </a:lnSpc>
            </a:pPr>
            <a:r>
              <a:rPr lang="en-US" sz="900" smtClean="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smtClean="0"/>
          </a:p>
          <a:p>
            <a:pPr>
              <a:lnSpc>
                <a:spcPct val="90000"/>
              </a:lnSpc>
            </a:pPr>
            <a:r>
              <a:rPr lang="en-US" sz="900" smtClean="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smtClean="0"/>
          </a:p>
          <a:p>
            <a:pPr>
              <a:lnSpc>
                <a:spcPct val="90000"/>
              </a:lnSpc>
            </a:pPr>
            <a:r>
              <a:rPr lang="en-US" sz="900" smtClean="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smtClean="0"/>
          </a:p>
          <a:p>
            <a:pPr>
              <a:lnSpc>
                <a:spcPct val="90000"/>
              </a:lnSpc>
            </a:pPr>
            <a:r>
              <a:rPr lang="en-US" sz="900" smtClean="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smtClean="0"/>
          </a:p>
          <a:p>
            <a:pPr>
              <a:lnSpc>
                <a:spcPct val="90000"/>
              </a:lnSpc>
            </a:pPr>
            <a:r>
              <a:rPr lang="en-US" sz="900" smtClean="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3"/>
              <a:chOff x="-3" y="1562"/>
              <a:chExt cx="5763" cy="643"/>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4"/>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6"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8"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64" y="1677"/>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75"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1"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4"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87" y="1656"/>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40"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1"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55"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701" y="165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48" y="173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3"/>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7" y="1677"/>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72" y="1703"/>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 id="2147483725" r:id="rId2"/>
    <p:sldLayoutId id="2147483726" r:id="rId3"/>
    <p:sldLayoutId id="2147483727" r:id="rId4"/>
    <p:sldLayoutId id="2147483728" r:id="rId5"/>
    <p:sldLayoutId id="2147483729"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pPr>
            <a:r>
              <a:rPr lang="en-US" sz="3800" smtClean="0"/>
              <a:t>What led to the end of the Cold War?</a:t>
            </a:r>
          </a:p>
          <a:p>
            <a:pPr eaLnBrk="1" hangingPunct="1">
              <a:lnSpc>
                <a:spcPct val="90000"/>
              </a:lnSpc>
              <a:spcBef>
                <a:spcPct val="0"/>
              </a:spcBef>
            </a:pPr>
            <a:endParaRPr lang="en-US" sz="3800" smtClean="0"/>
          </a:p>
          <a:p>
            <a:pPr eaLnBrk="1" hangingPunct="1">
              <a:lnSpc>
                <a:spcPct val="90000"/>
              </a:lnSpc>
              <a:spcBef>
                <a:spcPct val="0"/>
              </a:spcBef>
            </a:pPr>
            <a:endParaRPr lang="en-US" sz="3800" smtClean="0"/>
          </a:p>
          <a:p>
            <a:pPr eaLnBrk="1" hangingPunct="1">
              <a:lnSpc>
                <a:spcPct val="90000"/>
              </a:lnSpc>
              <a:spcBef>
                <a:spcPct val="0"/>
              </a:spcBef>
            </a:pPr>
            <a:endParaRPr lang="en-US" sz="3800" smtClean="0"/>
          </a:p>
          <a:p>
            <a:pPr eaLnBrk="1" hangingPunct="1">
              <a:lnSpc>
                <a:spcPct val="90000"/>
              </a:lnSpc>
              <a:spcBef>
                <a:spcPct val="0"/>
              </a:spcBef>
            </a:pPr>
            <a:endParaRPr lang="en-US" sz="3800" smtClean="0"/>
          </a:p>
          <a:p>
            <a:pPr eaLnBrk="1" hangingPunct="1">
              <a:lnSpc>
                <a:spcPct val="90000"/>
              </a:lnSpc>
              <a:spcBef>
                <a:spcPct val="0"/>
              </a:spcBef>
            </a:pPr>
            <a:r>
              <a:rPr lang="en-US" sz="3800" u="sng" smtClean="0">
                <a:solidFill>
                  <a:schemeClr val="folHlink"/>
                </a:solidFill>
              </a:rPr>
              <a:t>Warm Up Question</a:t>
            </a:r>
            <a:r>
              <a:rPr lang="en-US" sz="3800" smtClean="0">
                <a:solidFill>
                  <a:schemeClr val="folHlink"/>
                </a:solidFill>
              </a:rPr>
              <a: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3.bp.blogspot.com/_pan5ztQkuzE/S2OvqzU2M8I/AAAAAAAAADs/Uv5sX5932WQ/s320/Mikhail.Gorbachev.jpg"/>
          <p:cNvPicPr>
            <a:picLocks noChangeAspect="1" noChangeArrowheads="1"/>
          </p:cNvPicPr>
          <p:nvPr/>
        </p:nvPicPr>
        <p:blipFill>
          <a:blip r:embed="rId2" cstate="print"/>
          <a:srcRect/>
          <a:stretch>
            <a:fillRect/>
          </a:stretch>
        </p:blipFill>
        <p:spPr bwMode="auto">
          <a:xfrm>
            <a:off x="884238" y="1447800"/>
            <a:ext cx="7421562" cy="5334000"/>
          </a:xfrm>
          <a:prstGeom prst="rect">
            <a:avLst/>
          </a:prstGeom>
          <a:noFill/>
          <a:ln w="9525">
            <a:noFill/>
            <a:miter lim="800000"/>
            <a:headEnd/>
            <a:tailEnd/>
          </a:ln>
        </p:spPr>
      </p:pic>
      <p:sp>
        <p:nvSpPr>
          <p:cNvPr id="12291" name="Rectangular Callout 2"/>
          <p:cNvSpPr>
            <a:spLocks noChangeArrowheads="1"/>
          </p:cNvSpPr>
          <p:nvPr/>
        </p:nvSpPr>
        <p:spPr bwMode="auto">
          <a:xfrm>
            <a:off x="762000" y="76200"/>
            <a:ext cx="7543800" cy="12192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Rather than saving the communist system in the USSR &amp; Eastern Europe, Gorbachev’s reforms helped bring an end to communism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ular Callout 1"/>
          <p:cNvSpPr>
            <a:spLocks noChangeArrowheads="1"/>
          </p:cNvSpPr>
          <p:nvPr/>
        </p:nvSpPr>
        <p:spPr bwMode="auto">
          <a:xfrm>
            <a:off x="152400" y="76200"/>
            <a:ext cx="8763000" cy="7620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In 1989, a surge of democratic revolution swept through the Eastern European communist satellites </a:t>
            </a:r>
          </a:p>
        </p:txBody>
      </p:sp>
      <p:pic>
        <p:nvPicPr>
          <p:cNvPr id="13315" name="Picture 2"/>
          <p:cNvPicPr>
            <a:picLocks noChangeAspect="1" noChangeArrowheads="1"/>
          </p:cNvPicPr>
          <p:nvPr/>
        </p:nvPicPr>
        <p:blipFill>
          <a:blip r:embed="rId2" cstate="print"/>
          <a:srcRect/>
          <a:stretch>
            <a:fillRect/>
          </a:stretch>
        </p:blipFill>
        <p:spPr bwMode="auto">
          <a:xfrm>
            <a:off x="0" y="1066800"/>
            <a:ext cx="7086600" cy="5562600"/>
          </a:xfrm>
          <a:prstGeom prst="rect">
            <a:avLst/>
          </a:prstGeom>
          <a:noFill/>
          <a:ln w="9525">
            <a:noFill/>
            <a:miter lim="800000"/>
            <a:headEnd/>
            <a:tailEnd/>
          </a:ln>
        </p:spPr>
      </p:pic>
      <p:pic>
        <p:nvPicPr>
          <p:cNvPr id="13316" name="Picture 2"/>
          <p:cNvPicPr>
            <a:picLocks noChangeAspect="1" noChangeArrowheads="1"/>
          </p:cNvPicPr>
          <p:nvPr/>
        </p:nvPicPr>
        <p:blipFill>
          <a:blip r:embed="rId3" cstate="print"/>
          <a:srcRect/>
          <a:stretch>
            <a:fillRect/>
          </a:stretch>
        </p:blipFill>
        <p:spPr bwMode="auto">
          <a:xfrm>
            <a:off x="134938" y="1066800"/>
            <a:ext cx="1846262" cy="1600200"/>
          </a:xfrm>
          <a:prstGeom prst="rect">
            <a:avLst/>
          </a:prstGeom>
          <a:noFill/>
          <a:ln w="9525">
            <a:noFill/>
            <a:miter lim="800000"/>
            <a:headEnd/>
            <a:tailEnd/>
          </a:ln>
        </p:spPr>
      </p:pic>
      <p:pic>
        <p:nvPicPr>
          <p:cNvPr id="13317" name="Picture 2"/>
          <p:cNvPicPr>
            <a:picLocks noChangeAspect="1" noChangeArrowheads="1"/>
          </p:cNvPicPr>
          <p:nvPr/>
        </p:nvPicPr>
        <p:blipFill>
          <a:blip r:embed="rId4" cstate="print"/>
          <a:srcRect/>
          <a:stretch>
            <a:fillRect/>
          </a:stretch>
        </p:blipFill>
        <p:spPr bwMode="auto">
          <a:xfrm>
            <a:off x="6248400" y="1066800"/>
            <a:ext cx="838200" cy="1981200"/>
          </a:xfrm>
          <a:prstGeom prst="rect">
            <a:avLst/>
          </a:prstGeom>
          <a:noFill/>
          <a:ln w="9525">
            <a:noFill/>
            <a:miter lim="800000"/>
            <a:headEnd/>
            <a:tailEnd/>
          </a:ln>
        </p:spPr>
      </p:pic>
      <p:sp>
        <p:nvSpPr>
          <p:cNvPr id="8" name="Rectangular Callout 7"/>
          <p:cNvSpPr>
            <a:spLocks noChangeArrowheads="1"/>
          </p:cNvSpPr>
          <p:nvPr/>
        </p:nvSpPr>
        <p:spPr bwMode="auto">
          <a:xfrm>
            <a:off x="4343400" y="2209800"/>
            <a:ext cx="4724400" cy="1143000"/>
          </a:xfrm>
          <a:prstGeom prst="wedgeRectCallout">
            <a:avLst>
              <a:gd name="adj1" fmla="val -18264"/>
              <a:gd name="adj2" fmla="val 21699"/>
            </a:avLst>
          </a:prstGeom>
          <a:solidFill>
            <a:schemeClr val="tx2">
              <a:lumMod val="20000"/>
              <a:lumOff val="80000"/>
            </a:schemeClr>
          </a:solidFill>
          <a:ln w="9525" algn="ctr">
            <a:solidFill>
              <a:schemeClr val="tx1"/>
            </a:solidFill>
            <a:round/>
            <a:headEnd/>
            <a:tailEnd/>
          </a:ln>
        </p:spPr>
        <p:txBody>
          <a:bodyPr/>
          <a:lstStyle/>
          <a:p>
            <a:pPr algn="ctr">
              <a:lnSpc>
                <a:spcPct val="75000"/>
              </a:lnSpc>
              <a:defRPr/>
            </a:pPr>
            <a:r>
              <a:rPr lang="en-US" sz="3200" dirty="0"/>
              <a:t>Gorbachev did not use the Soviet military to stop these revolutions </a:t>
            </a:r>
          </a:p>
          <a:p>
            <a:pPr algn="ctr">
              <a:lnSpc>
                <a:spcPct val="75000"/>
              </a:lnSpc>
              <a:defRPr/>
            </a:pPr>
            <a:r>
              <a:rPr lang="en-US" sz="3200" dirty="0">
                <a:cs typeface="Calibri" pitchFamily="34" charset="0"/>
              </a:rPr>
              <a:t>  </a:t>
            </a:r>
          </a:p>
        </p:txBody>
      </p:sp>
      <p:sp>
        <p:nvSpPr>
          <p:cNvPr id="10" name="Rectangular Callout 9"/>
          <p:cNvSpPr>
            <a:spLocks noChangeArrowheads="1"/>
          </p:cNvSpPr>
          <p:nvPr/>
        </p:nvSpPr>
        <p:spPr bwMode="auto">
          <a:xfrm>
            <a:off x="4343400" y="990600"/>
            <a:ext cx="4724400" cy="1143000"/>
          </a:xfrm>
          <a:prstGeom prst="wedgeRectCallout">
            <a:avLst>
              <a:gd name="adj1" fmla="val -18264"/>
              <a:gd name="adj2" fmla="val 21699"/>
            </a:avLst>
          </a:prstGeom>
          <a:solidFill>
            <a:srgbClr val="FFCC99"/>
          </a:solidFill>
          <a:ln w="9525" algn="ctr">
            <a:solidFill>
              <a:schemeClr val="tx1"/>
            </a:solidFill>
            <a:round/>
            <a:headEnd/>
            <a:tailEnd/>
          </a:ln>
        </p:spPr>
        <p:txBody>
          <a:bodyPr/>
          <a:lstStyle/>
          <a:p>
            <a:pPr algn="ctr">
              <a:lnSpc>
                <a:spcPct val="75000"/>
              </a:lnSpc>
            </a:pPr>
            <a:r>
              <a:rPr lang="en-US" sz="3200"/>
              <a:t>Eastern European nations  broke from Soviet control &amp; created democracies </a:t>
            </a:r>
          </a:p>
          <a:p>
            <a:pPr algn="ctr">
              <a:lnSpc>
                <a:spcPct val="75000"/>
              </a:lnSpc>
            </a:pPr>
            <a:r>
              <a:rPr lang="en-US" sz="3200"/>
              <a:t>  </a:t>
            </a:r>
          </a:p>
        </p:txBody>
      </p:sp>
      <p:sp>
        <p:nvSpPr>
          <p:cNvPr id="11" name="Rectangular Callout 10"/>
          <p:cNvSpPr>
            <a:spLocks noChangeArrowheads="1"/>
          </p:cNvSpPr>
          <p:nvPr/>
        </p:nvSpPr>
        <p:spPr bwMode="auto">
          <a:xfrm>
            <a:off x="304800" y="6019800"/>
            <a:ext cx="4038600" cy="762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In November 1989, the Berlin Wall came down </a:t>
            </a:r>
          </a:p>
          <a:p>
            <a:pPr algn="ctr">
              <a:lnSpc>
                <a:spcPct val="75000"/>
              </a:lnSpc>
            </a:pPr>
            <a:r>
              <a:rPr lang="en-US" sz="3200"/>
              <a:t>  </a:t>
            </a:r>
          </a:p>
        </p:txBody>
      </p:sp>
      <p:pic>
        <p:nvPicPr>
          <p:cNvPr id="12" name="Picture 27" descr="1989-Berlin-Wall-Falls"/>
          <p:cNvPicPr>
            <a:picLocks noChangeAspect="1" noChangeArrowheads="1"/>
          </p:cNvPicPr>
          <p:nvPr/>
        </p:nvPicPr>
        <p:blipFill>
          <a:blip r:embed="rId5" cstate="print"/>
          <a:srcRect/>
          <a:stretch>
            <a:fillRect/>
          </a:stretch>
        </p:blipFill>
        <p:spPr bwMode="auto">
          <a:xfrm>
            <a:off x="4495800" y="3429000"/>
            <a:ext cx="4429125" cy="3429000"/>
          </a:xfrm>
          <a:prstGeom prst="rect">
            <a:avLst/>
          </a:prstGeom>
          <a:solidFill>
            <a:srgbClr val="FFCC99"/>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DIVI7233721"/>
          <p:cNvPicPr>
            <a:picLocks noChangeAspect="1" noChangeArrowheads="1"/>
          </p:cNvPicPr>
          <p:nvPr>
            <p:ph idx="1"/>
          </p:nvPr>
        </p:nvPicPr>
        <p:blipFill>
          <a:blip r:embed="rId2" cstate="print">
            <a:lum bright="-6000" contrast="20000"/>
          </a:blip>
          <a:srcRect/>
          <a:stretch>
            <a:fillRect/>
          </a:stretch>
        </p:blipFill>
        <p:spPr>
          <a:xfrm>
            <a:off x="457200" y="1066800"/>
            <a:ext cx="8382000" cy="5692775"/>
          </a:xfrm>
          <a:noFill/>
        </p:spPr>
      </p:pic>
      <p:sp>
        <p:nvSpPr>
          <p:cNvPr id="14339" name="Rectangular Callout 3"/>
          <p:cNvSpPr>
            <a:spLocks noChangeArrowheads="1"/>
          </p:cNvSpPr>
          <p:nvPr/>
        </p:nvSpPr>
        <p:spPr bwMode="auto">
          <a:xfrm>
            <a:off x="152400" y="76200"/>
            <a:ext cx="8763000" cy="7620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75000"/>
              </a:lnSpc>
            </a:pPr>
            <a:r>
              <a:rPr lang="en-US" sz="3200"/>
              <a:t>Ethnic nationalism &amp; desire for democracy led to the break-up of the Soviet Union from 1990 to 1991</a:t>
            </a:r>
          </a:p>
        </p:txBody>
      </p:sp>
      <p:pic>
        <p:nvPicPr>
          <p:cNvPr id="6" name="Picture 2"/>
          <p:cNvPicPr>
            <a:picLocks noChangeAspect="1" noChangeArrowheads="1"/>
          </p:cNvPicPr>
          <p:nvPr/>
        </p:nvPicPr>
        <p:blipFill>
          <a:blip r:embed="rId3" cstate="print"/>
          <a:srcRect/>
          <a:stretch>
            <a:fillRect/>
          </a:stretch>
        </p:blipFill>
        <p:spPr bwMode="auto">
          <a:xfrm>
            <a:off x="152400" y="2474913"/>
            <a:ext cx="8686800" cy="4383087"/>
          </a:xfrm>
          <a:prstGeom prst="rect">
            <a:avLst/>
          </a:prstGeom>
          <a:noFill/>
          <a:ln w="9525">
            <a:noFill/>
            <a:miter lim="800000"/>
            <a:headEnd/>
            <a:tailEnd/>
          </a:ln>
        </p:spPr>
      </p:pic>
      <p:sp>
        <p:nvSpPr>
          <p:cNvPr id="8" name="Rectangular Callout 7"/>
          <p:cNvSpPr>
            <a:spLocks noChangeArrowheads="1"/>
          </p:cNvSpPr>
          <p:nvPr/>
        </p:nvSpPr>
        <p:spPr bwMode="auto">
          <a:xfrm>
            <a:off x="228600" y="914400"/>
            <a:ext cx="4724400" cy="1524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In 1990, the Soviet states of Estonia, Latvia, Lithuania declared independence from the Soviet Union </a:t>
            </a:r>
          </a:p>
        </p:txBody>
      </p:sp>
      <p:sp>
        <p:nvSpPr>
          <p:cNvPr id="9" name="Rectangular Callout 8"/>
          <p:cNvSpPr>
            <a:spLocks noChangeArrowheads="1"/>
          </p:cNvSpPr>
          <p:nvPr/>
        </p:nvSpPr>
        <p:spPr bwMode="auto">
          <a:xfrm>
            <a:off x="5181600" y="914400"/>
            <a:ext cx="3733800" cy="1524000"/>
          </a:xfrm>
          <a:prstGeom prst="wedgeRectCallout">
            <a:avLst>
              <a:gd name="adj1" fmla="val -18264"/>
              <a:gd name="adj2" fmla="val 21699"/>
            </a:avLst>
          </a:prstGeom>
          <a:solidFill>
            <a:srgbClr val="FFCCFF"/>
          </a:solidFill>
          <a:ln w="9525" algn="ctr">
            <a:solidFill>
              <a:schemeClr val="tx1"/>
            </a:solidFill>
            <a:round/>
            <a:headEnd/>
            <a:tailEnd/>
          </a:ln>
        </p:spPr>
        <p:txBody>
          <a:bodyPr/>
          <a:lstStyle/>
          <a:p>
            <a:pPr algn="ctr">
              <a:lnSpc>
                <a:spcPct val="75000"/>
              </a:lnSpc>
            </a:pPr>
            <a:r>
              <a:rPr lang="en-US" sz="3200"/>
              <a:t>In 1991, the Soviet Union broke apart </a:t>
            </a:r>
            <a:br>
              <a:rPr lang="en-US" sz="3200"/>
            </a:br>
            <a:r>
              <a:rPr lang="en-US" sz="3200"/>
              <a:t>&amp; 15 new nations</a:t>
            </a:r>
            <a:br>
              <a:rPr lang="en-US" sz="3200"/>
            </a:br>
            <a:r>
              <a:rPr lang="en-US" sz="3200"/>
              <a:t> were formed </a:t>
            </a:r>
          </a:p>
        </p:txBody>
      </p:sp>
      <p:sp>
        <p:nvSpPr>
          <p:cNvPr id="10" name="Rectangular Callout 9"/>
          <p:cNvSpPr>
            <a:spLocks noChangeArrowheads="1"/>
          </p:cNvSpPr>
          <p:nvPr/>
        </p:nvSpPr>
        <p:spPr bwMode="auto">
          <a:xfrm>
            <a:off x="5334000" y="5257800"/>
            <a:ext cx="3733800" cy="1524000"/>
          </a:xfrm>
          <a:prstGeom prst="wedgeRectCallout">
            <a:avLst>
              <a:gd name="adj1" fmla="val -18264"/>
              <a:gd name="adj2" fmla="val 21699"/>
            </a:avLst>
          </a:prstGeom>
          <a:solidFill>
            <a:schemeClr val="tx2">
              <a:lumMod val="20000"/>
              <a:lumOff val="80000"/>
            </a:schemeClr>
          </a:solidFill>
          <a:ln w="9525" algn="ctr">
            <a:solidFill>
              <a:schemeClr val="tx1"/>
            </a:solidFill>
            <a:round/>
            <a:headEnd/>
            <a:tailEnd/>
          </a:ln>
        </p:spPr>
        <p:txBody>
          <a:bodyPr/>
          <a:lstStyle/>
          <a:p>
            <a:pPr algn="ctr">
              <a:lnSpc>
                <a:spcPct val="75000"/>
              </a:lnSpc>
              <a:defRPr/>
            </a:pPr>
            <a:r>
              <a:rPr lang="en-US" sz="3200" dirty="0">
                <a:cs typeface="Calibri" pitchFamily="34" charset="0"/>
              </a:rPr>
              <a:t>The break-up of the Soviet Union in 1991 marked the end of the Cold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0"/>
            <a:ext cx="8610600" cy="1143000"/>
          </a:xfrm>
        </p:spPr>
        <p:txBody>
          <a:bodyPr/>
          <a:lstStyle/>
          <a:p>
            <a:pPr eaLnBrk="1" hangingPunct="1"/>
            <a:r>
              <a:rPr lang="en-US" sz="4000" smtClean="0">
                <a:solidFill>
                  <a:srgbClr val="C00000"/>
                </a:solidFill>
              </a:rPr>
              <a:t>Cold War Political Cartoon Analysis </a:t>
            </a:r>
          </a:p>
        </p:txBody>
      </p:sp>
      <p:sp>
        <p:nvSpPr>
          <p:cNvPr id="15363" name="Content Placeholder 2"/>
          <p:cNvSpPr>
            <a:spLocks noGrp="1"/>
          </p:cNvSpPr>
          <p:nvPr>
            <p:ph idx="1"/>
          </p:nvPr>
        </p:nvSpPr>
        <p:spPr>
          <a:xfrm>
            <a:off x="228600" y="990600"/>
            <a:ext cx="8915400" cy="5867400"/>
          </a:xfrm>
        </p:spPr>
        <p:txBody>
          <a:bodyPr/>
          <a:lstStyle/>
          <a:p>
            <a:pPr eaLnBrk="1" hangingPunct="1">
              <a:lnSpc>
                <a:spcPct val="90000"/>
              </a:lnSpc>
            </a:pPr>
            <a:r>
              <a:rPr lang="en-US" sz="3800" smtClean="0"/>
              <a:t>Cartoon analysis:</a:t>
            </a:r>
          </a:p>
          <a:p>
            <a:pPr lvl="1" eaLnBrk="1" hangingPunct="1">
              <a:lnSpc>
                <a:spcPct val="90000"/>
              </a:lnSpc>
            </a:pPr>
            <a:r>
              <a:rPr lang="en-US" sz="3800" smtClean="0"/>
              <a:t>Working with a partner, examine each of the following four Cold War political cartoons</a:t>
            </a:r>
          </a:p>
          <a:p>
            <a:pPr lvl="1" eaLnBrk="1" hangingPunct="1">
              <a:lnSpc>
                <a:spcPct val="90000"/>
              </a:lnSpc>
            </a:pPr>
            <a:r>
              <a:rPr lang="en-US" sz="3800" smtClean="0"/>
              <a:t>For each cartoon, identify what the artist’s message is </a:t>
            </a:r>
          </a:p>
          <a:p>
            <a:pPr lvl="1" eaLnBrk="1" hangingPunct="1">
              <a:lnSpc>
                <a:spcPct val="90000"/>
              </a:lnSpc>
            </a:pPr>
            <a:r>
              <a:rPr lang="en-US" sz="3800" smtClean="0"/>
              <a:t>Find at least one fact from your notes that supports the main idea of the political cartoon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2" descr="http://multimedialearningllc.files.wordpress.com/2010/05/cold-war.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17411" name="Content Placeholder 2"/>
          <p:cNvSpPr>
            <a:spLocks noGrp="1"/>
          </p:cNvSpPr>
          <p:nvPr>
            <p:ph idx="1"/>
          </p:nvPr>
        </p:nvSpPr>
        <p:spPr/>
        <p:txBody>
          <a:bodyPr/>
          <a:lstStyle/>
          <a:p>
            <a:endParaRPr lang="en-US" smtClean="0"/>
          </a:p>
        </p:txBody>
      </p:sp>
      <p:pic>
        <p:nvPicPr>
          <p:cNvPr id="17412" name="Picture 2" descr="http://www.inkcinct.com.au/web-pages/cartoons/past/2008/2008-275--law-and-order-arms-race.gif"/>
          <p:cNvPicPr>
            <a:picLocks noChangeAspect="1" noChangeArrowheads="1"/>
          </p:cNvPicPr>
          <p:nvPr/>
        </p:nvPicPr>
        <p:blipFill>
          <a:blip r:embed="rId2" cstate="print"/>
          <a:srcRect/>
          <a:stretch>
            <a:fillRect/>
          </a:stretch>
        </p:blipFill>
        <p:spPr bwMode="auto">
          <a:xfrm>
            <a:off x="422275" y="0"/>
            <a:ext cx="87217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cstate="print"/>
          <a:srcRect/>
          <a:stretch>
            <a:fillRect/>
          </a:stretch>
        </p:blipFill>
        <p:spPr bwMode="auto">
          <a:xfrm>
            <a:off x="304800" y="838200"/>
            <a:ext cx="8431213"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5" descr="http://www.loc.gov/rr/print/swann/valtman/images/valt21.jpg"/>
          <p:cNvPicPr>
            <a:picLocks noChangeAspect="1" noChangeArrowheads="1"/>
          </p:cNvPicPr>
          <p:nvPr/>
        </p:nvPicPr>
        <p:blipFill>
          <a:blip r:embed="rId2" cstate="print"/>
          <a:srcRect/>
          <a:stretch>
            <a:fillRect/>
          </a:stretch>
        </p:blipFill>
        <p:spPr bwMode="auto">
          <a:xfrm>
            <a:off x="1752600" y="0"/>
            <a:ext cx="5740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482" name="Picture 15"/>
          <p:cNvPicPr>
            <a:picLocks noChangeAspect="1" noChangeArrowheads="1"/>
          </p:cNvPicPr>
          <p:nvPr/>
        </p:nvPicPr>
        <p:blipFill>
          <a:blip r:embed="rId3" cstate="print"/>
          <a:srcRect/>
          <a:stretch>
            <a:fillRect/>
          </a:stretch>
        </p:blipFill>
        <p:spPr bwMode="auto">
          <a:xfrm>
            <a:off x="0" y="533400"/>
            <a:ext cx="9140825" cy="5776913"/>
          </a:xfrm>
          <a:prstGeom prst="rect">
            <a:avLst/>
          </a:prstGeom>
          <a:noFill/>
          <a:ln w="38100">
            <a:noFill/>
            <a:miter lim="800000"/>
            <a:headEnd/>
            <a:tailEnd/>
          </a:ln>
        </p:spPr>
      </p:pic>
      <p:pic>
        <p:nvPicPr>
          <p:cNvPr id="351250" name="Picture 18" descr="reagan_cold_war"/>
          <p:cNvPicPr>
            <a:picLocks noChangeAspect="1" noChangeArrowheads="1"/>
          </p:cNvPicPr>
          <p:nvPr/>
        </p:nvPicPr>
        <p:blipFill>
          <a:blip r:embed="rId4" cstate="print"/>
          <a:srcRect/>
          <a:stretch>
            <a:fillRect/>
          </a:stretch>
        </p:blipFill>
        <p:spPr bwMode="auto">
          <a:xfrm>
            <a:off x="0" y="228600"/>
            <a:ext cx="9144000" cy="6316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250"/>
                                        </p:tgtEl>
                                        <p:attrNameLst>
                                          <p:attrName>style.visibility</p:attrName>
                                        </p:attrNameLst>
                                      </p:cBhvr>
                                      <p:to>
                                        <p:strVal val="visible"/>
                                      </p:to>
                                    </p:set>
                                    <p:animEffect transition="in" filter="fade">
                                      <p:cBhvr>
                                        <p:cTn id="7" dur="2000"/>
                                        <p:tgtEl>
                                          <p:spTgt spid="35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www.flintfordreams.com/images/china-communism-countdown.jpg"/>
          <p:cNvPicPr>
            <a:picLocks noChangeAspect="1" noChangeArrowheads="1"/>
          </p:cNvPicPr>
          <p:nvPr/>
        </p:nvPicPr>
        <p:blipFill>
          <a:blip r:embed="rId2" cstate="print"/>
          <a:srcRect/>
          <a:stretch>
            <a:fillRect/>
          </a:stretch>
        </p:blipFill>
        <p:spPr bwMode="auto">
          <a:xfrm>
            <a:off x="685800" y="381000"/>
            <a:ext cx="79629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ular Callout 11"/>
          <p:cNvSpPr>
            <a:spLocks noChangeArrowheads="1"/>
          </p:cNvSpPr>
          <p:nvPr/>
        </p:nvSpPr>
        <p:spPr bwMode="auto">
          <a:xfrm>
            <a:off x="685800" y="76200"/>
            <a:ext cx="7772400" cy="8382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In the 1940s, 50s, &amp; 60s the USA fought to contain communism throughout the world </a:t>
            </a:r>
          </a:p>
        </p:txBody>
      </p:sp>
      <p:pic>
        <p:nvPicPr>
          <p:cNvPr id="4099" name="Picture 2"/>
          <p:cNvPicPr>
            <a:picLocks noChangeAspect="1" noChangeArrowheads="1"/>
          </p:cNvPicPr>
          <p:nvPr/>
        </p:nvPicPr>
        <p:blipFill>
          <a:blip r:embed="rId3" cstate="print"/>
          <a:srcRect/>
          <a:stretch>
            <a:fillRect/>
          </a:stretch>
        </p:blipFill>
        <p:spPr bwMode="auto">
          <a:xfrm>
            <a:off x="0" y="1050925"/>
            <a:ext cx="9144000" cy="5807075"/>
          </a:xfrm>
          <a:prstGeom prst="rect">
            <a:avLst/>
          </a:prstGeom>
          <a:noFill/>
          <a:ln w="9525">
            <a:noFill/>
            <a:miter lim="800000"/>
            <a:headEnd/>
            <a:tailEnd/>
          </a:ln>
        </p:spPr>
      </p:pic>
      <p:sp>
        <p:nvSpPr>
          <p:cNvPr id="18" name="Rectangular Callout 17"/>
          <p:cNvSpPr>
            <a:spLocks noChangeArrowheads="1"/>
          </p:cNvSpPr>
          <p:nvPr/>
        </p:nvSpPr>
        <p:spPr bwMode="auto">
          <a:xfrm>
            <a:off x="76200" y="76200"/>
            <a:ext cx="2743200" cy="20574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80000"/>
              </a:lnSpc>
            </a:pPr>
            <a:r>
              <a:rPr lang="en-US" sz="3200"/>
              <a:t>The USA &amp; Soviet Union engaged in the Cold War from 1945 to 1991 </a:t>
            </a:r>
          </a:p>
        </p:txBody>
      </p:sp>
      <p:sp>
        <p:nvSpPr>
          <p:cNvPr id="19" name="Rectangular Callout 18"/>
          <p:cNvSpPr>
            <a:spLocks noChangeArrowheads="1"/>
          </p:cNvSpPr>
          <p:nvPr/>
        </p:nvSpPr>
        <p:spPr bwMode="auto">
          <a:xfrm>
            <a:off x="4419600" y="5638800"/>
            <a:ext cx="4572000" cy="1143000"/>
          </a:xfrm>
          <a:prstGeom prst="wedgeRectCallout">
            <a:avLst>
              <a:gd name="adj1" fmla="val -18264"/>
              <a:gd name="adj2" fmla="val 21699"/>
            </a:avLst>
          </a:prstGeom>
          <a:solidFill>
            <a:srgbClr val="FFCCFF"/>
          </a:solidFill>
          <a:ln w="9525" algn="ctr">
            <a:solidFill>
              <a:schemeClr val="tx1"/>
            </a:solidFill>
            <a:round/>
            <a:headEnd/>
            <a:tailEnd/>
          </a:ln>
        </p:spPr>
        <p:txBody>
          <a:bodyPr/>
          <a:lstStyle/>
          <a:p>
            <a:pPr algn="ctr">
              <a:lnSpc>
                <a:spcPct val="75000"/>
              </a:lnSpc>
            </a:pPr>
            <a:r>
              <a:rPr lang="en-US" sz="3200"/>
              <a:t>In the 1970s, U.S. détente policy ended as the USSR invaded Afghanistan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gtEl>
                                      </p:cBhvr>
                                    </p:animEffect>
                                    <p:set>
                                      <p:cBhvr>
                                        <p:cTn id="7" dur="1" fill="hold">
                                          <p:stCondLst>
                                            <p:cond delay="999"/>
                                          </p:stCondLst>
                                        </p:cTn>
                                        <p:tgtEl>
                                          <p:spTgt spid="1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ular Callout 7"/>
          <p:cNvSpPr>
            <a:spLocks noChangeArrowheads="1"/>
          </p:cNvSpPr>
          <p:nvPr/>
        </p:nvSpPr>
        <p:spPr bwMode="auto">
          <a:xfrm>
            <a:off x="304800" y="152400"/>
            <a:ext cx="8534400" cy="1143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In the 1980s, two new leaders changed </a:t>
            </a:r>
            <a:br>
              <a:rPr lang="en-US" sz="3200"/>
            </a:br>
            <a:r>
              <a:rPr lang="en-US" sz="3200"/>
              <a:t>the direction of the Cold War: U.S. President Ronald Reagan &amp; Soviet leader Mikhail Gorbachev</a:t>
            </a:r>
          </a:p>
        </p:txBody>
      </p:sp>
      <p:sp>
        <p:nvSpPr>
          <p:cNvPr id="9" name="Rectangle 3"/>
          <p:cNvSpPr txBox="1">
            <a:spLocks noChangeArrowheads="1"/>
          </p:cNvSpPr>
          <p:nvPr/>
        </p:nvSpPr>
        <p:spPr bwMode="auto">
          <a:xfrm>
            <a:off x="0" y="1447800"/>
            <a:ext cx="4343400" cy="1676400"/>
          </a:xfrm>
          <a:prstGeom prst="rect">
            <a:avLst/>
          </a:prstGeom>
          <a:noFill/>
          <a:ln w="9525">
            <a:noFill/>
            <a:miter lim="800000"/>
            <a:headEnd/>
            <a:tailEnd/>
          </a:ln>
        </p:spPr>
        <p:txBody>
          <a:bodyPr/>
          <a:lstStyle/>
          <a:p>
            <a:pPr algn="ctr">
              <a:lnSpc>
                <a:spcPct val="80000"/>
              </a:lnSpc>
              <a:spcBef>
                <a:spcPts val="0"/>
              </a:spcBef>
              <a:buClr>
                <a:schemeClr val="accent1"/>
              </a:buClr>
              <a:buFont typeface="Arial" charset="0"/>
              <a:buNone/>
              <a:defRPr/>
            </a:pPr>
            <a:r>
              <a:rPr kumimoji="1" lang="en-US" sz="3200" kern="0" dirty="0">
                <a:cs typeface="Calibri" pitchFamily="34" charset="0"/>
              </a:rPr>
              <a:t>Reagan took a </a:t>
            </a:r>
            <a:br>
              <a:rPr kumimoji="1" lang="en-US" sz="3200" kern="0" dirty="0">
                <a:cs typeface="Calibri" pitchFamily="34" charset="0"/>
              </a:rPr>
            </a:br>
            <a:r>
              <a:rPr kumimoji="1" lang="en-US" sz="3200" kern="0" dirty="0">
                <a:cs typeface="Calibri" pitchFamily="34" charset="0"/>
              </a:rPr>
              <a:t>strong stand against communism &amp; </a:t>
            </a:r>
            <a:br>
              <a:rPr kumimoji="1" lang="en-US" sz="3200" kern="0" dirty="0">
                <a:cs typeface="Calibri" pitchFamily="34" charset="0"/>
              </a:rPr>
            </a:br>
            <a:r>
              <a:rPr kumimoji="1" lang="en-US" sz="3200" kern="0" dirty="0">
                <a:cs typeface="Calibri" pitchFamily="34" charset="0"/>
              </a:rPr>
              <a:t>the Soviet Union</a:t>
            </a:r>
          </a:p>
        </p:txBody>
      </p:sp>
      <p:pic>
        <p:nvPicPr>
          <p:cNvPr id="5124" name="Picture 7" descr="reagan-at-durenberger-rally"/>
          <p:cNvPicPr>
            <a:picLocks noChangeAspect="1" noChangeArrowheads="1"/>
          </p:cNvPicPr>
          <p:nvPr/>
        </p:nvPicPr>
        <p:blipFill>
          <a:blip r:embed="rId2" cstate="print"/>
          <a:srcRect/>
          <a:stretch>
            <a:fillRect/>
          </a:stretch>
        </p:blipFill>
        <p:spPr bwMode="auto">
          <a:xfrm>
            <a:off x="152400" y="3200400"/>
            <a:ext cx="4114800" cy="3206750"/>
          </a:xfrm>
          <a:prstGeom prst="rect">
            <a:avLst/>
          </a:prstGeom>
          <a:noFill/>
          <a:ln w="9525">
            <a:noFill/>
            <a:miter lim="800000"/>
            <a:headEnd/>
            <a:tailEnd/>
          </a:ln>
        </p:spPr>
      </p:pic>
      <p:sp>
        <p:nvSpPr>
          <p:cNvPr id="6149" name="Rectangular Callout 13"/>
          <p:cNvSpPr>
            <a:spLocks noChangeArrowheads="1"/>
          </p:cNvSpPr>
          <p:nvPr/>
        </p:nvSpPr>
        <p:spPr bwMode="auto">
          <a:xfrm>
            <a:off x="4495800" y="3048000"/>
            <a:ext cx="4419600" cy="1143000"/>
          </a:xfrm>
          <a:prstGeom prst="wedgeRectCallout">
            <a:avLst>
              <a:gd name="adj1" fmla="val -18264"/>
              <a:gd name="adj2" fmla="val 21699"/>
            </a:avLst>
          </a:prstGeom>
          <a:noFill/>
          <a:ln w="9525" algn="ctr">
            <a:solidFill>
              <a:schemeClr val="bg1"/>
            </a:solidFill>
            <a:round/>
            <a:headEnd/>
            <a:tailEnd/>
          </a:ln>
        </p:spPr>
        <p:txBody>
          <a:bodyPr/>
          <a:lstStyle/>
          <a:p>
            <a:pPr algn="ctr">
              <a:lnSpc>
                <a:spcPct val="75000"/>
              </a:lnSpc>
            </a:pPr>
            <a:r>
              <a:rPr lang="en-US" sz="3200">
                <a:solidFill>
                  <a:srgbClr val="0000CC"/>
                </a:solidFill>
              </a:rPr>
              <a:t>Reagan referred to the Soviet Union as an         “evil empire” </a:t>
            </a:r>
          </a:p>
        </p:txBody>
      </p:sp>
      <p:sp>
        <p:nvSpPr>
          <p:cNvPr id="6150" name="Rectangular Callout 14"/>
          <p:cNvSpPr>
            <a:spLocks noChangeArrowheads="1"/>
          </p:cNvSpPr>
          <p:nvPr/>
        </p:nvSpPr>
        <p:spPr bwMode="auto">
          <a:xfrm>
            <a:off x="4495800" y="5562600"/>
            <a:ext cx="4419600" cy="1143000"/>
          </a:xfrm>
          <a:prstGeom prst="wedgeRectCallout">
            <a:avLst>
              <a:gd name="adj1" fmla="val -18264"/>
              <a:gd name="adj2" fmla="val 21699"/>
            </a:avLst>
          </a:prstGeom>
          <a:noFill/>
          <a:ln w="9525" algn="ctr">
            <a:solidFill>
              <a:schemeClr val="bg1"/>
            </a:solidFill>
            <a:round/>
            <a:headEnd/>
            <a:tailEnd/>
          </a:ln>
        </p:spPr>
        <p:txBody>
          <a:bodyPr/>
          <a:lstStyle/>
          <a:p>
            <a:pPr algn="ctr">
              <a:lnSpc>
                <a:spcPct val="75000"/>
              </a:lnSpc>
            </a:pPr>
            <a:r>
              <a:rPr lang="en-US" sz="3200">
                <a:solidFill>
                  <a:srgbClr val="660066"/>
                </a:solidFill>
              </a:rPr>
              <a:t>He sent over 500 ICMBs to Western Europe to protect NATO allies  </a:t>
            </a:r>
          </a:p>
        </p:txBody>
      </p:sp>
      <p:sp>
        <p:nvSpPr>
          <p:cNvPr id="5127" name="Rectangular Callout 16"/>
          <p:cNvSpPr>
            <a:spLocks noChangeArrowheads="1"/>
          </p:cNvSpPr>
          <p:nvPr/>
        </p:nvSpPr>
        <p:spPr bwMode="auto">
          <a:xfrm>
            <a:off x="4495800" y="1447800"/>
            <a:ext cx="4419600" cy="1524000"/>
          </a:xfrm>
          <a:prstGeom prst="wedgeRectCallout">
            <a:avLst>
              <a:gd name="adj1" fmla="val -18264"/>
              <a:gd name="adj2" fmla="val 21699"/>
            </a:avLst>
          </a:prstGeom>
          <a:solidFill>
            <a:schemeClr val="bg1"/>
          </a:solidFill>
          <a:ln w="9525" algn="ctr">
            <a:solidFill>
              <a:schemeClr val="bg1"/>
            </a:solidFill>
            <a:round/>
            <a:headEnd/>
            <a:tailEnd/>
          </a:ln>
        </p:spPr>
        <p:txBody>
          <a:bodyPr/>
          <a:lstStyle/>
          <a:p>
            <a:pPr algn="ctr">
              <a:lnSpc>
                <a:spcPct val="75000"/>
              </a:lnSpc>
            </a:pPr>
            <a:r>
              <a:rPr lang="en-US" sz="3200">
                <a:solidFill>
                  <a:srgbClr val="C00000"/>
                </a:solidFill>
              </a:rPr>
              <a:t>Reagan’s goal was to win the Cold War &amp; restore America’s position as a dominant super power </a:t>
            </a:r>
          </a:p>
        </p:txBody>
      </p:sp>
      <p:sp>
        <p:nvSpPr>
          <p:cNvPr id="6152" name="Rectangular Callout 17"/>
          <p:cNvSpPr>
            <a:spLocks noChangeArrowheads="1"/>
          </p:cNvSpPr>
          <p:nvPr/>
        </p:nvSpPr>
        <p:spPr bwMode="auto">
          <a:xfrm>
            <a:off x="4495800" y="4267200"/>
            <a:ext cx="4419600" cy="1143000"/>
          </a:xfrm>
          <a:prstGeom prst="wedgeRectCallout">
            <a:avLst>
              <a:gd name="adj1" fmla="val -18264"/>
              <a:gd name="adj2" fmla="val 21699"/>
            </a:avLst>
          </a:prstGeom>
          <a:noFill/>
          <a:ln w="9525" algn="ctr">
            <a:solidFill>
              <a:schemeClr val="bg1"/>
            </a:solidFill>
            <a:round/>
            <a:headEnd/>
            <a:tailEnd/>
          </a:ln>
        </p:spPr>
        <p:txBody>
          <a:bodyPr/>
          <a:lstStyle/>
          <a:p>
            <a:pPr algn="ctr">
              <a:lnSpc>
                <a:spcPct val="75000"/>
              </a:lnSpc>
            </a:pPr>
            <a:r>
              <a:rPr lang="en-US" sz="3200">
                <a:solidFill>
                  <a:srgbClr val="003300"/>
                </a:solidFill>
              </a:rPr>
              <a:t>He spent $2 trillion to increase the size of the American military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en-US" smtClean="0"/>
          </a:p>
        </p:txBody>
      </p:sp>
      <p:pic>
        <p:nvPicPr>
          <p:cNvPr id="6147" name="Picture 13" descr="sdi-image02"/>
          <p:cNvPicPr>
            <a:picLocks noChangeAspect="1" noChangeArrowheads="1"/>
          </p:cNvPicPr>
          <p:nvPr/>
        </p:nvPicPr>
        <p:blipFill>
          <a:blip r:embed="rId2" cstate="print"/>
          <a:srcRect/>
          <a:stretch>
            <a:fillRect/>
          </a:stretch>
        </p:blipFill>
        <p:spPr bwMode="auto">
          <a:xfrm>
            <a:off x="914400" y="1281113"/>
            <a:ext cx="7543800" cy="5576887"/>
          </a:xfrm>
          <a:prstGeom prst="rect">
            <a:avLst/>
          </a:prstGeom>
          <a:noFill/>
          <a:ln w="9525">
            <a:noFill/>
            <a:miter lim="800000"/>
            <a:headEnd/>
            <a:tailEnd/>
          </a:ln>
        </p:spPr>
      </p:pic>
      <p:pic>
        <p:nvPicPr>
          <p:cNvPr id="9" name="Picture 7" descr="chemical_laser_2"/>
          <p:cNvPicPr>
            <a:picLocks noChangeAspect="1" noChangeArrowheads="1"/>
          </p:cNvPicPr>
          <p:nvPr/>
        </p:nvPicPr>
        <p:blipFill>
          <a:blip r:embed="rId3" cstate="print"/>
          <a:srcRect/>
          <a:stretch>
            <a:fillRect/>
          </a:stretch>
        </p:blipFill>
        <p:spPr bwMode="auto">
          <a:xfrm>
            <a:off x="914400" y="1295400"/>
            <a:ext cx="7548563" cy="5562600"/>
          </a:xfrm>
          <a:prstGeom prst="rect">
            <a:avLst/>
          </a:prstGeom>
          <a:noFill/>
          <a:ln w="9525">
            <a:noFill/>
            <a:miter lim="800000"/>
            <a:headEnd/>
            <a:tailEnd/>
          </a:ln>
        </p:spPr>
      </p:pic>
      <p:sp>
        <p:nvSpPr>
          <p:cNvPr id="6149" name="Rectangular Callout 10"/>
          <p:cNvSpPr>
            <a:spLocks noChangeArrowheads="1"/>
          </p:cNvSpPr>
          <p:nvPr/>
        </p:nvSpPr>
        <p:spPr bwMode="auto">
          <a:xfrm>
            <a:off x="381000" y="76200"/>
            <a:ext cx="8458200" cy="1143000"/>
          </a:xfrm>
          <a:prstGeom prst="wedgeRectCallout">
            <a:avLst>
              <a:gd name="adj1" fmla="val -18264"/>
              <a:gd name="adj2" fmla="val 21699"/>
            </a:avLst>
          </a:prstGeom>
          <a:solidFill>
            <a:schemeClr val="bg1"/>
          </a:solidFill>
          <a:ln w="9525" algn="ctr">
            <a:solidFill>
              <a:schemeClr val="bg1"/>
            </a:solidFill>
            <a:round/>
            <a:headEnd/>
            <a:tailEnd/>
          </a:ln>
        </p:spPr>
        <p:txBody>
          <a:bodyPr/>
          <a:lstStyle/>
          <a:p>
            <a:pPr algn="ctr">
              <a:lnSpc>
                <a:spcPct val="75000"/>
              </a:lnSpc>
            </a:pPr>
            <a:r>
              <a:rPr lang="en-US" sz="3200">
                <a:solidFill>
                  <a:srgbClr val="0000CC"/>
                </a:solidFill>
              </a:rPr>
              <a:t>Reagan’s most ambitious program was the Strategic Defense Initiative (SDI), called Star Wars,  to protect the U.S. from Soviet nuclear attacks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ular Callout 7"/>
          <p:cNvSpPr>
            <a:spLocks noChangeArrowheads="1"/>
          </p:cNvSpPr>
          <p:nvPr/>
        </p:nvSpPr>
        <p:spPr bwMode="auto">
          <a:xfrm>
            <a:off x="304800" y="152400"/>
            <a:ext cx="8534400" cy="1143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In the 1980s, two new leaders changed </a:t>
            </a:r>
            <a:br>
              <a:rPr lang="en-US" sz="3200"/>
            </a:br>
            <a:r>
              <a:rPr lang="en-US" sz="3200"/>
              <a:t>the direction of the Cold War: U.S. President Ronald Reagan &amp; Soviet leader Mikhail Gorbachev</a:t>
            </a:r>
          </a:p>
        </p:txBody>
      </p:sp>
      <p:sp>
        <p:nvSpPr>
          <p:cNvPr id="6149" name="Rectangular Callout 13"/>
          <p:cNvSpPr>
            <a:spLocks noChangeArrowheads="1"/>
          </p:cNvSpPr>
          <p:nvPr/>
        </p:nvSpPr>
        <p:spPr bwMode="auto">
          <a:xfrm>
            <a:off x="0" y="4495800"/>
            <a:ext cx="4572000" cy="2362200"/>
          </a:xfrm>
          <a:prstGeom prst="wedgeRectCallout">
            <a:avLst>
              <a:gd name="adj1" fmla="val -18264"/>
              <a:gd name="adj2" fmla="val 21699"/>
            </a:avLst>
          </a:prstGeom>
          <a:noFill/>
          <a:ln w="9525" algn="ctr">
            <a:solidFill>
              <a:schemeClr val="bg1"/>
            </a:solidFill>
            <a:round/>
            <a:headEnd/>
            <a:tailEnd/>
          </a:ln>
        </p:spPr>
        <p:txBody>
          <a:bodyPr/>
          <a:lstStyle/>
          <a:p>
            <a:pPr algn="ctr">
              <a:lnSpc>
                <a:spcPct val="75000"/>
              </a:lnSpc>
            </a:pPr>
            <a:r>
              <a:rPr lang="en-US" sz="3200">
                <a:solidFill>
                  <a:srgbClr val="660066"/>
                </a:solidFill>
              </a:rPr>
              <a:t>The Soviet government restricted freedom of speech &amp; did not allow democratic elections so no alternative opinions were offered </a:t>
            </a:r>
          </a:p>
        </p:txBody>
      </p:sp>
      <p:sp>
        <p:nvSpPr>
          <p:cNvPr id="6151" name="Rectangular Callout 16"/>
          <p:cNvSpPr>
            <a:spLocks noChangeArrowheads="1"/>
          </p:cNvSpPr>
          <p:nvPr/>
        </p:nvSpPr>
        <p:spPr bwMode="auto">
          <a:xfrm>
            <a:off x="0" y="3733800"/>
            <a:ext cx="4572000" cy="1905000"/>
          </a:xfrm>
          <a:prstGeom prst="wedgeRectCallout">
            <a:avLst>
              <a:gd name="adj1" fmla="val -18264"/>
              <a:gd name="adj2" fmla="val 21699"/>
            </a:avLst>
          </a:prstGeom>
          <a:solidFill>
            <a:schemeClr val="bg1"/>
          </a:solidFill>
          <a:ln w="9525" algn="ctr">
            <a:solidFill>
              <a:schemeClr val="bg1"/>
            </a:solidFill>
            <a:round/>
            <a:headEnd/>
            <a:tailEnd/>
          </a:ln>
        </p:spPr>
        <p:txBody>
          <a:bodyPr/>
          <a:lstStyle/>
          <a:p>
            <a:pPr algn="ctr">
              <a:lnSpc>
                <a:spcPct val="75000"/>
              </a:lnSpc>
            </a:pPr>
            <a:r>
              <a:rPr lang="en-US" sz="3200">
                <a:solidFill>
                  <a:srgbClr val="006600"/>
                </a:solidFill>
              </a:rPr>
              <a:t>Soviet leaders faced </a:t>
            </a:r>
            <a:br>
              <a:rPr lang="en-US" sz="3200">
                <a:solidFill>
                  <a:srgbClr val="006600"/>
                </a:solidFill>
              </a:rPr>
            </a:br>
            <a:r>
              <a:rPr lang="en-US" sz="3200">
                <a:solidFill>
                  <a:srgbClr val="006600"/>
                </a:solidFill>
              </a:rPr>
              <a:t>the impossible task </a:t>
            </a:r>
            <a:br>
              <a:rPr lang="en-US" sz="3200">
                <a:solidFill>
                  <a:srgbClr val="006600"/>
                </a:solidFill>
              </a:rPr>
            </a:br>
            <a:r>
              <a:rPr lang="en-US" sz="3200">
                <a:solidFill>
                  <a:srgbClr val="006600"/>
                </a:solidFill>
              </a:rPr>
              <a:t>of competing with SDI </a:t>
            </a:r>
            <a:br>
              <a:rPr lang="en-US" sz="3200">
                <a:solidFill>
                  <a:srgbClr val="006600"/>
                </a:solidFill>
              </a:rPr>
            </a:br>
            <a:r>
              <a:rPr lang="en-US" sz="3200">
                <a:solidFill>
                  <a:srgbClr val="006600"/>
                </a:solidFill>
              </a:rPr>
              <a:t>&amp; taking the arms race into space </a:t>
            </a:r>
          </a:p>
        </p:txBody>
      </p:sp>
      <p:sp>
        <p:nvSpPr>
          <p:cNvPr id="10" name="Rectangle 3"/>
          <p:cNvSpPr txBox="1">
            <a:spLocks noChangeArrowheads="1"/>
          </p:cNvSpPr>
          <p:nvPr/>
        </p:nvSpPr>
        <p:spPr bwMode="auto">
          <a:xfrm>
            <a:off x="4572000" y="1447800"/>
            <a:ext cx="4343400" cy="1676400"/>
          </a:xfrm>
          <a:prstGeom prst="rect">
            <a:avLst/>
          </a:prstGeom>
          <a:noFill/>
          <a:ln w="9525">
            <a:noFill/>
            <a:miter lim="800000"/>
            <a:headEnd/>
            <a:tailEnd/>
          </a:ln>
        </p:spPr>
        <p:txBody>
          <a:bodyPr/>
          <a:lstStyle/>
          <a:p>
            <a:pPr algn="ctr">
              <a:lnSpc>
                <a:spcPct val="80000"/>
              </a:lnSpc>
              <a:spcBef>
                <a:spcPts val="0"/>
              </a:spcBef>
              <a:buClr>
                <a:schemeClr val="accent1"/>
              </a:buClr>
              <a:buFont typeface="Arial" charset="0"/>
              <a:buNone/>
              <a:defRPr/>
            </a:pPr>
            <a:r>
              <a:rPr kumimoji="1" lang="en-US" sz="3200" kern="0" dirty="0">
                <a:cs typeface="Calibri" pitchFamily="34" charset="0"/>
              </a:rPr>
              <a:t>Mikhail Gorbachev came to power in 1982 at a time when the USSR was facing serious problems </a:t>
            </a:r>
          </a:p>
        </p:txBody>
      </p:sp>
      <p:pic>
        <p:nvPicPr>
          <p:cNvPr id="7174" name="Picture 2" descr="http://3.bp.blogspot.com/_pan5ztQkuzE/S2OvqzU2M8I/AAAAAAAAADs/Uv5sX5932WQ/s320/Mikhail.Gorbachev.jpg"/>
          <p:cNvPicPr>
            <a:picLocks noChangeAspect="1" noChangeArrowheads="1"/>
          </p:cNvPicPr>
          <p:nvPr/>
        </p:nvPicPr>
        <p:blipFill>
          <a:blip r:embed="rId3" cstate="print"/>
          <a:srcRect/>
          <a:stretch>
            <a:fillRect/>
          </a:stretch>
        </p:blipFill>
        <p:spPr bwMode="auto">
          <a:xfrm>
            <a:off x="4565650" y="3352800"/>
            <a:ext cx="4425950" cy="3181350"/>
          </a:xfrm>
          <a:prstGeom prst="rect">
            <a:avLst/>
          </a:prstGeom>
          <a:noFill/>
          <a:ln w="9525">
            <a:noFill/>
            <a:miter lim="800000"/>
            <a:headEnd/>
            <a:tailEnd/>
          </a:ln>
        </p:spPr>
      </p:pic>
      <p:sp>
        <p:nvSpPr>
          <p:cNvPr id="7" name="Rectangular Callout 13"/>
          <p:cNvSpPr>
            <a:spLocks noChangeArrowheads="1"/>
          </p:cNvSpPr>
          <p:nvPr/>
        </p:nvSpPr>
        <p:spPr bwMode="auto">
          <a:xfrm>
            <a:off x="0" y="2286000"/>
            <a:ext cx="4572000" cy="2362200"/>
          </a:xfrm>
          <a:prstGeom prst="wedgeRectCallout">
            <a:avLst>
              <a:gd name="adj1" fmla="val -18264"/>
              <a:gd name="adj2" fmla="val 21699"/>
            </a:avLst>
          </a:prstGeom>
          <a:solidFill>
            <a:schemeClr val="bg1"/>
          </a:solidFill>
          <a:ln w="9525" algn="ctr">
            <a:solidFill>
              <a:schemeClr val="bg1"/>
            </a:solidFill>
            <a:round/>
            <a:headEnd/>
            <a:tailEnd/>
          </a:ln>
        </p:spPr>
        <p:txBody>
          <a:bodyPr/>
          <a:lstStyle/>
          <a:p>
            <a:pPr algn="ctr">
              <a:lnSpc>
                <a:spcPct val="75000"/>
              </a:lnSpc>
            </a:pPr>
            <a:r>
              <a:rPr lang="en-US" sz="3200">
                <a:solidFill>
                  <a:srgbClr val="0000CC"/>
                </a:solidFill>
              </a:rPr>
              <a:t>The USSR spent 50% of   its budget on the military, was fighting an expensive war in Afghanistan, &amp; maintained troops and tanks in Eastern Europe </a:t>
            </a:r>
          </a:p>
        </p:txBody>
      </p:sp>
      <p:sp>
        <p:nvSpPr>
          <p:cNvPr id="9" name="Rectangular Callout 16"/>
          <p:cNvSpPr>
            <a:spLocks noChangeArrowheads="1"/>
          </p:cNvSpPr>
          <p:nvPr/>
        </p:nvSpPr>
        <p:spPr bwMode="auto">
          <a:xfrm>
            <a:off x="0" y="1371600"/>
            <a:ext cx="4572000" cy="1905000"/>
          </a:xfrm>
          <a:prstGeom prst="wedgeRectCallout">
            <a:avLst>
              <a:gd name="adj1" fmla="val -18264"/>
              <a:gd name="adj2" fmla="val 21699"/>
            </a:avLst>
          </a:prstGeom>
          <a:solidFill>
            <a:schemeClr val="bg1"/>
          </a:solidFill>
          <a:ln w="9525" algn="ctr">
            <a:solidFill>
              <a:schemeClr val="bg1"/>
            </a:solidFill>
            <a:round/>
            <a:headEnd/>
            <a:tailEnd/>
          </a:ln>
        </p:spPr>
        <p:txBody>
          <a:bodyPr/>
          <a:lstStyle/>
          <a:p>
            <a:pPr algn="ctr">
              <a:lnSpc>
                <a:spcPct val="75000"/>
              </a:lnSpc>
            </a:pPr>
            <a:r>
              <a:rPr lang="en-US" sz="3200">
                <a:solidFill>
                  <a:srgbClr val="C00000"/>
                </a:solidFill>
              </a:rPr>
              <a:t>Soviet socialism did not offer incentives for hard work; By the 1980s, the USSR had low industrial </a:t>
            </a:r>
            <a:br>
              <a:rPr lang="en-US" sz="3200">
                <a:solidFill>
                  <a:srgbClr val="C00000"/>
                </a:solidFill>
              </a:rPr>
            </a:br>
            <a:r>
              <a:rPr lang="en-US" sz="3200">
                <a:solidFill>
                  <a:srgbClr val="C00000"/>
                </a:solidFill>
              </a:rPr>
              <a:t>&amp; agricultural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xit" presetSubtype="0" fill="hold" grpId="1" nodeType="withEffect">
                                  <p:stCondLst>
                                    <p:cond delay="0"/>
                                  </p:stCondLst>
                                  <p:childTnLst>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fade">
                                      <p:cBhvr>
                                        <p:cTn id="20" dur="1000"/>
                                        <p:tgtEl>
                                          <p:spTgt spid="6151"/>
                                        </p:tgtEl>
                                      </p:cBhvr>
                                    </p:animEffect>
                                  </p:childTnLst>
                                </p:cTn>
                              </p:par>
                              <p:par>
                                <p:cTn id="21" presetID="10" presetClass="exit" presetSubtype="0" fill="hold" grpId="1" nodeType="withEffect">
                                  <p:stCondLst>
                                    <p:cond delay="0"/>
                                  </p:stCondLst>
                                  <p:childTnLst>
                                    <p:animEffect transition="out" filter="fade">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fade">
                                      <p:cBhvr>
                                        <p:cTn id="28" dur="1000"/>
                                        <p:tgtEl>
                                          <p:spTgt spid="6149"/>
                                        </p:tgtEl>
                                      </p:cBhvr>
                                    </p:animEffect>
                                  </p:childTnLst>
                                </p:cTn>
                              </p:par>
                              <p:par>
                                <p:cTn id="29" presetID="10" presetClass="exit" presetSubtype="0" fill="hold" grpId="1" nodeType="withEffect">
                                  <p:stCondLst>
                                    <p:cond delay="0"/>
                                  </p:stCondLst>
                                  <p:childTnLst>
                                    <p:animEffect transition="out" filter="fade">
                                      <p:cBhvr>
                                        <p:cTn id="30" dur="1000"/>
                                        <p:tgtEl>
                                          <p:spTgt spid="6151"/>
                                        </p:tgtEl>
                                      </p:cBhvr>
                                    </p:animEffect>
                                    <p:set>
                                      <p:cBhvr>
                                        <p:cTn id="31" dur="1" fill="hold">
                                          <p:stCondLst>
                                            <p:cond delay="999"/>
                                          </p:stCondLst>
                                        </p:cTn>
                                        <p:tgtEl>
                                          <p:spTgt spid="6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1" grpId="0" animBg="1"/>
      <p:bldP spid="6151" grpId="1" animBg="1"/>
      <p:bldP spid="7" grpId="0" animBg="1"/>
      <p:bldP spid="7"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1" name="Rectangular Callout 16"/>
          <p:cNvSpPr>
            <a:spLocks noChangeArrowheads="1"/>
          </p:cNvSpPr>
          <p:nvPr/>
        </p:nvSpPr>
        <p:spPr bwMode="auto">
          <a:xfrm>
            <a:off x="685800" y="152400"/>
            <a:ext cx="7543800" cy="33528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80000"/>
              </a:lnSpc>
              <a:spcBef>
                <a:spcPts val="700"/>
              </a:spcBef>
              <a:defRPr/>
            </a:pPr>
            <a:r>
              <a:rPr lang="en-US" sz="3600" i="1" u="sng" dirty="0">
                <a:cs typeface="Calibri" pitchFamily="34" charset="0"/>
              </a:rPr>
              <a:t>Soviet Problem Solving Group Activity:</a:t>
            </a:r>
          </a:p>
          <a:p>
            <a:pPr marL="352425" indent="-352425">
              <a:lnSpc>
                <a:spcPct val="80000"/>
              </a:lnSpc>
              <a:spcBef>
                <a:spcPts val="700"/>
              </a:spcBef>
              <a:buFont typeface="Arial" pitchFamily="34" charset="0"/>
              <a:buChar char="•"/>
              <a:tabLst>
                <a:tab pos="352425" algn="l"/>
              </a:tabLst>
              <a:defRPr/>
            </a:pPr>
            <a:r>
              <a:rPr lang="en-US" sz="3600" dirty="0">
                <a:cs typeface="Calibri" pitchFamily="34" charset="0"/>
              </a:rPr>
              <a:t>Assume the role of Gorbachev &amp; assess the USSR’s problems </a:t>
            </a:r>
          </a:p>
          <a:p>
            <a:pPr marL="352425" indent="-352425">
              <a:lnSpc>
                <a:spcPct val="80000"/>
              </a:lnSpc>
              <a:spcBef>
                <a:spcPts val="700"/>
              </a:spcBef>
              <a:buFont typeface="Arial" pitchFamily="34" charset="0"/>
              <a:buChar char="•"/>
              <a:tabLst>
                <a:tab pos="352425" algn="l"/>
              </a:tabLst>
              <a:defRPr/>
            </a:pPr>
            <a:r>
              <a:rPr lang="en-US" sz="3600" dirty="0">
                <a:cs typeface="Calibri" pitchFamily="34" charset="0"/>
              </a:rPr>
              <a:t>Brainstorm three reforms the USSR could adopt to solve these problems</a:t>
            </a:r>
          </a:p>
          <a:p>
            <a:pPr marL="352425" indent="-352425">
              <a:lnSpc>
                <a:spcPct val="80000"/>
              </a:lnSpc>
              <a:spcBef>
                <a:spcPts val="700"/>
              </a:spcBef>
              <a:buFont typeface="Arial" pitchFamily="34" charset="0"/>
              <a:buChar char="•"/>
              <a:tabLst>
                <a:tab pos="352425" algn="l"/>
              </a:tabLst>
              <a:defRPr/>
            </a:pPr>
            <a:r>
              <a:rPr lang="en-US" sz="3600" dirty="0">
                <a:cs typeface="Calibri" pitchFamily="34" charset="0"/>
              </a:rPr>
              <a:t>Keep in mind: You want to save Soviet communism, not destroy it </a:t>
            </a:r>
          </a:p>
        </p:txBody>
      </p:sp>
      <p:pic>
        <p:nvPicPr>
          <p:cNvPr id="8195" name="Picture 2" descr="http://3.bp.blogspot.com/_pan5ztQkuzE/S2OvqzU2M8I/AAAAAAAAADs/Uv5sX5932WQ/s320/Mikhail.Gorbachev.jpg"/>
          <p:cNvPicPr>
            <a:picLocks noChangeAspect="1" noChangeArrowheads="1"/>
          </p:cNvPicPr>
          <p:nvPr/>
        </p:nvPicPr>
        <p:blipFill>
          <a:blip r:embed="rId3" cstate="print"/>
          <a:srcRect/>
          <a:stretch>
            <a:fillRect/>
          </a:stretch>
        </p:blipFill>
        <p:spPr bwMode="auto">
          <a:xfrm>
            <a:off x="76200" y="3657600"/>
            <a:ext cx="4346575" cy="3124200"/>
          </a:xfrm>
          <a:prstGeom prst="rect">
            <a:avLst/>
          </a:prstGeom>
          <a:noFill/>
          <a:ln w="9525">
            <a:noFill/>
            <a:miter lim="800000"/>
            <a:headEnd/>
            <a:tailEnd/>
          </a:ln>
        </p:spPr>
      </p:pic>
      <p:pic>
        <p:nvPicPr>
          <p:cNvPr id="8196" name="Picture 11" descr="Flag_USSR.jpg"/>
          <p:cNvPicPr>
            <a:picLocks noChangeAspect="1"/>
          </p:cNvPicPr>
          <p:nvPr/>
        </p:nvPicPr>
        <p:blipFill>
          <a:blip r:embed="rId4" cstate="print"/>
          <a:srcRect b="9505"/>
          <a:stretch>
            <a:fillRect/>
          </a:stretch>
        </p:blipFill>
        <p:spPr bwMode="auto">
          <a:xfrm>
            <a:off x="4572000" y="3657600"/>
            <a:ext cx="4419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http://www.loc.gov/rr/print/swann/valtman/images/valt20.jpg"/>
          <p:cNvPicPr>
            <a:picLocks noChangeAspect="1" noChangeArrowheads="1"/>
          </p:cNvPicPr>
          <p:nvPr/>
        </p:nvPicPr>
        <p:blipFill>
          <a:blip r:embed="rId2" cstate="print">
            <a:lum bright="-10000" contrast="40000"/>
          </a:blip>
          <a:srcRect/>
          <a:stretch>
            <a:fillRect/>
          </a:stretch>
        </p:blipFill>
        <p:spPr bwMode="auto">
          <a:xfrm>
            <a:off x="4313238" y="2057400"/>
            <a:ext cx="4830762" cy="3657600"/>
          </a:xfrm>
          <a:prstGeom prst="rect">
            <a:avLst/>
          </a:prstGeom>
          <a:noFill/>
          <a:ln w="9525">
            <a:noFill/>
            <a:miter lim="800000"/>
            <a:headEnd/>
            <a:tailEnd/>
          </a:ln>
        </p:spPr>
      </p:pic>
      <p:pic>
        <p:nvPicPr>
          <p:cNvPr id="31748" name="Picture 4" descr="http://www.columbia.edu/cu/news/02/03/images/mikhailGorbachev.jpg"/>
          <p:cNvPicPr>
            <a:picLocks noChangeAspect="1" noChangeArrowheads="1"/>
          </p:cNvPicPr>
          <p:nvPr/>
        </p:nvPicPr>
        <p:blipFill>
          <a:blip r:embed="rId3" cstate="print"/>
          <a:srcRect/>
          <a:stretch>
            <a:fillRect/>
          </a:stretch>
        </p:blipFill>
        <p:spPr bwMode="auto">
          <a:xfrm>
            <a:off x="134938" y="1219200"/>
            <a:ext cx="4132262" cy="5181600"/>
          </a:xfrm>
          <a:prstGeom prst="rect">
            <a:avLst/>
          </a:prstGeom>
          <a:noFill/>
          <a:ln w="9525">
            <a:noFill/>
            <a:miter lim="800000"/>
            <a:headEnd/>
            <a:tailEnd/>
          </a:ln>
        </p:spPr>
      </p:pic>
      <p:sp>
        <p:nvSpPr>
          <p:cNvPr id="9220" name="Rectangular Callout 3"/>
          <p:cNvSpPr>
            <a:spLocks noChangeArrowheads="1"/>
          </p:cNvSpPr>
          <p:nvPr/>
        </p:nvSpPr>
        <p:spPr bwMode="auto">
          <a:xfrm>
            <a:off x="685800" y="76200"/>
            <a:ext cx="7772400" cy="838200"/>
          </a:xfrm>
          <a:prstGeom prst="wedgeRectCallout">
            <a:avLst>
              <a:gd name="adj1" fmla="val -18264"/>
              <a:gd name="adj2" fmla="val 21699"/>
            </a:avLst>
          </a:prstGeom>
          <a:solidFill>
            <a:srgbClr val="FFCCFF"/>
          </a:solidFill>
          <a:ln w="9525" algn="ctr">
            <a:solidFill>
              <a:schemeClr val="tx1"/>
            </a:solidFill>
            <a:round/>
            <a:headEnd/>
            <a:tailEnd/>
          </a:ln>
        </p:spPr>
        <p:txBody>
          <a:bodyPr/>
          <a:lstStyle/>
          <a:p>
            <a:pPr algn="ctr">
              <a:lnSpc>
                <a:spcPct val="75000"/>
              </a:lnSpc>
            </a:pPr>
            <a:r>
              <a:rPr lang="en-US" sz="3200"/>
              <a:t>Gorbachev began three major reforms to save the communist system in the Soviet Union  </a:t>
            </a:r>
          </a:p>
        </p:txBody>
      </p:sp>
      <p:sp>
        <p:nvSpPr>
          <p:cNvPr id="5" name="Rectangular Callout 4"/>
          <p:cNvSpPr>
            <a:spLocks noChangeArrowheads="1"/>
          </p:cNvSpPr>
          <p:nvPr/>
        </p:nvSpPr>
        <p:spPr bwMode="auto">
          <a:xfrm>
            <a:off x="4343400" y="990600"/>
            <a:ext cx="4648200" cy="19050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Gorbachev introduced </a:t>
            </a:r>
            <a:r>
              <a:rPr lang="en-US" sz="3200" u="sng"/>
              <a:t>glasnost</a:t>
            </a:r>
            <a:r>
              <a:rPr lang="en-US" sz="3200"/>
              <a:t> (“openness”) to encourage freedom of speech &amp; to allow expression of new ideas </a:t>
            </a:r>
          </a:p>
        </p:txBody>
      </p:sp>
      <p:sp>
        <p:nvSpPr>
          <p:cNvPr id="6" name="Rectangular Callout 5"/>
          <p:cNvSpPr>
            <a:spLocks noChangeArrowheads="1"/>
          </p:cNvSpPr>
          <p:nvPr/>
        </p:nvSpPr>
        <p:spPr bwMode="auto">
          <a:xfrm>
            <a:off x="4343400" y="2971800"/>
            <a:ext cx="4648200" cy="22098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u="sng"/>
              <a:t>Perestroika</a:t>
            </a:r>
            <a:r>
              <a:rPr lang="en-US" sz="3200"/>
              <a:t> relaxed some gov’t controls over farms and factories to make production more efficient &amp; it allowed citizens to open small businesses</a:t>
            </a:r>
          </a:p>
        </p:txBody>
      </p:sp>
      <p:sp>
        <p:nvSpPr>
          <p:cNvPr id="7" name="Rectangular Callout 6"/>
          <p:cNvSpPr>
            <a:spLocks noChangeArrowheads="1"/>
          </p:cNvSpPr>
          <p:nvPr/>
        </p:nvSpPr>
        <p:spPr bwMode="auto">
          <a:xfrm>
            <a:off x="4343400" y="5257800"/>
            <a:ext cx="4648200" cy="15240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75000"/>
              </a:lnSpc>
            </a:pPr>
            <a:r>
              <a:rPr lang="en-US" sz="3200" u="sng"/>
              <a:t>Democratization</a:t>
            </a:r>
            <a:r>
              <a:rPr lang="en-US" sz="3200"/>
              <a:t> allowed citizens to vote for Communist politicians </a:t>
            </a:r>
            <a:br>
              <a:rPr lang="en-US" sz="3200"/>
            </a:br>
            <a:r>
              <a:rPr lang="en-US" sz="3200"/>
              <a:t>(but Communists only)</a:t>
            </a:r>
          </a:p>
        </p:txBody>
      </p:sp>
      <p:pic>
        <p:nvPicPr>
          <p:cNvPr id="31750" name="Picture 6" descr="http://4.bp.blogspot.com/_53hbnPGzD0M/TFleQ1j9WJI/AAAAAAAAADQ/r5FGOZPrwJQ/s1600/Glasnost_poster_1.jpg"/>
          <p:cNvPicPr>
            <a:picLocks noChangeAspect="1" noChangeArrowheads="1"/>
          </p:cNvPicPr>
          <p:nvPr/>
        </p:nvPicPr>
        <p:blipFill>
          <a:blip r:embed="rId4" cstate="print"/>
          <a:srcRect/>
          <a:stretch>
            <a:fillRect/>
          </a:stretch>
        </p:blipFill>
        <p:spPr bwMode="auto">
          <a:xfrm>
            <a:off x="4419600" y="3059113"/>
            <a:ext cx="4572000" cy="3322637"/>
          </a:xfrm>
          <a:prstGeom prst="rect">
            <a:avLst/>
          </a:prstGeom>
          <a:noFill/>
          <a:ln w="9525">
            <a:noFill/>
            <a:miter lim="800000"/>
            <a:headEnd/>
            <a:tailEnd/>
          </a:ln>
        </p:spPr>
      </p:pic>
      <p:sp>
        <p:nvSpPr>
          <p:cNvPr id="10" name="Rectangle 9"/>
          <p:cNvSpPr>
            <a:spLocks noChangeArrowheads="1"/>
          </p:cNvSpPr>
          <p:nvPr/>
        </p:nvSpPr>
        <p:spPr bwMode="auto">
          <a:xfrm>
            <a:off x="4306888" y="6229350"/>
            <a:ext cx="4837112" cy="400050"/>
          </a:xfrm>
          <a:prstGeom prst="rect">
            <a:avLst/>
          </a:prstGeom>
          <a:solidFill>
            <a:schemeClr val="bg1"/>
          </a:solidFill>
          <a:ln w="9525">
            <a:noFill/>
            <a:miter lim="800000"/>
            <a:headEnd/>
            <a:tailEnd/>
          </a:ln>
        </p:spPr>
        <p:txBody>
          <a:bodyPr wrap="none">
            <a:spAutoFit/>
          </a:bodyPr>
          <a:lstStyle/>
          <a:p>
            <a:r>
              <a:rPr lang="en-US" sz="2000" i="1"/>
              <a:t>'Be Bold, Comrade! Openness: Our Strength!'</a:t>
            </a:r>
          </a:p>
        </p:txBody>
      </p:sp>
      <p:pic>
        <p:nvPicPr>
          <p:cNvPr id="31754" name="Picture 10" descr="http://3.bp.blogspot.com/_53hbnPGzD0M/TFmRf9FUpfI/AAAAAAAAADg/gujrwxJHV6M/s1600/perestroika_poster.jpg"/>
          <p:cNvPicPr>
            <a:picLocks noChangeAspect="1" noChangeArrowheads="1"/>
          </p:cNvPicPr>
          <p:nvPr/>
        </p:nvPicPr>
        <p:blipFill>
          <a:blip r:embed="rId5" cstate="print"/>
          <a:srcRect/>
          <a:stretch>
            <a:fillRect/>
          </a:stretch>
        </p:blipFill>
        <p:spPr bwMode="auto">
          <a:xfrm>
            <a:off x="381000" y="979488"/>
            <a:ext cx="3581400" cy="5649912"/>
          </a:xfrm>
          <a:prstGeom prst="rect">
            <a:avLst/>
          </a:prstGeom>
          <a:noFill/>
          <a:ln w="9525">
            <a:noFill/>
            <a:miter lim="800000"/>
            <a:headEnd/>
            <a:tailEnd/>
          </a:ln>
        </p:spPr>
      </p:pic>
      <p:sp>
        <p:nvSpPr>
          <p:cNvPr id="12" name="Rectangle 11"/>
          <p:cNvSpPr>
            <a:spLocks noChangeArrowheads="1"/>
          </p:cNvSpPr>
          <p:nvPr/>
        </p:nvSpPr>
        <p:spPr bwMode="auto">
          <a:xfrm>
            <a:off x="457200" y="6534150"/>
            <a:ext cx="3429000" cy="400050"/>
          </a:xfrm>
          <a:prstGeom prst="rect">
            <a:avLst/>
          </a:prstGeom>
          <a:solidFill>
            <a:schemeClr val="bg1"/>
          </a:solidFill>
          <a:ln w="9525">
            <a:noFill/>
            <a:miter lim="800000"/>
            <a:headEnd/>
            <a:tailEnd/>
          </a:ln>
        </p:spPr>
        <p:txBody>
          <a:bodyPr>
            <a:spAutoFit/>
          </a:bodyPr>
          <a:lstStyle/>
          <a:p>
            <a:pPr algn="ctr"/>
            <a:r>
              <a:rPr lang="en-US" sz="2000" i="1"/>
              <a:t>“Don't Be Afraid of Work.”</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fade">
                                      <p:cBhvr>
                                        <p:cTn id="16" dur="1000"/>
                                        <p:tgtEl>
                                          <p:spTgt spid="317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31754"/>
                                        </p:tgtEl>
                                        <p:attrNameLst>
                                          <p:attrName>style.visibility</p:attrName>
                                        </p:attrNameLst>
                                      </p:cBhvr>
                                      <p:to>
                                        <p:strVal val="visible"/>
                                      </p:to>
                                    </p:set>
                                    <p:animEffect transition="in" filter="fade">
                                      <p:cBhvr>
                                        <p:cTn id="24" dur="1000"/>
                                        <p:tgtEl>
                                          <p:spTgt spid="317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xit" presetSubtype="0" fill="hold" grpId="1" nodeType="withEffect">
                                  <p:stCondLst>
                                    <p:cond delay="0"/>
                                  </p:stCondLst>
                                  <p:childTnLst>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31750"/>
                                        </p:tgtEl>
                                      </p:cBhvr>
                                    </p:animEffect>
                                    <p:set>
                                      <p:cBhvr>
                                        <p:cTn id="33" dur="1" fill="hold">
                                          <p:stCondLst>
                                            <p:cond delay="999"/>
                                          </p:stCondLst>
                                        </p:cTn>
                                        <p:tgtEl>
                                          <p:spTgt spid="3175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31748"/>
                                        </p:tgtEl>
                                      </p:cBhvr>
                                    </p:animEffect>
                                    <p:set>
                                      <p:cBhvr>
                                        <p:cTn id="36" dur="1" fill="hold">
                                          <p:stCondLst>
                                            <p:cond delay="999"/>
                                          </p:stCondLst>
                                        </p:cTn>
                                        <p:tgtEl>
                                          <p:spTgt spid="3174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0" grpId="1"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ular Callout 3"/>
          <p:cNvSpPr>
            <a:spLocks noChangeArrowheads="1"/>
          </p:cNvSpPr>
          <p:nvPr/>
        </p:nvSpPr>
        <p:spPr bwMode="auto">
          <a:xfrm>
            <a:off x="990600" y="76200"/>
            <a:ext cx="7086600" cy="838200"/>
          </a:xfrm>
          <a:prstGeom prst="wedgeRectCallout">
            <a:avLst>
              <a:gd name="adj1" fmla="val -18264"/>
              <a:gd name="adj2" fmla="val 21699"/>
            </a:avLst>
          </a:prstGeom>
          <a:solidFill>
            <a:srgbClr val="FFCC99"/>
          </a:solidFill>
          <a:ln w="9525" algn="ctr">
            <a:solidFill>
              <a:schemeClr val="tx1"/>
            </a:solidFill>
            <a:round/>
            <a:headEnd/>
            <a:tailEnd/>
          </a:ln>
        </p:spPr>
        <p:txBody>
          <a:bodyPr/>
          <a:lstStyle/>
          <a:p>
            <a:pPr algn="ctr">
              <a:lnSpc>
                <a:spcPct val="75000"/>
              </a:lnSpc>
            </a:pPr>
            <a:r>
              <a:rPr lang="en-US" sz="3200"/>
              <a:t>In addition to his economic reforms, Gorbachev changed Soviet foreign policy </a:t>
            </a:r>
          </a:p>
        </p:txBody>
      </p:sp>
      <p:pic>
        <p:nvPicPr>
          <p:cNvPr id="50178" name="Picture 2" descr="http://scrapetv.com/News/News%20Pages/Technology/images/Mikhail-Gorbachev.jpg"/>
          <p:cNvPicPr>
            <a:picLocks noChangeAspect="1" noChangeArrowheads="1"/>
          </p:cNvPicPr>
          <p:nvPr/>
        </p:nvPicPr>
        <p:blipFill>
          <a:blip r:embed="rId3" cstate="print"/>
          <a:srcRect/>
          <a:stretch>
            <a:fillRect/>
          </a:stretch>
        </p:blipFill>
        <p:spPr bwMode="auto">
          <a:xfrm>
            <a:off x="5187950" y="1066800"/>
            <a:ext cx="3813175" cy="5562600"/>
          </a:xfrm>
          <a:prstGeom prst="rect">
            <a:avLst/>
          </a:prstGeom>
          <a:noFill/>
          <a:ln w="9525">
            <a:noFill/>
            <a:miter lim="800000"/>
            <a:headEnd/>
            <a:tailEnd/>
          </a:ln>
        </p:spPr>
      </p:pic>
      <p:sp>
        <p:nvSpPr>
          <p:cNvPr id="10244" name="Rectangular Callout 12"/>
          <p:cNvSpPr>
            <a:spLocks noChangeArrowheads="1"/>
          </p:cNvSpPr>
          <p:nvPr/>
        </p:nvSpPr>
        <p:spPr bwMode="auto">
          <a:xfrm>
            <a:off x="76200" y="1066800"/>
            <a:ext cx="4343400" cy="1524000"/>
          </a:xfrm>
          <a:prstGeom prst="wedgeRectCallout">
            <a:avLst>
              <a:gd name="adj1" fmla="val -18264"/>
              <a:gd name="adj2" fmla="val 21699"/>
            </a:avLst>
          </a:prstGeom>
          <a:solidFill>
            <a:srgbClr val="CCFFCC"/>
          </a:solidFill>
          <a:ln w="9525" algn="ctr">
            <a:solidFill>
              <a:schemeClr val="tx1"/>
            </a:solidFill>
            <a:round/>
            <a:headEnd/>
            <a:tailEnd/>
          </a:ln>
        </p:spPr>
        <p:txBody>
          <a:bodyPr/>
          <a:lstStyle/>
          <a:p>
            <a:pPr algn="ctr">
              <a:lnSpc>
                <a:spcPct val="75000"/>
              </a:lnSpc>
            </a:pPr>
            <a:r>
              <a:rPr lang="en-US" sz="3200"/>
              <a:t>Reagan’s SDI plan forced Gorbachev to admit that the USSR could not keep up with the arms race</a:t>
            </a:r>
          </a:p>
        </p:txBody>
      </p:sp>
      <p:sp>
        <p:nvSpPr>
          <p:cNvPr id="15" name="Rectangular Callout 14"/>
          <p:cNvSpPr>
            <a:spLocks noChangeArrowheads="1"/>
          </p:cNvSpPr>
          <p:nvPr/>
        </p:nvSpPr>
        <p:spPr bwMode="auto">
          <a:xfrm>
            <a:off x="4572000" y="1066800"/>
            <a:ext cx="4419600" cy="1524000"/>
          </a:xfrm>
          <a:prstGeom prst="wedgeRectCallout">
            <a:avLst>
              <a:gd name="adj1" fmla="val -18264"/>
              <a:gd name="adj2" fmla="val 21699"/>
            </a:avLst>
          </a:prstGeom>
          <a:solidFill>
            <a:srgbClr val="CCCCFF"/>
          </a:solidFill>
          <a:ln w="9525" algn="ctr">
            <a:solidFill>
              <a:schemeClr val="tx1"/>
            </a:solidFill>
            <a:round/>
            <a:headEnd/>
            <a:tailEnd/>
          </a:ln>
        </p:spPr>
        <p:txBody>
          <a:bodyPr/>
          <a:lstStyle/>
          <a:p>
            <a:pPr algn="ctr">
              <a:lnSpc>
                <a:spcPct val="75000"/>
              </a:lnSpc>
            </a:pPr>
            <a:r>
              <a:rPr lang="en-US" sz="3200"/>
              <a:t>Gorbachev withdrew </a:t>
            </a:r>
            <a:br>
              <a:rPr lang="en-US" sz="3200"/>
            </a:br>
            <a:r>
              <a:rPr lang="en-US" sz="3200"/>
              <a:t>Soviet tank divisions from the communist nations in Eastern Europe</a:t>
            </a:r>
          </a:p>
        </p:txBody>
      </p:sp>
      <p:pic>
        <p:nvPicPr>
          <p:cNvPr id="17" name="Picture 2"/>
          <p:cNvPicPr>
            <a:picLocks noChangeAspect="1" noChangeArrowheads="1"/>
          </p:cNvPicPr>
          <p:nvPr/>
        </p:nvPicPr>
        <p:blipFill>
          <a:blip r:embed="rId4" cstate="print"/>
          <a:srcRect/>
          <a:stretch>
            <a:fillRect/>
          </a:stretch>
        </p:blipFill>
        <p:spPr bwMode="auto">
          <a:xfrm>
            <a:off x="762000" y="2743200"/>
            <a:ext cx="7878763" cy="4114800"/>
          </a:xfrm>
          <a:prstGeom prst="rect">
            <a:avLst/>
          </a:prstGeom>
          <a:noFill/>
          <a:ln w="9525">
            <a:noFill/>
            <a:miter lim="800000"/>
            <a:headEnd/>
            <a:tailEnd/>
          </a:ln>
        </p:spPr>
      </p:pic>
      <p:sp>
        <p:nvSpPr>
          <p:cNvPr id="18" name="Rectangular Callout 17"/>
          <p:cNvSpPr>
            <a:spLocks noChangeArrowheads="1"/>
          </p:cNvSpPr>
          <p:nvPr/>
        </p:nvSpPr>
        <p:spPr bwMode="auto">
          <a:xfrm>
            <a:off x="152400" y="2743200"/>
            <a:ext cx="3733800" cy="1143000"/>
          </a:xfrm>
          <a:prstGeom prst="wedgeRectCallout">
            <a:avLst>
              <a:gd name="adj1" fmla="val -18264"/>
              <a:gd name="adj2" fmla="val 21699"/>
            </a:avLst>
          </a:prstGeom>
          <a:solidFill>
            <a:srgbClr val="FFFFCC"/>
          </a:solidFill>
          <a:ln w="9525" algn="ctr">
            <a:solidFill>
              <a:schemeClr val="tx1"/>
            </a:solidFill>
            <a:round/>
            <a:headEnd/>
            <a:tailEnd/>
          </a:ln>
        </p:spPr>
        <p:txBody>
          <a:bodyPr/>
          <a:lstStyle/>
          <a:p>
            <a:pPr algn="ctr">
              <a:lnSpc>
                <a:spcPct val="75000"/>
              </a:lnSpc>
            </a:pPr>
            <a:r>
              <a:rPr lang="en-US" sz="3200"/>
              <a:t>In 1989, Gorbachev ended the 9 year war </a:t>
            </a:r>
            <a:br>
              <a:rPr lang="en-US" sz="3200"/>
            </a:br>
            <a:r>
              <a:rPr lang="en-US" sz="3200"/>
              <a:t>in Afghanistan</a:t>
            </a:r>
          </a:p>
        </p:txBody>
      </p:sp>
      <p:pic>
        <p:nvPicPr>
          <p:cNvPr id="20" name="Picture 7" descr="iran06.jpg"/>
          <p:cNvPicPr>
            <a:picLocks noChangeAspect="1" noChangeArrowheads="1"/>
          </p:cNvPicPr>
          <p:nvPr/>
        </p:nvPicPr>
        <p:blipFill>
          <a:blip r:embed="rId5" cstate="print"/>
          <a:srcRect/>
          <a:stretch>
            <a:fillRect/>
          </a:stretch>
        </p:blipFill>
        <p:spPr bwMode="auto">
          <a:xfrm>
            <a:off x="4038600" y="2743200"/>
            <a:ext cx="5105400" cy="3962400"/>
          </a:xfrm>
          <a:prstGeom prst="rect">
            <a:avLst/>
          </a:prstGeom>
          <a:noFill/>
          <a:ln w="38100">
            <a:noFill/>
            <a:miter lim="800000"/>
            <a:headEnd/>
            <a:tailEnd/>
          </a:ln>
        </p:spPr>
      </p:pic>
      <p:pic>
        <p:nvPicPr>
          <p:cNvPr id="50180" name="Picture 4" descr="http://media-1.web.britannica.com/eb-media/06/127406-004-A7123B8E.jpg"/>
          <p:cNvPicPr>
            <a:picLocks noChangeAspect="1" noChangeArrowheads="1"/>
          </p:cNvPicPr>
          <p:nvPr/>
        </p:nvPicPr>
        <p:blipFill>
          <a:blip r:embed="rId6" cstate="print"/>
          <a:srcRect/>
          <a:stretch>
            <a:fillRect/>
          </a:stretch>
        </p:blipFill>
        <p:spPr bwMode="auto">
          <a:xfrm>
            <a:off x="76200" y="3962400"/>
            <a:ext cx="3806825"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xit" presetSubtype="0" fill="hold" nodeType="withEffect">
                                  <p:stCondLst>
                                    <p:cond delay="0"/>
                                  </p:stCondLst>
                                  <p:childTnLst>
                                    <p:animEffect transition="out" filter="fade">
                                      <p:cBhvr>
                                        <p:cTn id="12" dur="1000"/>
                                        <p:tgtEl>
                                          <p:spTgt spid="50178"/>
                                        </p:tgtEl>
                                      </p:cBhvr>
                                    </p:animEffect>
                                    <p:set>
                                      <p:cBhvr>
                                        <p:cTn id="13" dur="1" fill="hold">
                                          <p:stCondLst>
                                            <p:cond delay="999"/>
                                          </p:stCondLst>
                                        </p:cTn>
                                        <p:tgtEl>
                                          <p:spTgt spid="5017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180"/>
                                        </p:tgtEl>
                                        <p:attrNameLst>
                                          <p:attrName>style.visibility</p:attrName>
                                        </p:attrNameLst>
                                      </p:cBhvr>
                                      <p:to>
                                        <p:strVal val="visible"/>
                                      </p:to>
                                    </p:set>
                                    <p:animEffect transition="in" filter="fade">
                                      <p:cBhvr>
                                        <p:cTn id="18" dur="1000"/>
                                        <p:tgtEl>
                                          <p:spTgt spid="50180"/>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xit" presetSubtype="0" fill="hold" nodeType="withEffect">
                                  <p:stCondLst>
                                    <p:cond delay="0"/>
                                  </p:stCondLst>
                                  <p:childTnLst>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4" name="Picture 4" descr="http://www.snydertalk.com/wp-content/uploads/2010/06/Press-Conference-President-Reagan1.jpg"/>
          <p:cNvPicPr>
            <a:picLocks noChangeAspect="1" noChangeArrowheads="1"/>
          </p:cNvPicPr>
          <p:nvPr/>
        </p:nvPicPr>
        <p:blipFill>
          <a:blip r:embed="rId3" cstate="print"/>
          <a:srcRect/>
          <a:stretch>
            <a:fillRect/>
          </a:stretch>
        </p:blipFill>
        <p:spPr bwMode="auto">
          <a:xfrm>
            <a:off x="219075" y="1658938"/>
            <a:ext cx="3971925" cy="5199062"/>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b="2222"/>
          <a:stretch>
            <a:fillRect/>
          </a:stretch>
        </p:blipFill>
        <p:spPr bwMode="auto">
          <a:xfrm>
            <a:off x="4572000" y="76200"/>
            <a:ext cx="4495800" cy="6705600"/>
          </a:xfrm>
          <a:prstGeom prst="rect">
            <a:avLst/>
          </a:prstGeom>
          <a:noFill/>
          <a:ln w="38100">
            <a:noFill/>
            <a:miter lim="800000"/>
            <a:headEnd/>
            <a:tailEnd/>
          </a:ln>
        </p:spPr>
      </p:pic>
      <p:sp>
        <p:nvSpPr>
          <p:cNvPr id="11268" name="Text Box 17"/>
          <p:cNvSpPr txBox="1">
            <a:spLocks noChangeArrowheads="1"/>
          </p:cNvSpPr>
          <p:nvPr/>
        </p:nvSpPr>
        <p:spPr bwMode="auto">
          <a:xfrm>
            <a:off x="76200" y="76200"/>
            <a:ext cx="4495800" cy="1274763"/>
          </a:xfrm>
          <a:prstGeom prst="rect">
            <a:avLst/>
          </a:prstGeom>
          <a:noFill/>
          <a:ln w="12700">
            <a:noFill/>
            <a:miter lim="800000"/>
            <a:headEnd/>
            <a:tailEnd/>
          </a:ln>
        </p:spPr>
        <p:txBody>
          <a:bodyPr>
            <a:spAutoFit/>
          </a:bodyPr>
          <a:lstStyle/>
          <a:p>
            <a:pPr algn="ctr">
              <a:lnSpc>
                <a:spcPct val="80000"/>
              </a:lnSpc>
            </a:pPr>
            <a:r>
              <a:rPr lang="en-US" sz="3200">
                <a:solidFill>
                  <a:srgbClr val="0000CC"/>
                </a:solidFill>
              </a:rPr>
              <a:t>Reagan was able to work with Gorbachev to reduce Cold War tensions</a:t>
            </a:r>
          </a:p>
        </p:txBody>
      </p:sp>
      <p:pic>
        <p:nvPicPr>
          <p:cNvPr id="7" name="Picture 7" descr="Reagan_and_Gorbachev_hold_discussions"/>
          <p:cNvPicPr>
            <a:picLocks noChangeAspect="1" noChangeArrowheads="1"/>
          </p:cNvPicPr>
          <p:nvPr/>
        </p:nvPicPr>
        <p:blipFill>
          <a:blip r:embed="rId5" cstate="print"/>
          <a:srcRect/>
          <a:stretch>
            <a:fillRect/>
          </a:stretch>
        </p:blipFill>
        <p:spPr bwMode="auto">
          <a:xfrm>
            <a:off x="0" y="1447800"/>
            <a:ext cx="9144000" cy="5257800"/>
          </a:xfrm>
          <a:prstGeom prst="rect">
            <a:avLst/>
          </a:prstGeom>
          <a:noFill/>
          <a:ln w="38100">
            <a:noFill/>
            <a:miter lim="800000"/>
            <a:headEnd/>
            <a:tailEnd/>
          </a:ln>
        </p:spPr>
      </p:pic>
      <p:sp>
        <p:nvSpPr>
          <p:cNvPr id="8" name="Text Box 17"/>
          <p:cNvSpPr txBox="1">
            <a:spLocks noChangeArrowheads="1"/>
          </p:cNvSpPr>
          <p:nvPr/>
        </p:nvSpPr>
        <p:spPr bwMode="auto">
          <a:xfrm>
            <a:off x="4572000" y="74613"/>
            <a:ext cx="4572000" cy="1284287"/>
          </a:xfrm>
          <a:prstGeom prst="rect">
            <a:avLst/>
          </a:prstGeom>
          <a:solidFill>
            <a:schemeClr val="bg1"/>
          </a:solidFill>
          <a:ln w="12700">
            <a:solidFill>
              <a:schemeClr val="bg1"/>
            </a:solidFill>
            <a:miter lim="800000"/>
            <a:headEnd/>
            <a:tailEnd/>
          </a:ln>
        </p:spPr>
        <p:txBody>
          <a:bodyPr>
            <a:spAutoFit/>
          </a:bodyPr>
          <a:lstStyle/>
          <a:p>
            <a:pPr algn="ctr">
              <a:lnSpc>
                <a:spcPct val="80000"/>
              </a:lnSpc>
            </a:pPr>
            <a:r>
              <a:rPr lang="en-US" sz="3200">
                <a:solidFill>
                  <a:srgbClr val="C00000"/>
                </a:solidFill>
              </a:rPr>
              <a:t>In 1987, Reagan &amp; Gorbachev agreed to end all medium-range ICBMs </a:t>
            </a:r>
          </a:p>
        </p:txBody>
      </p:sp>
      <p:pic>
        <p:nvPicPr>
          <p:cNvPr id="9" name="Picture 9" descr="ReaganGorbachevtreaty"/>
          <p:cNvPicPr>
            <a:picLocks noChangeAspect="1" noChangeArrowheads="1"/>
          </p:cNvPicPr>
          <p:nvPr/>
        </p:nvPicPr>
        <p:blipFill>
          <a:blip r:embed="rId6" cstate="print"/>
          <a:srcRect/>
          <a:stretch>
            <a:fillRect/>
          </a:stretch>
        </p:blipFill>
        <p:spPr bwMode="auto">
          <a:xfrm>
            <a:off x="0" y="1371600"/>
            <a:ext cx="9144000" cy="5410200"/>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0724"/>
                                        </p:tgtEl>
                                      </p:cBhvr>
                                    </p:animEffect>
                                    <p:set>
                                      <p:cBhvr>
                                        <p:cTn id="10" dur="1" fill="hold">
                                          <p:stCondLst>
                                            <p:cond delay="999"/>
                                          </p:stCondLst>
                                        </p:cTn>
                                        <p:tgtEl>
                                          <p:spTgt spid="3072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553</TotalTime>
  <Words>1163</Words>
  <Application>Microsoft Office PowerPoint</Application>
  <PresentationFormat>On-screen Show (4:3)</PresentationFormat>
  <Paragraphs>79</Paragraphs>
  <Slides>19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Brooks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Cold War Political Cartoon Analysis </vt:lpstr>
      <vt:lpstr>Slide 14</vt:lpstr>
      <vt:lpstr>Slide 15</vt:lpstr>
      <vt:lpstr>Slide 16</vt:lpstr>
      <vt:lpstr>Slide 17</vt:lpstr>
      <vt:lpstr>Slide 18</vt:lpstr>
      <vt:lpstr>Slide 19</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59</cp:revision>
  <dcterms:created xsi:type="dcterms:W3CDTF">2011-04-27T15:30:59Z</dcterms:created>
  <dcterms:modified xsi:type="dcterms:W3CDTF">2014-11-10T13:08:56Z</dcterms:modified>
</cp:coreProperties>
</file>