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80" r:id="rId2"/>
    <p:sldId id="292" r:id="rId3"/>
    <p:sldId id="293" r:id="rId4"/>
    <p:sldId id="285" r:id="rId5"/>
    <p:sldId id="286" r:id="rId6"/>
    <p:sldId id="295" r:id="rId7"/>
    <p:sldId id="296" r:id="rId8"/>
    <p:sldId id="297" r:id="rId9"/>
    <p:sldId id="281" r:id="rId10"/>
    <p:sldId id="299" r:id="rId11"/>
    <p:sldId id="298" r:id="rId12"/>
    <p:sldId id="287" r:id="rId13"/>
    <p:sldId id="306" r:id="rId14"/>
    <p:sldId id="307" r:id="rId15"/>
    <p:sldId id="326" r:id="rId16"/>
    <p:sldId id="308" r:id="rId17"/>
    <p:sldId id="309" r:id="rId18"/>
    <p:sldId id="311" r:id="rId19"/>
    <p:sldId id="312" r:id="rId20"/>
    <p:sldId id="318" r:id="rId21"/>
    <p:sldId id="322" r:id="rId22"/>
    <p:sldId id="323" r:id="rId23"/>
    <p:sldId id="332" r:id="rId24"/>
    <p:sldId id="333" r:id="rId25"/>
    <p:sldId id="327" r:id="rId26"/>
    <p:sldId id="328" r:id="rId27"/>
    <p:sldId id="329" r:id="rId28"/>
    <p:sldId id="330" r:id="rId29"/>
    <p:sldId id="331" r:id="rId30"/>
    <p:sldId id="325" r:id="rId31"/>
  </p:sldIdLst>
  <p:sldSz cx="9144000" cy="6858000" type="screen4x3"/>
  <p:notesSz cx="7010400" cy="9296400"/>
  <p:custDataLst>
    <p:tags r:id="rId3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FFCC"/>
    <a:srgbClr val="FFCCFF"/>
    <a:srgbClr val="FFFFCC"/>
    <a:srgbClr val="CCCCFF"/>
    <a:srgbClr val="660066"/>
    <a:srgbClr val="0066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81121" autoAdjust="0"/>
  </p:normalViewPr>
  <p:slideViewPr>
    <p:cSldViewPr>
      <p:cViewPr varScale="1">
        <p:scale>
          <a:sx n="51" d="100"/>
          <a:sy n="51" d="100"/>
        </p:scale>
        <p:origin x="-780" y="-96"/>
      </p:cViewPr>
      <p:guideLst>
        <p:guide orient="horz" pos="2160"/>
        <p:guide pos="2880"/>
      </p:guideLst>
    </p:cSldViewPr>
  </p:slideViewPr>
  <p:notesTextViewPr>
    <p:cViewPr>
      <p:scale>
        <a:sx n="75" d="100"/>
        <a:sy n="75" d="100"/>
      </p:scale>
      <p:origin x="0" y="0"/>
    </p:cViewPr>
  </p:notesTextViewPr>
  <p:sorterViewPr>
    <p:cViewPr>
      <p:scale>
        <a:sx n="66" d="100"/>
        <a:sy n="66" d="100"/>
      </p:scale>
      <p:origin x="0" y="1452"/>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eaLnBrk="0" hangingPunct="0">
              <a:defRPr sz="1300">
                <a:cs typeface="Arial" charset="0"/>
              </a:defRPr>
            </a:lvl1pPr>
          </a:lstStyle>
          <a:p>
            <a:pPr>
              <a:defRPr/>
            </a:pPr>
            <a:endParaRPr lang="en-US"/>
          </a:p>
        </p:txBody>
      </p:sp>
      <p:sp>
        <p:nvSpPr>
          <p:cNvPr id="5325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eaLnBrk="0" hangingPunct="0">
              <a:defRPr sz="1300">
                <a:cs typeface="Arial" charset="0"/>
              </a:defRPr>
            </a:lvl1pPr>
          </a:lstStyle>
          <a:p>
            <a:pPr>
              <a:defRPr/>
            </a:pPr>
            <a:fld id="{2DCD887D-FDC2-413A-A374-6823A3202414}" type="datetimeFigureOut">
              <a:rPr lang="en-US"/>
              <a:pPr>
                <a:defRPr/>
              </a:pPr>
              <a:t>11/10/2014</a:t>
            </a:fld>
            <a:endParaRPr lang="en-US"/>
          </a:p>
        </p:txBody>
      </p:sp>
      <p:sp>
        <p:nvSpPr>
          <p:cNvPr id="5325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eaLnBrk="0" hangingPunct="0">
              <a:defRPr sz="1300">
                <a:cs typeface="Arial" charset="0"/>
              </a:defRPr>
            </a:lvl1pPr>
          </a:lstStyle>
          <a:p>
            <a:pPr>
              <a:defRPr/>
            </a:pPr>
            <a:endParaRPr lang="en-US"/>
          </a:p>
        </p:txBody>
      </p:sp>
      <p:sp>
        <p:nvSpPr>
          <p:cNvPr id="5325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defRPr sz="1300">
                <a:cs typeface="Arial" charset="0"/>
              </a:defRPr>
            </a:lvl1pPr>
          </a:lstStyle>
          <a:p>
            <a:pPr>
              <a:defRPr/>
            </a:pPr>
            <a:fld id="{92D99818-90B9-40FA-9F0F-ED1832BEFA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a:defRPr sz="13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3970338"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a:defRPr sz="1300">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a:defRPr sz="13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a:defRPr sz="1300">
                <a:latin typeface="Arial" charset="0"/>
                <a:cs typeface="Arial" charset="0"/>
              </a:defRPr>
            </a:lvl1pPr>
          </a:lstStyle>
          <a:p>
            <a:pPr>
              <a:defRPr/>
            </a:pPr>
            <a:fld id="{C512E6BA-D6E1-4F20-A06A-126EE899F1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696F032-DF28-486E-9ADA-893D45433FBF}" type="slidenum">
              <a:rPr lang="en-US" smtClean="0"/>
              <a:pPr/>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D51A733E-3896-44D3-91C3-0B049A353DAD}"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C6EFFC92-2674-4F60-B7D4-8631E75E4680}"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0120E1B6-F31C-450A-9B48-71B72C2026A3}"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5222EDFE-B82F-45BF-B87B-88B1558B369F}"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926330FC-181C-4763-AC47-0936FDFD5551}"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Others who participated in the Crusades were younger sons who, unlike eldest sons, did not stand to inherit their father’s property. They were looking for land and a position in society, or for adventure. In the later Crusades, merchants profited by making cash loans to finance the journey. They also leased their ships for a hefty fee to transport armies over the Mediterranean Sea. In addition, the merchants of Pisa, Genoa, and Venice hoped to win control of key trade routes to India, Southeast Asia, and China from Muslim traders.</a:t>
            </a:r>
          </a:p>
        </p:txBody>
      </p:sp>
      <p:sp>
        <p:nvSpPr>
          <p:cNvPr id="49156" name="Slide Number Placeholder 3"/>
          <p:cNvSpPr>
            <a:spLocks noGrp="1"/>
          </p:cNvSpPr>
          <p:nvPr>
            <p:ph type="sldNum" sz="quarter" idx="5"/>
          </p:nvPr>
        </p:nvSpPr>
        <p:spPr>
          <a:noFill/>
        </p:spPr>
        <p:txBody>
          <a:bodyPr/>
          <a:lstStyle/>
          <a:p>
            <a:fld id="{4343016E-94D2-4E69-AAF7-CFCC5B424141}"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9A9A85DF-7F99-4AFA-A6C0-ED33251B62DE}"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FA8F43A5-37A5-42C9-B839-0851C8C8EB0B}"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81100" y="696913"/>
            <a:ext cx="4648200" cy="3486150"/>
          </a:xfrm>
          <a:ln/>
        </p:spPr>
      </p:sp>
      <p:sp>
        <p:nvSpPr>
          <p:cNvPr id="52227" name="Notes Placeholder 2"/>
          <p:cNvSpPr>
            <a:spLocks noGrp="1"/>
          </p:cNvSpPr>
          <p:nvPr>
            <p:ph type="body" idx="1"/>
          </p:nvPr>
        </p:nvSpPr>
        <p:spPr>
          <a:xfrm>
            <a:off x="701675" y="4416425"/>
            <a:ext cx="5607050" cy="4183063"/>
          </a:xfrm>
          <a:noFill/>
          <a:ln/>
        </p:spPr>
        <p:txBody>
          <a:bodyPr lIns="93177" tIns="46589" rIns="93177" bIns="46589"/>
          <a:lstStyle/>
          <a:p>
            <a:endParaRPr lang="en-US" smtClean="0"/>
          </a:p>
        </p:txBody>
      </p:sp>
      <p:sp>
        <p:nvSpPr>
          <p:cNvPr id="5222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6A7BAC67-9BD6-494E-ACDB-5199FCF315BE}" type="slidenum">
              <a:rPr lang="en-US" sz="1200">
                <a:latin typeface="Arial" charset="0"/>
              </a:rPr>
              <a:pPr algn="r" defTabSz="931863"/>
              <a:t>29</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b="1" smtClean="0"/>
              <a:t>• Disruption of Trade Merchants faced invasions from both land and sea.  </a:t>
            </a:r>
            <a:r>
              <a:rPr lang="en-US" smtClean="0"/>
              <a:t>Their businesses collapsed. The breakdown of trade destroyed Europe’s</a:t>
            </a:r>
          </a:p>
          <a:p>
            <a:r>
              <a:rPr lang="en-US" smtClean="0"/>
              <a:t>cities as economic centers. Money became scarce.</a:t>
            </a:r>
          </a:p>
          <a:p>
            <a:r>
              <a:rPr lang="en-US" b="1" smtClean="0"/>
              <a:t>• Downfall of Cities With the fall of the Roman Empire, cities were</a:t>
            </a:r>
          </a:p>
          <a:p>
            <a:r>
              <a:rPr lang="en-US" smtClean="0"/>
              <a:t>abandoned as centers of administration.</a:t>
            </a:r>
          </a:p>
          <a:p>
            <a:r>
              <a:rPr lang="en-US" b="1" smtClean="0"/>
              <a:t>• Population Shifts As Roman centers of trade and government collapsed, </a:t>
            </a:r>
            <a:r>
              <a:rPr lang="en-US" smtClean="0"/>
              <a:t>nobles retreated to the rural areas. Roman cities were left without strong leadership. Other city dwellers also fled to the countryside, where they grew their own food. The population of western Europe became mostly rural.</a:t>
            </a:r>
          </a:p>
          <a:p>
            <a:r>
              <a:rPr lang="en-US" b="1" smtClean="0"/>
              <a:t>The Decline of Learning The Germanic invaders who stormed Rome could not </a:t>
            </a:r>
            <a:r>
              <a:rPr lang="en-US" smtClean="0"/>
              <a:t>read or write. Among Romans themselves, the level of learning sank sharply as more and more families left for rural areas. Few people except priests and other church officials were literate. Knowledge of Greek, long important in Roman culture, was almost lost. Few people could read Greek works of literature, science, and philosophy. The Germanic tribes, though, had a rich oral tradition of</a:t>
            </a:r>
          </a:p>
          <a:p>
            <a:r>
              <a:rPr lang="en-US" smtClean="0"/>
              <a:t>songs and legends. But they had no written language.</a:t>
            </a:r>
          </a:p>
          <a:p>
            <a:r>
              <a:rPr lang="en-US" b="1" smtClean="0"/>
              <a:t>Loss of a Common Language As German-speaking peoples mixed with the </a:t>
            </a:r>
            <a:r>
              <a:rPr lang="en-US" smtClean="0"/>
              <a:t>Roman population, Latin changed. While it was still an official language, it was no longer understood. Different dialects developed as new words and phrases became part of everyday speech. By the 800s, French, Spanish, and other Roman-based languages had evolved from Latin. The development of various languages mirrored the continued breakup of a once-unified empire.</a:t>
            </a:r>
          </a:p>
        </p:txBody>
      </p:sp>
      <p:sp>
        <p:nvSpPr>
          <p:cNvPr id="35844" name="Slide Number Placeholder 3"/>
          <p:cNvSpPr>
            <a:spLocks noGrp="1"/>
          </p:cNvSpPr>
          <p:nvPr>
            <p:ph type="sldNum" sz="quarter" idx="5"/>
          </p:nvPr>
        </p:nvSpPr>
        <p:spPr>
          <a:noFill/>
        </p:spPr>
        <p:txBody>
          <a:bodyPr/>
          <a:lstStyle/>
          <a:p>
            <a:fld id="{9E2D698E-86E6-4DEB-9DC1-529F8EC68662}"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C82E7A3F-B056-4514-AB2C-8D6AC880A046}"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BEC0B4A7-A7F3-4B6A-9589-0B3CD56343AD}"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b="1" smtClean="0"/>
              <a:t>The Structure of the Church </a:t>
            </a:r>
            <a:r>
              <a:rPr lang="en-US" smtClean="0"/>
              <a:t>Like the system of feudalism, the Church had its own organization. Power was based on status. Church structure consisted of different ranks of clergy, or religious officials. The pope in Rome headed the Church. All clergy, including bishops and priests, fell under his authority. Bishops supervised priests, the lowest ranking members of the clergy. Bishops also settled disputes over Church teachings and practices. For most people, local priests served as the main contact with the Church. </a:t>
            </a:r>
          </a:p>
          <a:p>
            <a:r>
              <a:rPr lang="en-US" b="1" smtClean="0"/>
              <a:t>Religion as a Unifying Force </a:t>
            </a:r>
            <a:r>
              <a:rPr lang="en-US" smtClean="0"/>
              <a:t>Feudalism and the manor system created divisions among people. But the shared beliefs in the teachings of the Church bonded people together. The church was a stable force during an era of constant warfare and political turmoil. It provided Christians with a sense of security and of belonging to a religious community. In the Middle Ages, religion occupied center stage. Medieval Christians’ everyday lives were harsh. Still, they could all follow the same path to salvation—everlasting life in heaven. Priests and other clergy  administered the sacraments, or important religious ceremonies. These rites paved the way for achieving salvation. For example, through the sacrament of baptism, people became part of the Christian community. At the local level, the village church was a unifying force in the lives of most people. It served as a religious and social center. People worshiped together at the church. They also met with other villagers. Religious holidays, especially Christmas and Easter, were occasions for festive celebrations.</a:t>
            </a:r>
          </a:p>
          <a:p>
            <a:r>
              <a:rPr lang="en-US" b="1" smtClean="0"/>
              <a:t>The Law of the Church </a:t>
            </a:r>
            <a:r>
              <a:rPr lang="en-US" smtClean="0"/>
              <a:t>The Church’s authority was both religious and political. It provided a unifying set of spiritual beliefs and rituals. The Church also created a system of justice to guide people’s conduct. All medieval Christians, kings and peasants alike, were subject to canon law, or Church law, in matters such as marriage and religious practices. The Church also established courts to try people accused of violating canon law. Two of the harshest punishments that offenders faced were excommunication and interdict. Popes used the threat of excommunication, or banishment from the Church, to wield power over political rulers. For example, a disobedient king’s quarrel with a pope might result in excommunication. This meant the king would be denied salvation. Excommunication also freed all the king’s vassals from their duties to him. If an  excommunicated king continued to disobey the pope, the pope, in turn, could use an even more frightening weapon, the interdict. Under an interdict, many sacraments and religious services could not be performed in the king’s lands. As Christians, the king’s subjects believed that without such sacraments they might be doomed to hell. In the 11th century, excommunication and the possible threat of an interdict would force a German emperor to submit to the pope’s commands. </a:t>
            </a:r>
          </a:p>
        </p:txBody>
      </p:sp>
      <p:sp>
        <p:nvSpPr>
          <p:cNvPr id="38916" name="Slide Number Placeholder 3"/>
          <p:cNvSpPr>
            <a:spLocks noGrp="1"/>
          </p:cNvSpPr>
          <p:nvPr>
            <p:ph type="sldNum" sz="quarter" idx="5"/>
          </p:nvPr>
        </p:nvSpPr>
        <p:spPr>
          <a:noFill/>
        </p:spPr>
        <p:txBody>
          <a:bodyPr/>
          <a:lstStyle/>
          <a:p>
            <a:fld id="{AAB257A4-82B7-41E2-BE1D-4F171EAB11A1}"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3152A30B-A236-4DC9-B6F3-9DB1FADE724C}"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b="1" smtClean="0"/>
              <a:t>The Structure of the Church </a:t>
            </a:r>
            <a:r>
              <a:rPr lang="en-US" smtClean="0"/>
              <a:t>Like the system of feudalism, the Church had its own organization. Power was based on status. Church structure consisted of different ranks of clergy, or religious officials. The pope in Rome headed the Church. All clergy, including bishops and priests, fell under his authority. Bishops supervised priests, the lowest ranking members of the clergy. Bishops also settled disputes over Church teachings and practices. For most people, local priests served as the main contact with the Church. </a:t>
            </a:r>
          </a:p>
          <a:p>
            <a:r>
              <a:rPr lang="en-US" b="1" smtClean="0"/>
              <a:t>Religion as a Unifying Force </a:t>
            </a:r>
            <a:r>
              <a:rPr lang="en-US" smtClean="0"/>
              <a:t>Feudalism and the manor system created divisions among people. But the shared beliefs in the teachings of the Church bonded people together. The church was a stable force during an era of constant warfare and political turmoil. It provided Christians with a sense of security and of belonging to a religious community. In the Middle Ages, religion occupied center stage. Medieval Christians’ everyday lives were harsh. Still, they could all follow the same path to salvation—everlasting life in heaven. Priests and other clergy  administered the sacraments, or important religious ceremonies. These rites paved the way for achieving salvation. For example, through the sacrament of baptism, people became part of the Christian community. At the local level, the village church was a unifying force in the lives of most people. It served as a religious and social center. People worshiped together at the church. They also met with other villagers. Religious holidays, especially Christmas and Easter, were occasions for festive celebrations.</a:t>
            </a:r>
          </a:p>
          <a:p>
            <a:r>
              <a:rPr lang="en-US" b="1" smtClean="0"/>
              <a:t>The Law of the Church </a:t>
            </a:r>
            <a:r>
              <a:rPr lang="en-US" smtClean="0"/>
              <a:t>The Church’s authority was both religious and political. It provided a unifying set of spiritual beliefs and rituals. The Church also created a system of justice to guide people’s conduct. All medieval Christians, kings and peasants alike, were subject to canon law, or Church law, in matters such as marriage and religious practices. The Church also established courts to try people accused of violating canon law. Two of the harshest punishments that offenders faced were excommunication and interdict. Popes used the threat of excommunication, or banishment from the Church, to wield power over political rulers. For example, a disobedient king’s quarrel with a pope might result in excommunication. This meant the king would be denied salvation. Excommunication also freed all the king’s vassals from their duties to him. If an  excommunicated king continued to disobey the pope, the pope, in turn, could use an even more frightening weapon, the interdict. Under an interdict, many sacraments and religious services could not be performed in the king’s lands. As Christians, the king’s subjects believed that without such sacraments they might be doomed to hell. In the 11th century, excommunication and the possible threat of an interdict would force a German emperor to submit to the pope’s commands. </a:t>
            </a:r>
          </a:p>
        </p:txBody>
      </p:sp>
      <p:sp>
        <p:nvSpPr>
          <p:cNvPr id="40964" name="Slide Number Placeholder 3"/>
          <p:cNvSpPr>
            <a:spLocks noGrp="1"/>
          </p:cNvSpPr>
          <p:nvPr>
            <p:ph type="sldNum" sz="quarter" idx="5"/>
          </p:nvPr>
        </p:nvSpPr>
        <p:spPr>
          <a:noFill/>
        </p:spPr>
        <p:txBody>
          <a:bodyPr/>
          <a:lstStyle/>
          <a:p>
            <a:fld id="{5EBC72A5-D0A3-49B7-A5A9-D4E186B52F1E}"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A333F950-0558-4F36-B4B0-FF20A6828432}"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t>Medieval Christians’ everyday lives were harsh. Still, they could all follow the same path to salvation—everlasting life in heaven. Priests and other clergy  administered the sacraments, or important religious ceremonies. These rites paved the way for achieving salvation. For example, through the sacrament of baptism, people became part of the Christian community. At the local level, the village church was a unifying force in the lives of most people. It served as a religious and social center. People worshiped together at the church. They also met with other villagers. Religious holidays, especially Christmas and Easter, were occasions for festive celebrations.</a:t>
            </a:r>
          </a:p>
        </p:txBody>
      </p:sp>
      <p:sp>
        <p:nvSpPr>
          <p:cNvPr id="43012" name="Slide Number Placeholder 3"/>
          <p:cNvSpPr>
            <a:spLocks noGrp="1"/>
          </p:cNvSpPr>
          <p:nvPr>
            <p:ph type="sldNum" sz="quarter" idx="5"/>
          </p:nvPr>
        </p:nvSpPr>
        <p:spPr>
          <a:noFill/>
        </p:spPr>
        <p:txBody>
          <a:bodyPr/>
          <a:lstStyle/>
          <a:p>
            <a:fld id="{B034B319-E1C1-4857-9516-FD168FBA6859}"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3"/>
              <a:chOff x="-3" y="1562"/>
              <a:chExt cx="5763" cy="643"/>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11" name="Freeform 7"/>
              <p:cNvSpPr>
                <a:spLocks/>
              </p:cNvSpPr>
              <p:nvPr/>
            </p:nvSpPr>
            <p:spPr bwMode="ltGray">
              <a:xfrm rot="-5400000">
                <a:off x="-58" y="1760"/>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14" name="Freeform 10"/>
              <p:cNvSpPr>
                <a:spLocks/>
              </p:cNvSpPr>
              <p:nvPr/>
            </p:nvSpPr>
            <p:spPr bwMode="ltGray">
              <a:xfrm rot="-5400000">
                <a:off x="154" y="1734"/>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15" name="Freeform 11"/>
              <p:cNvSpPr>
                <a:spLocks/>
              </p:cNvSpPr>
              <p:nvPr/>
            </p:nvSpPr>
            <p:spPr bwMode="ltGray">
              <a:xfrm rot="-5400000">
                <a:off x="3206"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17" name="Freeform 13"/>
              <p:cNvSpPr>
                <a:spLocks/>
              </p:cNvSpPr>
              <p:nvPr/>
            </p:nvSpPr>
            <p:spPr bwMode="ltGray">
              <a:xfrm rot="-5400000">
                <a:off x="1828" y="1755"/>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21" name="Freeform 17"/>
              <p:cNvSpPr>
                <a:spLocks/>
              </p:cNvSpPr>
              <p:nvPr/>
            </p:nvSpPr>
            <p:spPr bwMode="ltGray">
              <a:xfrm rot="-5400000">
                <a:off x="407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23" name="Freeform 19"/>
              <p:cNvSpPr>
                <a:spLocks/>
              </p:cNvSpPr>
              <p:nvPr/>
            </p:nvSpPr>
            <p:spPr bwMode="ltGray">
              <a:xfrm rot="-5400000">
                <a:off x="4578" y="1753"/>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25" name="Freeform 21"/>
              <p:cNvSpPr>
                <a:spLocks/>
              </p:cNvSpPr>
              <p:nvPr/>
            </p:nvSpPr>
            <p:spPr bwMode="ltGray">
              <a:xfrm rot="-5400000">
                <a:off x="5078"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p:spPr>
          <p:txBody>
            <a:bodyPr wrap="none" anchor="ctr"/>
            <a:lstStyle/>
            <a:p>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6"/>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1034" name="Freeform 6"/>
              <p:cNvSpPr>
                <a:spLocks/>
              </p:cNvSpPr>
              <p:nvPr/>
            </p:nvSpPr>
            <p:spPr bwMode="ltGray">
              <a:xfrm rot="-5400000">
                <a:off x="964" y="1677"/>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1035" name="Freeform 7"/>
              <p:cNvSpPr>
                <a:spLocks/>
              </p:cNvSpPr>
              <p:nvPr/>
            </p:nvSpPr>
            <p:spPr bwMode="ltGray">
              <a:xfrm rot="-5400000">
                <a:off x="-75" y="1761"/>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1037" name="Freeform 9"/>
              <p:cNvSpPr>
                <a:spLocks/>
              </p:cNvSpPr>
              <p:nvPr/>
            </p:nvSpPr>
            <p:spPr bwMode="ltGray">
              <a:xfrm rot="-5400000">
                <a:off x="431" y="1699"/>
                <a:ext cx="624" cy="364"/>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1038" name="Freeform 10"/>
              <p:cNvSpPr>
                <a:spLocks/>
              </p:cNvSpPr>
              <p:nvPr/>
            </p:nvSpPr>
            <p:spPr bwMode="ltGray">
              <a:xfrm rot="-5400000">
                <a:off x="144" y="1728"/>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1039" name="Freeform 11"/>
              <p:cNvSpPr>
                <a:spLocks/>
              </p:cNvSpPr>
              <p:nvPr/>
            </p:nvSpPr>
            <p:spPr bwMode="ltGray">
              <a:xfrm rot="-5400000">
                <a:off x="3187" y="1656"/>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1042" name="Freeform 14"/>
              <p:cNvSpPr>
                <a:spLocks/>
              </p:cNvSpPr>
              <p:nvPr/>
            </p:nvSpPr>
            <p:spPr bwMode="ltGray">
              <a:xfrm rot="-5400000">
                <a:off x="2540" y="1729"/>
                <a:ext cx="624" cy="29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1044" name="Freeform 16"/>
              <p:cNvSpPr>
                <a:spLocks/>
              </p:cNvSpPr>
              <p:nvPr/>
            </p:nvSpPr>
            <p:spPr bwMode="ltGray">
              <a:xfrm rot="-5400000">
                <a:off x="2031"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1045" name="Freeform 17"/>
              <p:cNvSpPr>
                <a:spLocks/>
              </p:cNvSpPr>
              <p:nvPr/>
            </p:nvSpPr>
            <p:spPr bwMode="ltGray">
              <a:xfrm rot="-5400000">
                <a:off x="4055" y="1652"/>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1046" name="Freeform 18"/>
              <p:cNvSpPr>
                <a:spLocks/>
              </p:cNvSpPr>
              <p:nvPr/>
            </p:nvSpPr>
            <p:spPr bwMode="ltGray">
              <a:xfrm rot="-5400000">
                <a:off x="3701" y="1659"/>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1047" name="Freeform 19"/>
              <p:cNvSpPr>
                <a:spLocks/>
              </p:cNvSpPr>
              <p:nvPr/>
            </p:nvSpPr>
            <p:spPr bwMode="ltGray">
              <a:xfrm rot="-5400000">
                <a:off x="4548" y="1738"/>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1048" name="Freeform 20"/>
              <p:cNvSpPr>
                <a:spLocks/>
              </p:cNvSpPr>
              <p:nvPr/>
            </p:nvSpPr>
            <p:spPr bwMode="ltGray">
              <a:xfrm>
                <a:off x="5469" y="1553"/>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1049" name="Freeform 21"/>
              <p:cNvSpPr>
                <a:spLocks/>
              </p:cNvSpPr>
              <p:nvPr/>
            </p:nvSpPr>
            <p:spPr bwMode="ltGray">
              <a:xfrm rot="-5400000">
                <a:off x="5067" y="1677"/>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1050" name="Freeform 22"/>
              <p:cNvSpPr>
                <a:spLocks/>
              </p:cNvSpPr>
              <p:nvPr/>
            </p:nvSpPr>
            <p:spPr bwMode="ltGray">
              <a:xfrm rot="-5400000">
                <a:off x="4772" y="1703"/>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8" r:id="rId1"/>
    <p:sldLayoutId id="2147483732" r:id="rId2"/>
    <p:sldLayoutId id="2147483733" r:id="rId3"/>
    <p:sldLayoutId id="2147483734" r:id="rId4"/>
    <p:sldLayoutId id="2147483735" r:id="rId5"/>
    <p:sldLayoutId id="2147483736" r:id="rId6"/>
    <p:sldLayoutId id="2147483737" r:id="rId7"/>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AP%20World/Videos/History%20Teachers/Thomas%20Aquinas%20(Venus%20by%20Bananarama)%20%20%20-%20YouTube2.flv"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AP%20World/Videos/History%20Teachers/Black%20Death%20(Hollaback%20Girl%20by%20Gwen%20Stefani)%20%20%20-%20YouTube.flv"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P%20World/Videos/History%20Teachers/The%20Vikings%20(Personal%20Jesus%20by%20Depeche%20Mode)%20%20%20-%20YouTube.fl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AP%20World/Videos/History%20Teachers/I'm%20a%20Knight%20(Friday%20Night%20by%20Lily%20Allen)%20%20%20-%20YouTube2.fl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r>
              <a:rPr lang="en-US" u="sng" smtClean="0"/>
              <a:t>Essential Question</a:t>
            </a:r>
            <a:r>
              <a:rPr lang="en-US" smtClean="0"/>
              <a:t>:</a:t>
            </a:r>
          </a:p>
          <a:p>
            <a:pPr lvl="1" eaLnBrk="1" hangingPunct="1"/>
            <a:r>
              <a:rPr lang="en-US" smtClean="0"/>
              <a:t>What were the causes &amp; effects </a:t>
            </a:r>
            <a:br>
              <a:rPr lang="en-US" smtClean="0"/>
            </a:br>
            <a:r>
              <a:rPr lang="en-US" smtClean="0"/>
              <a:t>of the Crusades?</a:t>
            </a:r>
          </a:p>
          <a:p>
            <a:pPr eaLnBrk="1" hangingPunct="1"/>
            <a:endParaRPr lang="en-US" smtClean="0"/>
          </a:p>
          <a:p>
            <a:pPr eaLnBrk="1" hangingPunct="1"/>
            <a:r>
              <a:rPr lang="en-US" u="sng" smtClean="0">
                <a:solidFill>
                  <a:schemeClr val="folHlink"/>
                </a:solidFill>
              </a:rPr>
              <a:t>Warm-Up Question</a:t>
            </a:r>
            <a:r>
              <a:rPr lang="en-US" smtClean="0">
                <a:solidFill>
                  <a:schemeClr val="folHlink"/>
                </a:solidFill>
              </a:rPr>
              <a:t>:</a:t>
            </a:r>
          </a:p>
          <a:p>
            <a:pPr lvl="1" eaLnBrk="1" hangingPunct="1"/>
            <a:r>
              <a:rPr lang="en-US" smtClean="0">
                <a:solidFill>
                  <a:schemeClr val="folHlink"/>
                </a:solidFill>
              </a:rPr>
              <a:t>What is feudalism?</a:t>
            </a:r>
          </a:p>
          <a:p>
            <a:pPr lvl="1" eaLnBrk="1" hangingPunct="1"/>
            <a:r>
              <a:rPr lang="en-US" smtClean="0">
                <a:solidFill>
                  <a:schemeClr val="folHlink"/>
                </a:solidFill>
              </a:rPr>
              <a:t>What is the manorial system?</a:t>
            </a:r>
            <a:endParaRPr lang="en-US" smtClean="0">
              <a:solidFill>
                <a:srgbClr val="660066"/>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mises.org/Community/cfs-file.ashx/__key/CommunityServer.Blogs.Components.WeblogFiles/lilburne/1348.Canossa_2D00_gate.jpg"/>
          <p:cNvPicPr>
            <a:picLocks noChangeAspect="1" noChangeArrowheads="1"/>
          </p:cNvPicPr>
          <p:nvPr/>
        </p:nvPicPr>
        <p:blipFill>
          <a:blip r:embed="rId3" cstate="print"/>
          <a:srcRect l="3094"/>
          <a:stretch>
            <a:fillRect/>
          </a:stretch>
        </p:blipFill>
        <p:spPr bwMode="auto">
          <a:xfrm>
            <a:off x="0" y="1905000"/>
            <a:ext cx="4970463" cy="3352800"/>
          </a:xfrm>
          <a:prstGeom prst="rect">
            <a:avLst/>
          </a:prstGeom>
          <a:noFill/>
          <a:ln w="9525">
            <a:noFill/>
            <a:miter lim="800000"/>
            <a:headEnd/>
            <a:tailEnd/>
          </a:ln>
        </p:spPr>
      </p:pic>
      <p:pic>
        <p:nvPicPr>
          <p:cNvPr id="38916" name="Picture 4" descr="canossa1.jpg image by pjcomix"/>
          <p:cNvPicPr>
            <a:picLocks noChangeAspect="1" noChangeArrowheads="1"/>
          </p:cNvPicPr>
          <p:nvPr/>
        </p:nvPicPr>
        <p:blipFill>
          <a:blip r:embed="rId4" cstate="print"/>
          <a:srcRect l="6471" r="5009"/>
          <a:stretch>
            <a:fillRect/>
          </a:stretch>
        </p:blipFill>
        <p:spPr bwMode="auto">
          <a:xfrm>
            <a:off x="4529138" y="3124200"/>
            <a:ext cx="4614862" cy="3733800"/>
          </a:xfrm>
          <a:prstGeom prst="rect">
            <a:avLst/>
          </a:prstGeom>
          <a:noFill/>
          <a:ln w="9525">
            <a:noFill/>
            <a:miter lim="800000"/>
            <a:headEnd/>
            <a:tailEnd/>
          </a:ln>
        </p:spPr>
      </p:pic>
      <p:sp>
        <p:nvSpPr>
          <p:cNvPr id="12292" name="Rectangular Callout 3"/>
          <p:cNvSpPr>
            <a:spLocks noChangeArrowheads="1"/>
          </p:cNvSpPr>
          <p:nvPr/>
        </p:nvSpPr>
        <p:spPr bwMode="auto">
          <a:xfrm>
            <a:off x="0" y="0"/>
            <a:ext cx="9144000" cy="1752600"/>
          </a:xfrm>
          <a:prstGeom prst="wedgeRectCallout">
            <a:avLst>
              <a:gd name="adj1" fmla="val -2310"/>
              <a:gd name="adj2" fmla="val 6157"/>
            </a:avLst>
          </a:prstGeom>
          <a:noFill/>
          <a:ln w="9525" algn="ctr">
            <a:noFill/>
            <a:round/>
            <a:headEnd/>
            <a:tailEnd/>
          </a:ln>
        </p:spPr>
        <p:txBody>
          <a:bodyPr/>
          <a:lstStyle/>
          <a:p>
            <a:pPr algn="ctr" eaLnBrk="0" hangingPunct="0">
              <a:lnSpc>
                <a:spcPct val="85000"/>
              </a:lnSpc>
            </a:pPr>
            <a:r>
              <a:rPr lang="en-US" sz="3200"/>
              <a:t>After a disagreement with king Henry IV, </a:t>
            </a:r>
            <a:br>
              <a:rPr lang="en-US" sz="3200"/>
            </a:br>
            <a:r>
              <a:rPr lang="en-US" sz="3200"/>
              <a:t>Pope Gregory VII issued an interdict; Henry was so upset he begged for 3 days for the Pope to forgive 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8916"/>
                                        </p:tgtEl>
                                      </p:cBhvr>
                                    </p:animEffect>
                                    <p:set>
                                      <p:cBhvr>
                                        <p:cTn id="7" dur="1" fill="hold">
                                          <p:stCondLst>
                                            <p:cond delay="999"/>
                                          </p:stCondLst>
                                        </p:cTn>
                                        <p:tgtEl>
                                          <p:spTgt spid="389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62000"/>
          </a:xfrm>
        </p:spPr>
        <p:txBody>
          <a:bodyPr/>
          <a:lstStyle/>
          <a:p>
            <a:pPr eaLnBrk="1" hangingPunct="1"/>
            <a:r>
              <a:rPr lang="en-US" smtClean="0"/>
              <a:t> The Role of the Medieval Church</a:t>
            </a:r>
          </a:p>
        </p:txBody>
      </p:sp>
      <p:pic>
        <p:nvPicPr>
          <p:cNvPr id="13315" name="Picture 6" descr="a_medieval_manor"/>
          <p:cNvPicPr>
            <a:picLocks noChangeAspect="1" noChangeArrowheads="1"/>
          </p:cNvPicPr>
          <p:nvPr/>
        </p:nvPicPr>
        <p:blipFill>
          <a:blip r:embed="rId3" cstate="print">
            <a:lum contrast="40000"/>
          </a:blip>
          <a:srcRect/>
          <a:stretch>
            <a:fillRect/>
          </a:stretch>
        </p:blipFill>
        <p:spPr bwMode="auto">
          <a:xfrm>
            <a:off x="457200" y="742950"/>
            <a:ext cx="8153400" cy="6115050"/>
          </a:xfrm>
          <a:prstGeom prst="rect">
            <a:avLst/>
          </a:prstGeom>
          <a:noFill/>
          <a:ln w="9525">
            <a:noFill/>
            <a:miter lim="800000"/>
            <a:headEnd/>
            <a:tailEnd/>
          </a:ln>
        </p:spPr>
      </p:pic>
      <p:sp>
        <p:nvSpPr>
          <p:cNvPr id="12" name="Rectangular Callout 11"/>
          <p:cNvSpPr>
            <a:spLocks noChangeArrowheads="1"/>
          </p:cNvSpPr>
          <p:nvPr/>
        </p:nvSpPr>
        <p:spPr bwMode="auto">
          <a:xfrm>
            <a:off x="762000" y="76200"/>
            <a:ext cx="7620000" cy="914400"/>
          </a:xfrm>
          <a:prstGeom prst="wedgeRectCallout">
            <a:avLst>
              <a:gd name="adj1" fmla="val 13722"/>
              <a:gd name="adj2" fmla="val 1389"/>
            </a:avLst>
          </a:prstGeom>
          <a:solidFill>
            <a:srgbClr val="FFCCFF"/>
          </a:solidFill>
          <a:ln w="9525" algn="ctr">
            <a:solidFill>
              <a:schemeClr val="tx1"/>
            </a:solidFill>
            <a:round/>
            <a:headEnd/>
            <a:tailEnd/>
          </a:ln>
        </p:spPr>
        <p:txBody>
          <a:bodyPr/>
          <a:lstStyle/>
          <a:p>
            <a:pPr algn="ctr" eaLnBrk="0" hangingPunct="0">
              <a:lnSpc>
                <a:spcPct val="85000"/>
              </a:lnSpc>
            </a:pPr>
            <a:r>
              <a:rPr lang="en-US" sz="3200"/>
              <a:t>Each territory in medieval Europe had a church which provided order on the manor </a:t>
            </a:r>
          </a:p>
        </p:txBody>
      </p:sp>
      <p:sp>
        <p:nvSpPr>
          <p:cNvPr id="13" name="Rectangular Callout 12"/>
          <p:cNvSpPr>
            <a:spLocks noChangeArrowheads="1"/>
          </p:cNvSpPr>
          <p:nvPr/>
        </p:nvSpPr>
        <p:spPr bwMode="auto">
          <a:xfrm>
            <a:off x="304800" y="5181600"/>
            <a:ext cx="4038600" cy="1600200"/>
          </a:xfrm>
          <a:prstGeom prst="wedgeRectCallout">
            <a:avLst>
              <a:gd name="adj1" fmla="val 6269"/>
              <a:gd name="adj2" fmla="val -96727"/>
            </a:avLst>
          </a:prstGeom>
          <a:solidFill>
            <a:srgbClr val="CCCCFF"/>
          </a:solidFill>
          <a:ln w="9525" algn="ctr">
            <a:solidFill>
              <a:schemeClr val="tx1"/>
            </a:solidFill>
            <a:round/>
            <a:headEnd/>
            <a:tailEnd/>
          </a:ln>
        </p:spPr>
        <p:txBody>
          <a:bodyPr/>
          <a:lstStyle/>
          <a:p>
            <a:pPr algn="ctr" eaLnBrk="0" hangingPunct="0">
              <a:lnSpc>
                <a:spcPct val="80000"/>
              </a:lnSpc>
            </a:pPr>
            <a:r>
              <a:rPr lang="en-US" sz="3200"/>
              <a:t>Local priests were the main contact most people had with the Catholic Church </a:t>
            </a:r>
          </a:p>
        </p:txBody>
      </p:sp>
      <p:sp>
        <p:nvSpPr>
          <p:cNvPr id="14" name="Rectangular Callout 13"/>
          <p:cNvSpPr>
            <a:spLocks noChangeArrowheads="1"/>
          </p:cNvSpPr>
          <p:nvPr/>
        </p:nvSpPr>
        <p:spPr bwMode="auto">
          <a:xfrm>
            <a:off x="4419600" y="1143000"/>
            <a:ext cx="4648200" cy="1676400"/>
          </a:xfrm>
          <a:prstGeom prst="wedgeRectCallout">
            <a:avLst>
              <a:gd name="adj1" fmla="val -69931"/>
              <a:gd name="adj2" fmla="val 56884"/>
            </a:avLst>
          </a:prstGeom>
          <a:solidFill>
            <a:srgbClr val="CCFFCC"/>
          </a:solidFill>
          <a:ln w="9525" algn="ctr">
            <a:solidFill>
              <a:schemeClr val="tx1"/>
            </a:solidFill>
            <a:round/>
            <a:headEnd/>
            <a:tailEnd/>
          </a:ln>
        </p:spPr>
        <p:txBody>
          <a:bodyPr/>
          <a:lstStyle/>
          <a:p>
            <a:pPr algn="ctr" eaLnBrk="0" hangingPunct="0">
              <a:lnSpc>
                <a:spcPct val="80000"/>
              </a:lnSpc>
            </a:pPr>
            <a:r>
              <a:rPr lang="en-US" sz="3200"/>
              <a:t>Priests controlled peoples’ access to heaven by delivering the sacraments &amp; absolving sins</a:t>
            </a:r>
          </a:p>
        </p:txBody>
      </p:sp>
      <p:sp>
        <p:nvSpPr>
          <p:cNvPr id="15" name="Rectangular Callout 14"/>
          <p:cNvSpPr>
            <a:spLocks noChangeArrowheads="1"/>
          </p:cNvSpPr>
          <p:nvPr/>
        </p:nvSpPr>
        <p:spPr bwMode="auto">
          <a:xfrm>
            <a:off x="4419600" y="2971800"/>
            <a:ext cx="4648200" cy="1676400"/>
          </a:xfrm>
          <a:prstGeom prst="wedgeRectCallout">
            <a:avLst>
              <a:gd name="adj1" fmla="val -73755"/>
              <a:gd name="adj2" fmla="val 5366"/>
            </a:avLst>
          </a:prstGeom>
          <a:solidFill>
            <a:srgbClr val="FFFFCC"/>
          </a:solidFill>
          <a:ln w="9525" algn="ctr">
            <a:solidFill>
              <a:schemeClr val="tx1"/>
            </a:solidFill>
            <a:round/>
            <a:headEnd/>
            <a:tailEnd/>
          </a:ln>
        </p:spPr>
        <p:txBody>
          <a:bodyPr/>
          <a:lstStyle/>
          <a:p>
            <a:pPr algn="ctr" eaLnBrk="0" hangingPunct="0">
              <a:lnSpc>
                <a:spcPct val="80000"/>
              </a:lnSpc>
            </a:pPr>
            <a:r>
              <a:rPr lang="en-US" sz="3200"/>
              <a:t>Peasants’ lives were hard, but the hope of a salvation in heaven kept them loyal &amp; obedient the Church</a:t>
            </a:r>
          </a:p>
        </p:txBody>
      </p:sp>
      <p:sp>
        <p:nvSpPr>
          <p:cNvPr id="16" name="Rectangular Callout 15"/>
          <p:cNvSpPr>
            <a:spLocks noChangeArrowheads="1"/>
          </p:cNvSpPr>
          <p:nvPr/>
        </p:nvSpPr>
        <p:spPr bwMode="auto">
          <a:xfrm>
            <a:off x="4495800" y="4800600"/>
            <a:ext cx="4572000" cy="914400"/>
          </a:xfrm>
          <a:prstGeom prst="wedgeRectCallout">
            <a:avLst>
              <a:gd name="adj1" fmla="val -79727"/>
              <a:gd name="adj2" fmla="val -73514"/>
            </a:avLst>
          </a:prstGeom>
          <a:solidFill>
            <a:srgbClr val="FFCC99"/>
          </a:solidFill>
          <a:ln w="9525" algn="ctr">
            <a:solidFill>
              <a:schemeClr val="tx1"/>
            </a:solidFill>
            <a:round/>
            <a:headEnd/>
            <a:tailEnd/>
          </a:ln>
        </p:spPr>
        <p:txBody>
          <a:bodyPr/>
          <a:lstStyle/>
          <a:p>
            <a:pPr algn="ctr">
              <a:lnSpc>
                <a:spcPct val="80000"/>
              </a:lnSpc>
            </a:pPr>
            <a:r>
              <a:rPr lang="en-US" sz="3200"/>
              <a:t>Christians paid a tax to the church called a tithe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90600"/>
          </a:xfrm>
        </p:spPr>
        <p:txBody>
          <a:bodyPr/>
          <a:lstStyle/>
          <a:p>
            <a:pPr eaLnBrk="1" hangingPunct="1"/>
            <a:r>
              <a:rPr lang="en-US" smtClean="0"/>
              <a:t>  The Role of the Medieval Church</a:t>
            </a:r>
          </a:p>
        </p:txBody>
      </p:sp>
      <p:pic>
        <p:nvPicPr>
          <p:cNvPr id="14339" name="Picture 8" descr="http://steventill.com/wp-content/uploads/2008/10/cathedral.gif"/>
          <p:cNvPicPr>
            <a:picLocks noChangeAspect="1" noChangeArrowheads="1"/>
          </p:cNvPicPr>
          <p:nvPr/>
        </p:nvPicPr>
        <p:blipFill>
          <a:blip r:embed="rId3" cstate="print"/>
          <a:srcRect b="3751"/>
          <a:stretch>
            <a:fillRect/>
          </a:stretch>
        </p:blipFill>
        <p:spPr bwMode="auto">
          <a:xfrm>
            <a:off x="152400" y="1295400"/>
            <a:ext cx="8818563" cy="5562600"/>
          </a:xfrm>
          <a:prstGeom prst="rect">
            <a:avLst/>
          </a:prstGeom>
          <a:noFill/>
          <a:ln w="9525">
            <a:noFill/>
            <a:miter lim="800000"/>
            <a:headEnd/>
            <a:tailEnd/>
          </a:ln>
        </p:spPr>
      </p:pic>
      <p:sp>
        <p:nvSpPr>
          <p:cNvPr id="8" name="Rectangular Callout 7"/>
          <p:cNvSpPr>
            <a:spLocks noChangeArrowheads="1"/>
          </p:cNvSpPr>
          <p:nvPr/>
        </p:nvSpPr>
        <p:spPr bwMode="auto">
          <a:xfrm>
            <a:off x="838200" y="152400"/>
            <a:ext cx="7620000" cy="1219200"/>
          </a:xfrm>
          <a:prstGeom prst="wedgeRectCallout">
            <a:avLst>
              <a:gd name="adj1" fmla="val -24315"/>
              <a:gd name="adj2" fmla="val -18875"/>
            </a:avLst>
          </a:prstGeom>
          <a:solidFill>
            <a:srgbClr val="CCFFCC"/>
          </a:solidFill>
          <a:ln w="9525" algn="ctr">
            <a:solidFill>
              <a:schemeClr val="tx1"/>
            </a:solidFill>
            <a:round/>
            <a:headEnd/>
            <a:tailEnd/>
          </a:ln>
        </p:spPr>
        <p:txBody>
          <a:bodyPr/>
          <a:lstStyle/>
          <a:p>
            <a:pPr algn="ctr" eaLnBrk="0" hangingPunct="0">
              <a:lnSpc>
                <a:spcPct val="80000"/>
              </a:lnSpc>
            </a:pPr>
            <a:r>
              <a:rPr lang="en-US" sz="3200"/>
              <a:t>Medieval Christianity was so important </a:t>
            </a:r>
            <a:br>
              <a:rPr lang="en-US" sz="3200"/>
            </a:br>
            <a:r>
              <a:rPr lang="en-US" sz="3200"/>
              <a:t>that small churches were built on manors, but large cathedrals were built in cities   </a:t>
            </a:r>
          </a:p>
        </p:txBody>
      </p:sp>
      <p:sp>
        <p:nvSpPr>
          <p:cNvPr id="9" name="Rectangular Callout 8"/>
          <p:cNvSpPr>
            <a:spLocks noChangeArrowheads="1"/>
          </p:cNvSpPr>
          <p:nvPr/>
        </p:nvSpPr>
        <p:spPr bwMode="auto">
          <a:xfrm>
            <a:off x="685800" y="228600"/>
            <a:ext cx="7924800" cy="914400"/>
          </a:xfrm>
          <a:prstGeom prst="wedgeRectCallout">
            <a:avLst>
              <a:gd name="adj1" fmla="val -24315"/>
              <a:gd name="adj2" fmla="val -18875"/>
            </a:avLst>
          </a:prstGeom>
          <a:solidFill>
            <a:srgbClr val="FFCCFF"/>
          </a:solidFill>
          <a:ln w="9525" algn="ctr">
            <a:solidFill>
              <a:schemeClr val="tx1"/>
            </a:solidFill>
            <a:round/>
            <a:headEnd/>
            <a:tailEnd/>
          </a:ln>
        </p:spPr>
        <p:txBody>
          <a:bodyPr/>
          <a:lstStyle/>
          <a:p>
            <a:pPr algn="ctr" eaLnBrk="0" hangingPunct="0">
              <a:lnSpc>
                <a:spcPct val="80000"/>
              </a:lnSpc>
            </a:pPr>
            <a:r>
              <a:rPr lang="en-US" sz="3200"/>
              <a:t>Early medieval cathedrals were built with Romanesque architecture </a:t>
            </a:r>
          </a:p>
        </p:txBody>
      </p:sp>
      <p:pic>
        <p:nvPicPr>
          <p:cNvPr id="11" name="Picture 8" descr="Church of San Domenico seen from Torre del Mangia. Siena, Toscany, Italy"/>
          <p:cNvPicPr>
            <a:picLocks noChangeAspect="1" noChangeArrowheads="1"/>
          </p:cNvPicPr>
          <p:nvPr/>
        </p:nvPicPr>
        <p:blipFill>
          <a:blip r:embed="rId4" cstate="print"/>
          <a:srcRect/>
          <a:stretch>
            <a:fillRect/>
          </a:stretch>
        </p:blipFill>
        <p:spPr bwMode="auto">
          <a:xfrm>
            <a:off x="152400" y="1371600"/>
            <a:ext cx="8763000"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0008N125"/>
          <p:cNvPicPr>
            <a:picLocks noChangeAspect="1" noChangeArrowheads="1"/>
          </p:cNvPicPr>
          <p:nvPr/>
        </p:nvPicPr>
        <p:blipFill>
          <a:blip r:embed="rId3" cstate="print">
            <a:lum bright="-6000" contrast="18000"/>
          </a:blip>
          <a:srcRect/>
          <a:stretch>
            <a:fillRect/>
          </a:stretch>
        </p:blipFill>
        <p:spPr bwMode="auto">
          <a:xfrm>
            <a:off x="228600" y="-79375"/>
            <a:ext cx="6400800" cy="6937375"/>
          </a:xfrm>
          <a:prstGeom prst="rect">
            <a:avLst/>
          </a:prstGeom>
          <a:noFill/>
          <a:ln w="9525">
            <a:noFill/>
            <a:miter lim="800000"/>
            <a:headEnd/>
            <a:tailEnd/>
          </a:ln>
        </p:spPr>
      </p:pic>
      <p:sp>
        <p:nvSpPr>
          <p:cNvPr id="15363" name="Rectangular Callout 15"/>
          <p:cNvSpPr>
            <a:spLocks noChangeArrowheads="1"/>
          </p:cNvSpPr>
          <p:nvPr/>
        </p:nvSpPr>
        <p:spPr bwMode="auto">
          <a:xfrm>
            <a:off x="2590800" y="152400"/>
            <a:ext cx="6553200" cy="914400"/>
          </a:xfrm>
          <a:prstGeom prst="wedgeRectCallout">
            <a:avLst>
              <a:gd name="adj1" fmla="val -24315"/>
              <a:gd name="adj2" fmla="val -18875"/>
            </a:avLst>
          </a:prstGeom>
          <a:solidFill>
            <a:srgbClr val="CCCCFF"/>
          </a:solidFill>
          <a:ln w="9525" algn="ctr">
            <a:solidFill>
              <a:schemeClr val="tx1"/>
            </a:solidFill>
            <a:round/>
            <a:headEnd/>
            <a:tailEnd/>
          </a:ln>
        </p:spPr>
        <p:txBody>
          <a:bodyPr/>
          <a:lstStyle/>
          <a:p>
            <a:pPr algn="ctr" eaLnBrk="0" hangingPunct="0">
              <a:lnSpc>
                <a:spcPct val="80000"/>
              </a:lnSpc>
            </a:pPr>
            <a:r>
              <a:rPr lang="en-US" sz="3200"/>
              <a:t>But in the late medieval period, </a:t>
            </a:r>
            <a:br>
              <a:rPr lang="en-US" sz="3200"/>
            </a:br>
            <a:r>
              <a:rPr lang="en-US" sz="3200"/>
              <a:t>Gothic architecture was introduced </a:t>
            </a:r>
          </a:p>
        </p:txBody>
      </p:sp>
      <p:sp>
        <p:nvSpPr>
          <p:cNvPr id="17" name="Rectangular Callout 16"/>
          <p:cNvSpPr>
            <a:spLocks noChangeArrowheads="1"/>
          </p:cNvSpPr>
          <p:nvPr/>
        </p:nvSpPr>
        <p:spPr bwMode="auto">
          <a:xfrm>
            <a:off x="2895600" y="1143000"/>
            <a:ext cx="6096000" cy="914400"/>
          </a:xfrm>
          <a:prstGeom prst="wedgeRectCallout">
            <a:avLst>
              <a:gd name="adj1" fmla="val -70148"/>
              <a:gd name="adj2" fmla="val -29986"/>
            </a:avLst>
          </a:prstGeom>
          <a:solidFill>
            <a:srgbClr val="CCFFCC"/>
          </a:solidFill>
          <a:ln w="9525" algn="ctr">
            <a:solidFill>
              <a:schemeClr val="tx1"/>
            </a:solidFill>
            <a:round/>
            <a:headEnd/>
            <a:tailEnd/>
          </a:ln>
        </p:spPr>
        <p:txBody>
          <a:bodyPr/>
          <a:lstStyle/>
          <a:p>
            <a:pPr algn="ctr" eaLnBrk="0" hangingPunct="0">
              <a:lnSpc>
                <a:spcPct val="80000"/>
              </a:lnSpc>
            </a:pPr>
            <a:r>
              <a:rPr lang="en-US" sz="3200"/>
              <a:t>Tall spires &amp; pointed arches directed the eye towards heaven</a:t>
            </a:r>
          </a:p>
        </p:txBody>
      </p:sp>
      <p:sp>
        <p:nvSpPr>
          <p:cNvPr id="18" name="Rectangular Callout 17"/>
          <p:cNvSpPr>
            <a:spLocks noChangeArrowheads="1"/>
          </p:cNvSpPr>
          <p:nvPr/>
        </p:nvSpPr>
        <p:spPr bwMode="auto">
          <a:xfrm>
            <a:off x="4724400" y="2209800"/>
            <a:ext cx="4419600" cy="1219200"/>
          </a:xfrm>
          <a:prstGeom prst="wedgeRectCallout">
            <a:avLst>
              <a:gd name="adj1" fmla="val -35176"/>
              <a:gd name="adj2" fmla="val 124875"/>
            </a:avLst>
          </a:prstGeom>
          <a:solidFill>
            <a:srgbClr val="FFCCFF"/>
          </a:solidFill>
          <a:ln w="9525" algn="ctr">
            <a:solidFill>
              <a:schemeClr val="tx1"/>
            </a:solidFill>
            <a:round/>
            <a:headEnd/>
            <a:tailEnd/>
          </a:ln>
        </p:spPr>
        <p:txBody>
          <a:bodyPr/>
          <a:lstStyle/>
          <a:p>
            <a:pPr algn="ctr" eaLnBrk="0" hangingPunct="0">
              <a:lnSpc>
                <a:spcPct val="80000"/>
              </a:lnSpc>
            </a:pPr>
            <a:r>
              <a:rPr lang="en-US" sz="3200"/>
              <a:t>Flying buttresses allowed for fewer columns &amp; more open space inside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16387" name="Content Placeholder 2"/>
          <p:cNvSpPr>
            <a:spLocks noGrp="1"/>
          </p:cNvSpPr>
          <p:nvPr>
            <p:ph idx="1"/>
          </p:nvPr>
        </p:nvSpPr>
        <p:spPr/>
        <p:txBody>
          <a:bodyPr/>
          <a:lstStyle/>
          <a:p>
            <a:pPr eaLnBrk="1" hangingPunct="1"/>
            <a:endParaRPr lang="en-US" smtClean="0"/>
          </a:p>
        </p:txBody>
      </p:sp>
      <p:pic>
        <p:nvPicPr>
          <p:cNvPr id="4" name="Picture 2" descr="http://z.about.com/d/architecture/1/7/Y/n/BarcelonaCathedral55843810BIG.jpg"/>
          <p:cNvPicPr>
            <a:picLocks noChangeAspect="1" noChangeArrowheads="1"/>
          </p:cNvPicPr>
          <p:nvPr/>
        </p:nvPicPr>
        <p:blipFill>
          <a:blip r:embed="rId3" cstate="print"/>
          <a:srcRect/>
          <a:stretch>
            <a:fillRect/>
          </a:stretch>
        </p:blipFill>
        <p:spPr bwMode="auto">
          <a:xfrm>
            <a:off x="1905000" y="0"/>
            <a:ext cx="5087938"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71600" y="0"/>
            <a:ext cx="7772400" cy="1143000"/>
          </a:xfrm>
        </p:spPr>
        <p:txBody>
          <a:bodyPr/>
          <a:lstStyle/>
          <a:p>
            <a:r>
              <a:rPr lang="en-US" smtClean="0"/>
              <a:t>Two Christian Thinkers</a:t>
            </a:r>
          </a:p>
        </p:txBody>
      </p:sp>
      <p:sp>
        <p:nvSpPr>
          <p:cNvPr id="17411" name="Content Placeholder 3"/>
          <p:cNvSpPr>
            <a:spLocks noGrp="1"/>
          </p:cNvSpPr>
          <p:nvPr>
            <p:ph sz="half" idx="1"/>
          </p:nvPr>
        </p:nvSpPr>
        <p:spPr/>
        <p:txBody>
          <a:bodyPr/>
          <a:lstStyle/>
          <a:p>
            <a:r>
              <a:rPr lang="en-US" b="1" smtClean="0"/>
              <a:t>St. Augustine</a:t>
            </a:r>
            <a:r>
              <a:rPr lang="en-US" smtClean="0"/>
              <a:t>	</a:t>
            </a:r>
          </a:p>
          <a:p>
            <a:pPr lvl="1"/>
            <a:r>
              <a:rPr lang="en-US" smtClean="0"/>
              <a:t>Wrote City of God</a:t>
            </a:r>
          </a:p>
          <a:p>
            <a:pPr lvl="1"/>
            <a:r>
              <a:rPr lang="en-US" smtClean="0"/>
              <a:t>No earthly city can last forever</a:t>
            </a:r>
          </a:p>
          <a:p>
            <a:pPr lvl="1"/>
            <a:r>
              <a:rPr lang="en-US" smtClean="0"/>
              <a:t>Only the City of God in Heaven is eternal</a:t>
            </a:r>
          </a:p>
          <a:p>
            <a:pPr lvl="1"/>
            <a:r>
              <a:rPr lang="en-US" smtClean="0"/>
              <a:t>Because our understanding is limited, we must put our faith in God</a:t>
            </a:r>
          </a:p>
        </p:txBody>
      </p:sp>
      <p:sp>
        <p:nvSpPr>
          <p:cNvPr id="17412" name="Content Placeholder 4"/>
          <p:cNvSpPr>
            <a:spLocks noGrp="1"/>
          </p:cNvSpPr>
          <p:nvPr>
            <p:ph sz="half" idx="2"/>
          </p:nvPr>
        </p:nvSpPr>
        <p:spPr>
          <a:xfrm>
            <a:off x="4876800" y="1143000"/>
            <a:ext cx="4267200" cy="5715000"/>
          </a:xfrm>
        </p:spPr>
        <p:txBody>
          <a:bodyPr/>
          <a:lstStyle/>
          <a:p>
            <a:r>
              <a:rPr lang="en-US" b="1" smtClean="0"/>
              <a:t>St. Thomas Aquinas</a:t>
            </a:r>
          </a:p>
          <a:p>
            <a:pPr lvl="1"/>
            <a:r>
              <a:rPr lang="en-US" smtClean="0"/>
              <a:t>Summa Theologica –provided a summary of Christian beliefs</a:t>
            </a:r>
          </a:p>
          <a:p>
            <a:pPr lvl="1"/>
            <a:r>
              <a:rPr lang="en-US" smtClean="0"/>
              <a:t>Showed how the writings of Greek philosophers were compatible with Christian teachings</a:t>
            </a:r>
          </a:p>
          <a:p>
            <a:pPr lvl="1"/>
            <a:r>
              <a:rPr lang="en-US" smtClean="0"/>
              <a:t>We should trust reason as well as faith</a:t>
            </a:r>
          </a:p>
          <a:p>
            <a:pPr lvl="1"/>
            <a:r>
              <a:rPr lang="en-US" smtClean="0"/>
              <a:t>Believed in “natural” or “universal laws”</a:t>
            </a:r>
          </a:p>
          <a:p>
            <a:pPr lvl="1"/>
            <a:r>
              <a:rPr lang="en-US" smtClean="0"/>
              <a:t>Beginning of civil disobedience</a:t>
            </a:r>
          </a:p>
        </p:txBody>
      </p:sp>
      <p:pic>
        <p:nvPicPr>
          <p:cNvPr id="55298" name="Picture 2" descr="St+Thomas+Aquinas">
            <a:hlinkClick r:id="rId2" action="ppaction://hlinkfile"/>
          </p:cNvPr>
          <p:cNvPicPr>
            <a:picLocks noChangeAspect="1" noChangeArrowheads="1"/>
          </p:cNvPicPr>
          <p:nvPr/>
        </p:nvPicPr>
        <p:blipFill>
          <a:blip r:embed="rId3" cstate="print"/>
          <a:srcRect/>
          <a:stretch>
            <a:fillRect/>
          </a:stretch>
        </p:blipFill>
        <p:spPr bwMode="auto">
          <a:xfrm>
            <a:off x="1066800" y="1066800"/>
            <a:ext cx="3786188"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3" cstate="print"/>
          <a:srcRect/>
          <a:stretch>
            <a:fillRect/>
          </a:stretch>
        </p:blipFill>
        <p:spPr bwMode="auto">
          <a:xfrm>
            <a:off x="0" y="990600"/>
            <a:ext cx="9144000" cy="5848350"/>
          </a:xfrm>
          <a:prstGeom prst="rect">
            <a:avLst/>
          </a:prstGeom>
          <a:noFill/>
          <a:ln w="9525">
            <a:noFill/>
            <a:miter lim="800000"/>
            <a:headEnd/>
            <a:tailEnd/>
          </a:ln>
        </p:spPr>
      </p:pic>
      <p:sp>
        <p:nvSpPr>
          <p:cNvPr id="18435" name="Rectangle 6"/>
          <p:cNvSpPr>
            <a:spLocks noGrp="1" noChangeArrowheads="1"/>
          </p:cNvSpPr>
          <p:nvPr>
            <p:ph type="title"/>
          </p:nvPr>
        </p:nvSpPr>
        <p:spPr>
          <a:xfrm>
            <a:off x="0" y="0"/>
            <a:ext cx="9144000" cy="990600"/>
          </a:xfrm>
        </p:spPr>
        <p:txBody>
          <a:bodyPr/>
          <a:lstStyle/>
          <a:p>
            <a:pPr eaLnBrk="1" hangingPunct="1">
              <a:lnSpc>
                <a:spcPct val="85000"/>
              </a:lnSpc>
            </a:pPr>
            <a:r>
              <a:rPr lang="en-US" sz="3600" smtClean="0">
                <a:solidFill>
                  <a:srgbClr val="C00000"/>
                </a:solidFill>
              </a:rPr>
              <a:t>Why did Christians go to Jerusalem </a:t>
            </a:r>
            <a:br>
              <a:rPr lang="en-US" sz="3600" smtClean="0">
                <a:solidFill>
                  <a:srgbClr val="C00000"/>
                </a:solidFill>
              </a:rPr>
            </a:br>
            <a:r>
              <a:rPr lang="en-US" sz="3600" smtClean="0">
                <a:solidFill>
                  <a:srgbClr val="C00000"/>
                </a:solidFill>
              </a:rPr>
              <a:t>during the Middle Ages?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cstate="print"/>
          <a:srcRect/>
          <a:stretch>
            <a:fillRect/>
          </a:stretch>
        </p:blipFill>
        <p:spPr bwMode="auto">
          <a:xfrm>
            <a:off x="0" y="838200"/>
            <a:ext cx="9144000" cy="5848350"/>
          </a:xfrm>
          <a:prstGeom prst="rect">
            <a:avLst/>
          </a:prstGeom>
          <a:noFill/>
          <a:ln w="9525">
            <a:noFill/>
            <a:miter lim="800000"/>
            <a:headEnd/>
            <a:tailEnd/>
          </a:ln>
        </p:spPr>
      </p:pic>
      <p:sp>
        <p:nvSpPr>
          <p:cNvPr id="19459" name="Rectangle 6"/>
          <p:cNvSpPr>
            <a:spLocks noGrp="1" noChangeArrowheads="1"/>
          </p:cNvSpPr>
          <p:nvPr>
            <p:ph type="title"/>
          </p:nvPr>
        </p:nvSpPr>
        <p:spPr>
          <a:xfrm>
            <a:off x="0" y="0"/>
            <a:ext cx="9144000" cy="990600"/>
          </a:xfrm>
        </p:spPr>
        <p:txBody>
          <a:bodyPr/>
          <a:lstStyle/>
          <a:p>
            <a:pPr eaLnBrk="1" hangingPunct="1">
              <a:lnSpc>
                <a:spcPct val="85000"/>
              </a:lnSpc>
            </a:pPr>
            <a:r>
              <a:rPr lang="en-US" smtClean="0">
                <a:solidFill>
                  <a:srgbClr val="002060"/>
                </a:solidFill>
              </a:rPr>
              <a:t>The Crusades</a:t>
            </a:r>
          </a:p>
        </p:txBody>
      </p:sp>
      <p:sp>
        <p:nvSpPr>
          <p:cNvPr id="4" name="Rectangular Callout 3"/>
          <p:cNvSpPr>
            <a:spLocks noChangeArrowheads="1"/>
          </p:cNvSpPr>
          <p:nvPr/>
        </p:nvSpPr>
        <p:spPr bwMode="auto">
          <a:xfrm>
            <a:off x="5181600" y="914400"/>
            <a:ext cx="3886200" cy="1676400"/>
          </a:xfrm>
          <a:prstGeom prst="wedgeRectCallout">
            <a:avLst>
              <a:gd name="adj1" fmla="val 2347"/>
              <a:gd name="adj2" fmla="val 266542"/>
            </a:avLst>
          </a:prstGeom>
          <a:solidFill>
            <a:srgbClr val="FFCC99"/>
          </a:solidFill>
          <a:ln w="9525" algn="ctr">
            <a:solidFill>
              <a:schemeClr val="tx1"/>
            </a:solidFill>
            <a:round/>
            <a:headEnd/>
            <a:tailEnd/>
          </a:ln>
        </p:spPr>
        <p:txBody>
          <a:bodyPr/>
          <a:lstStyle/>
          <a:p>
            <a:pPr algn="ctr">
              <a:lnSpc>
                <a:spcPct val="80000"/>
              </a:lnSpc>
            </a:pPr>
            <a:r>
              <a:rPr lang="en-US" sz="3200"/>
              <a:t>In 1095, the Islamic Empire invaded &amp; took the holy city of Jerusalem </a:t>
            </a:r>
          </a:p>
        </p:txBody>
      </p:sp>
      <p:sp>
        <p:nvSpPr>
          <p:cNvPr id="5" name="Rectangular Callout 4"/>
          <p:cNvSpPr>
            <a:spLocks noChangeArrowheads="1"/>
          </p:cNvSpPr>
          <p:nvPr/>
        </p:nvSpPr>
        <p:spPr bwMode="auto">
          <a:xfrm>
            <a:off x="152400" y="76200"/>
            <a:ext cx="4648200" cy="1676400"/>
          </a:xfrm>
          <a:prstGeom prst="wedgeRectCallout">
            <a:avLst>
              <a:gd name="adj1" fmla="val 27148"/>
              <a:gd name="adj2" fmla="val 196088"/>
            </a:avLst>
          </a:prstGeom>
          <a:solidFill>
            <a:srgbClr val="CCCCFF"/>
          </a:solidFill>
          <a:ln w="9525" algn="ctr">
            <a:solidFill>
              <a:schemeClr val="tx1"/>
            </a:solidFill>
            <a:round/>
            <a:headEnd/>
            <a:tailEnd/>
          </a:ln>
        </p:spPr>
        <p:txBody>
          <a:bodyPr/>
          <a:lstStyle/>
          <a:p>
            <a:pPr algn="ctr">
              <a:lnSpc>
                <a:spcPct val="80000"/>
              </a:lnSpc>
            </a:pPr>
            <a:r>
              <a:rPr lang="en-US" sz="3200"/>
              <a:t>Pope Urban II issued a call to Christians for a Crusade (a holy war) to regain control of the Holy Land </a:t>
            </a:r>
          </a:p>
        </p:txBody>
      </p:sp>
      <p:sp>
        <p:nvSpPr>
          <p:cNvPr id="6" name="Rectangular Callout 5"/>
          <p:cNvSpPr>
            <a:spLocks noChangeArrowheads="1"/>
          </p:cNvSpPr>
          <p:nvPr/>
        </p:nvSpPr>
        <p:spPr bwMode="auto">
          <a:xfrm>
            <a:off x="76200" y="5562600"/>
            <a:ext cx="5562600" cy="1219200"/>
          </a:xfrm>
          <a:prstGeom prst="wedgeRectCallout">
            <a:avLst>
              <a:gd name="adj1" fmla="val 23954"/>
              <a:gd name="adj2" fmla="val 21088"/>
            </a:avLst>
          </a:prstGeom>
          <a:solidFill>
            <a:srgbClr val="CCFFCC"/>
          </a:solidFill>
          <a:ln w="9525" algn="ctr">
            <a:solidFill>
              <a:schemeClr val="tx1"/>
            </a:solidFill>
            <a:round/>
            <a:headEnd/>
            <a:tailEnd/>
          </a:ln>
        </p:spPr>
        <p:txBody>
          <a:bodyPr/>
          <a:lstStyle/>
          <a:p>
            <a:pPr algn="ctr">
              <a:lnSpc>
                <a:spcPct val="80000"/>
              </a:lnSpc>
            </a:pPr>
            <a:r>
              <a:rPr lang="en-US" sz="3200"/>
              <a:t>Over the next 300 years, Christians fought Muslim armies in 9 different Crusades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0" y="0"/>
            <a:ext cx="9144000" cy="762000"/>
          </a:xfrm>
        </p:spPr>
        <p:txBody>
          <a:bodyPr/>
          <a:lstStyle/>
          <a:p>
            <a:pPr eaLnBrk="1" hangingPunct="1"/>
            <a:r>
              <a:rPr lang="en-US" sz="4000" smtClean="0">
                <a:solidFill>
                  <a:schemeClr val="tx1"/>
                </a:solidFill>
              </a:rPr>
              <a:t>Why did Christians go on the Crusades? </a:t>
            </a:r>
          </a:p>
        </p:txBody>
      </p:sp>
      <p:pic>
        <p:nvPicPr>
          <p:cNvPr id="20483" name="Picture 4"/>
          <p:cNvPicPr>
            <a:picLocks noChangeAspect="1" noChangeArrowheads="1"/>
          </p:cNvPicPr>
          <p:nvPr/>
        </p:nvPicPr>
        <p:blipFill>
          <a:blip r:embed="rId3" cstate="print">
            <a:lum bright="-12000" contrast="6000"/>
          </a:blip>
          <a:srcRect/>
          <a:stretch>
            <a:fillRect/>
          </a:stretch>
        </p:blipFill>
        <p:spPr bwMode="auto">
          <a:xfrm>
            <a:off x="0" y="762000"/>
            <a:ext cx="9144000" cy="6096000"/>
          </a:xfrm>
          <a:prstGeom prst="rect">
            <a:avLst/>
          </a:prstGeom>
          <a:noFill/>
          <a:ln w="9525">
            <a:noFill/>
            <a:miter lim="800000"/>
            <a:headEnd/>
            <a:tailEnd/>
          </a:ln>
        </p:spPr>
      </p:pic>
      <p:sp>
        <p:nvSpPr>
          <p:cNvPr id="5" name="Rectangular Callout 4"/>
          <p:cNvSpPr>
            <a:spLocks noChangeArrowheads="1"/>
          </p:cNvSpPr>
          <p:nvPr/>
        </p:nvSpPr>
        <p:spPr bwMode="auto">
          <a:xfrm>
            <a:off x="76200" y="5181600"/>
            <a:ext cx="5029200" cy="1676400"/>
          </a:xfrm>
          <a:prstGeom prst="wedgeRectCallout">
            <a:avLst>
              <a:gd name="adj1" fmla="val 14579"/>
              <a:gd name="adj2" fmla="val 11236"/>
            </a:avLst>
          </a:prstGeom>
          <a:solidFill>
            <a:srgbClr val="CCCCFF"/>
          </a:solidFill>
          <a:ln w="9525" algn="ctr">
            <a:solidFill>
              <a:schemeClr val="tx1"/>
            </a:solidFill>
            <a:round/>
            <a:headEnd/>
            <a:tailEnd/>
          </a:ln>
        </p:spPr>
        <p:txBody>
          <a:bodyPr/>
          <a:lstStyle/>
          <a:p>
            <a:pPr algn="ctr">
              <a:lnSpc>
                <a:spcPct val="80000"/>
              </a:lnSpc>
            </a:pPr>
            <a:r>
              <a:rPr lang="en-US" sz="3200"/>
              <a:t>The Pope wanted to unite Roman Catholic &amp; Eastern Orthodox Christians &amp; regain holy lands from Muslims</a:t>
            </a:r>
          </a:p>
        </p:txBody>
      </p:sp>
      <p:sp>
        <p:nvSpPr>
          <p:cNvPr id="6" name="Rectangular Callout 5"/>
          <p:cNvSpPr>
            <a:spLocks noChangeArrowheads="1"/>
          </p:cNvSpPr>
          <p:nvPr/>
        </p:nvSpPr>
        <p:spPr bwMode="auto">
          <a:xfrm>
            <a:off x="5334000" y="5181600"/>
            <a:ext cx="3657600" cy="1676400"/>
          </a:xfrm>
          <a:prstGeom prst="wedgeRectCallout">
            <a:avLst>
              <a:gd name="adj1" fmla="val 14579"/>
              <a:gd name="adj2" fmla="val 11236"/>
            </a:avLst>
          </a:prstGeom>
          <a:solidFill>
            <a:srgbClr val="FFFFCC"/>
          </a:solidFill>
          <a:ln w="9525" algn="ctr">
            <a:solidFill>
              <a:schemeClr val="tx1"/>
            </a:solidFill>
            <a:round/>
            <a:headEnd/>
            <a:tailEnd/>
          </a:ln>
        </p:spPr>
        <p:txBody>
          <a:bodyPr/>
          <a:lstStyle/>
          <a:p>
            <a:pPr algn="ctr">
              <a:lnSpc>
                <a:spcPct val="80000"/>
              </a:lnSpc>
            </a:pPr>
            <a:r>
              <a:rPr lang="en-US" sz="3200"/>
              <a:t>Knights wanted to support the Church; Many hoped to gain land &amp; wealth</a:t>
            </a:r>
          </a:p>
        </p:txBody>
      </p:sp>
      <p:sp>
        <p:nvSpPr>
          <p:cNvPr id="7" name="Rectangular Callout 6"/>
          <p:cNvSpPr>
            <a:spLocks noChangeArrowheads="1"/>
          </p:cNvSpPr>
          <p:nvPr/>
        </p:nvSpPr>
        <p:spPr bwMode="auto">
          <a:xfrm>
            <a:off x="5029200" y="4267200"/>
            <a:ext cx="4038600" cy="838200"/>
          </a:xfrm>
          <a:prstGeom prst="wedgeRectCallout">
            <a:avLst>
              <a:gd name="adj1" fmla="val 14579"/>
              <a:gd name="adj2" fmla="val 11236"/>
            </a:avLst>
          </a:prstGeom>
          <a:solidFill>
            <a:srgbClr val="CCFFCC"/>
          </a:solidFill>
          <a:ln w="9525" algn="ctr">
            <a:solidFill>
              <a:schemeClr val="tx1"/>
            </a:solidFill>
            <a:round/>
            <a:headEnd/>
            <a:tailEnd/>
          </a:ln>
        </p:spPr>
        <p:txBody>
          <a:bodyPr/>
          <a:lstStyle/>
          <a:p>
            <a:pPr marL="0" lvl="1" algn="ctr">
              <a:lnSpc>
                <a:spcPct val="80000"/>
              </a:lnSpc>
            </a:pPr>
            <a:r>
              <a:rPr lang="en-US" sz="3200"/>
              <a:t>Merchants wanted access to trade routes </a:t>
            </a:r>
          </a:p>
          <a:p>
            <a:pPr algn="ctr">
              <a:lnSpc>
                <a:spcPct val="80000"/>
              </a:lnSpc>
            </a:pPr>
            <a:r>
              <a:rPr lang="en-US" sz="3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3" cstate="print"/>
          <a:srcRect/>
          <a:stretch>
            <a:fillRect/>
          </a:stretch>
        </p:blipFill>
        <p:spPr bwMode="auto">
          <a:xfrm>
            <a:off x="0" y="1009650"/>
            <a:ext cx="9144000" cy="5848350"/>
          </a:xfrm>
          <a:prstGeom prst="rect">
            <a:avLst/>
          </a:prstGeom>
          <a:noFill/>
          <a:ln w="9525">
            <a:noFill/>
            <a:miter lim="800000"/>
            <a:headEnd/>
            <a:tailEnd/>
          </a:ln>
        </p:spPr>
      </p:pic>
      <p:sp>
        <p:nvSpPr>
          <p:cNvPr id="21507" name="Rectangle 6"/>
          <p:cNvSpPr>
            <a:spLocks noGrp="1" noChangeArrowheads="1"/>
          </p:cNvSpPr>
          <p:nvPr>
            <p:ph type="title"/>
          </p:nvPr>
        </p:nvSpPr>
        <p:spPr>
          <a:xfrm>
            <a:off x="0" y="0"/>
            <a:ext cx="9144000" cy="990600"/>
          </a:xfrm>
        </p:spPr>
        <p:txBody>
          <a:bodyPr/>
          <a:lstStyle/>
          <a:p>
            <a:pPr eaLnBrk="1" hangingPunct="1">
              <a:lnSpc>
                <a:spcPct val="85000"/>
              </a:lnSpc>
            </a:pPr>
            <a:r>
              <a:rPr lang="en-US" smtClean="0">
                <a:solidFill>
                  <a:srgbClr val="002060"/>
                </a:solidFill>
              </a:rPr>
              <a:t>The Crusades</a:t>
            </a:r>
          </a:p>
        </p:txBody>
      </p:sp>
      <p:sp>
        <p:nvSpPr>
          <p:cNvPr id="5" name="Rectangular Callout 4"/>
          <p:cNvSpPr>
            <a:spLocks noChangeArrowheads="1"/>
          </p:cNvSpPr>
          <p:nvPr/>
        </p:nvSpPr>
        <p:spPr bwMode="auto">
          <a:xfrm>
            <a:off x="76200" y="0"/>
            <a:ext cx="3962400" cy="1219200"/>
          </a:xfrm>
          <a:prstGeom prst="wedgeRectCallout">
            <a:avLst>
              <a:gd name="adj1" fmla="val 37403"/>
              <a:gd name="adj2" fmla="val 12755"/>
            </a:avLst>
          </a:prstGeom>
          <a:solidFill>
            <a:srgbClr val="CCCCFF"/>
          </a:solidFill>
          <a:ln w="9525" algn="ctr">
            <a:solidFill>
              <a:schemeClr val="tx1"/>
            </a:solidFill>
            <a:round/>
            <a:headEnd/>
            <a:tailEnd/>
          </a:ln>
        </p:spPr>
        <p:txBody>
          <a:bodyPr/>
          <a:lstStyle/>
          <a:p>
            <a:pPr algn="ctr">
              <a:lnSpc>
                <a:spcPct val="80000"/>
              </a:lnSpc>
            </a:pPr>
            <a:r>
              <a:rPr lang="en-US" sz="3200"/>
              <a:t>Christian soldiers took back Jerusalem during the First Crusade</a:t>
            </a:r>
          </a:p>
        </p:txBody>
      </p:sp>
      <p:sp>
        <p:nvSpPr>
          <p:cNvPr id="7" name="Rectangular Callout 6"/>
          <p:cNvSpPr>
            <a:spLocks noChangeArrowheads="1"/>
          </p:cNvSpPr>
          <p:nvPr/>
        </p:nvSpPr>
        <p:spPr bwMode="auto">
          <a:xfrm>
            <a:off x="4114800" y="0"/>
            <a:ext cx="5029200" cy="1219200"/>
          </a:xfrm>
          <a:prstGeom prst="wedgeRectCallout">
            <a:avLst>
              <a:gd name="adj1" fmla="val 37403"/>
              <a:gd name="adj2" fmla="val 12755"/>
            </a:avLst>
          </a:prstGeom>
          <a:solidFill>
            <a:srgbClr val="CCFFCC"/>
          </a:solidFill>
          <a:ln w="9525" algn="ctr">
            <a:solidFill>
              <a:schemeClr val="tx1"/>
            </a:solidFill>
            <a:round/>
            <a:headEnd/>
            <a:tailEnd/>
          </a:ln>
        </p:spPr>
        <p:txBody>
          <a:bodyPr/>
          <a:lstStyle/>
          <a:p>
            <a:pPr algn="ctr">
              <a:lnSpc>
                <a:spcPct val="80000"/>
              </a:lnSpc>
            </a:pPr>
            <a:r>
              <a:rPr lang="en-US" sz="3200"/>
              <a:t>But, Muslims took back Jerusalem &amp; kept it during the Second &amp; Third Crusades</a:t>
            </a:r>
          </a:p>
        </p:txBody>
      </p:sp>
      <p:sp>
        <p:nvSpPr>
          <p:cNvPr id="8" name="Rectangular Callout 7"/>
          <p:cNvSpPr/>
          <p:nvPr/>
        </p:nvSpPr>
        <p:spPr bwMode="auto">
          <a:xfrm>
            <a:off x="5181600" y="1295400"/>
            <a:ext cx="3886200" cy="1600200"/>
          </a:xfrm>
          <a:prstGeom prst="wedgeRectCallout">
            <a:avLst>
              <a:gd name="adj1" fmla="val 37405"/>
              <a:gd name="adj2" fmla="val 12754"/>
            </a:avLst>
          </a:prstGeom>
          <a:solidFill>
            <a:srgbClr val="FFFFCC"/>
          </a:solidFill>
          <a:ln w="9525" cap="flat" cmpd="sng" algn="ctr">
            <a:solidFill>
              <a:schemeClr val="tx1"/>
            </a:solidFill>
            <a:prstDash val="solid"/>
            <a:round/>
            <a:headEnd type="none" w="med" len="med"/>
            <a:tailEnd type="none" w="med" len="med"/>
          </a:ln>
          <a:effectLst/>
        </p:spPr>
        <p:txBody>
          <a:bodyPr/>
          <a:lstStyle/>
          <a:p>
            <a:pPr algn="ctr">
              <a:lnSpc>
                <a:spcPct val="80000"/>
              </a:lnSpc>
              <a:defRPr/>
            </a:pPr>
            <a:r>
              <a:rPr lang="en-US" sz="3200" dirty="0"/>
              <a:t>More Crusades were fought, but Christians never regained the Holy Lands</a:t>
            </a:r>
            <a:endParaRPr lang="en-US" sz="3200" dirty="0">
              <a:effectLst>
                <a:outerShdw blurRad="38100" dist="38100" dir="2700000" algn="tl">
                  <a:srgbClr val="C0C0C0"/>
                </a:outerShdw>
              </a:effectLst>
            </a:endParaRPr>
          </a:p>
        </p:txBody>
      </p:sp>
      <p:pic>
        <p:nvPicPr>
          <p:cNvPr id="9" name="Picture 2" descr="Crusades mage"/>
          <p:cNvPicPr>
            <a:picLocks noChangeAspect="1" noChangeArrowheads="1"/>
          </p:cNvPicPr>
          <p:nvPr/>
        </p:nvPicPr>
        <p:blipFill>
          <a:blip r:embed="rId4" cstate="print">
            <a:lum bright="6000"/>
          </a:blip>
          <a:srcRect/>
          <a:stretch>
            <a:fillRect/>
          </a:stretch>
        </p:blipFill>
        <p:spPr bwMode="auto">
          <a:xfrm>
            <a:off x="0" y="1371600"/>
            <a:ext cx="4879975"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762000"/>
          </a:xfrm>
        </p:spPr>
        <p:txBody>
          <a:bodyPr/>
          <a:lstStyle/>
          <a:p>
            <a:pPr eaLnBrk="1" hangingPunct="1"/>
            <a:r>
              <a:rPr lang="en-US" smtClean="0"/>
              <a:t> Western Europe in the Middle Ages</a:t>
            </a:r>
          </a:p>
        </p:txBody>
      </p:sp>
      <p:pic>
        <p:nvPicPr>
          <p:cNvPr id="4099" name="Picture 2"/>
          <p:cNvPicPr>
            <a:picLocks noChangeAspect="1" noChangeArrowheads="1"/>
          </p:cNvPicPr>
          <p:nvPr/>
        </p:nvPicPr>
        <p:blipFill>
          <a:blip r:embed="rId3" cstate="print"/>
          <a:srcRect/>
          <a:stretch>
            <a:fillRect/>
          </a:stretch>
        </p:blipFill>
        <p:spPr bwMode="auto">
          <a:xfrm>
            <a:off x="458788" y="685800"/>
            <a:ext cx="8304212" cy="6172200"/>
          </a:xfrm>
          <a:prstGeom prst="rect">
            <a:avLst/>
          </a:prstGeom>
          <a:noFill/>
          <a:ln w="9525">
            <a:noFill/>
            <a:miter lim="800000"/>
            <a:headEnd/>
            <a:tailEnd/>
          </a:ln>
        </p:spPr>
      </p:pic>
      <p:sp>
        <p:nvSpPr>
          <p:cNvPr id="8" name="Rectangular Callout 7"/>
          <p:cNvSpPr>
            <a:spLocks noChangeArrowheads="1"/>
          </p:cNvSpPr>
          <p:nvPr/>
        </p:nvSpPr>
        <p:spPr bwMode="auto">
          <a:xfrm>
            <a:off x="228600" y="685800"/>
            <a:ext cx="4038600" cy="1295400"/>
          </a:xfrm>
          <a:prstGeom prst="wedgeRectCallout">
            <a:avLst>
              <a:gd name="adj1" fmla="val 41458"/>
              <a:gd name="adj2" fmla="val 111537"/>
            </a:avLst>
          </a:prstGeom>
          <a:solidFill>
            <a:srgbClr val="FFFFCC"/>
          </a:solidFill>
          <a:ln w="9525" algn="ctr">
            <a:solidFill>
              <a:schemeClr val="tx1"/>
            </a:solidFill>
            <a:round/>
            <a:headEnd/>
            <a:tailEnd/>
          </a:ln>
        </p:spPr>
        <p:txBody>
          <a:bodyPr/>
          <a:lstStyle/>
          <a:p>
            <a:pPr algn="ctr" eaLnBrk="0" hangingPunct="0">
              <a:lnSpc>
                <a:spcPct val="85000"/>
              </a:lnSpc>
            </a:pPr>
            <a:r>
              <a:rPr lang="en-US" sz="3200"/>
              <a:t>After the fall of Rome, Western Europe had constant warfare </a:t>
            </a:r>
          </a:p>
        </p:txBody>
      </p:sp>
      <p:sp>
        <p:nvSpPr>
          <p:cNvPr id="14" name="Rectangular Callout 13"/>
          <p:cNvSpPr/>
          <p:nvPr/>
        </p:nvSpPr>
        <p:spPr bwMode="auto">
          <a:xfrm>
            <a:off x="4343400" y="685800"/>
            <a:ext cx="4648200" cy="1295400"/>
          </a:xfrm>
          <a:prstGeom prst="wedgeRectCallout">
            <a:avLst>
              <a:gd name="adj1" fmla="val -41779"/>
              <a:gd name="adj2" fmla="val 121166"/>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0" hangingPunct="0">
              <a:lnSpc>
                <a:spcPct val="85000"/>
              </a:lnSpc>
              <a:defRPr/>
            </a:pPr>
            <a:r>
              <a:rPr lang="en-US" sz="3200" dirty="0"/>
              <a:t>Medieval kingdoms lacked trade, common language, &amp; cultural diffusion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609600"/>
          </a:xfrm>
        </p:spPr>
        <p:txBody>
          <a:bodyPr/>
          <a:lstStyle/>
          <a:p>
            <a:pPr eaLnBrk="1" hangingPunct="1"/>
            <a:r>
              <a:rPr lang="en-US" smtClean="0"/>
              <a:t>Effects of the Crusades</a:t>
            </a:r>
          </a:p>
        </p:txBody>
      </p:sp>
      <p:sp>
        <p:nvSpPr>
          <p:cNvPr id="22531" name="Rectangle 3"/>
          <p:cNvSpPr>
            <a:spLocks noGrp="1" noChangeArrowheads="1"/>
          </p:cNvSpPr>
          <p:nvPr>
            <p:ph type="body" idx="1"/>
          </p:nvPr>
        </p:nvSpPr>
        <p:spPr>
          <a:xfrm>
            <a:off x="0" y="685800"/>
            <a:ext cx="4267200" cy="2057400"/>
          </a:xfrm>
          <a:solidFill>
            <a:schemeClr val="bg1"/>
          </a:solidFill>
        </p:spPr>
        <p:txBody>
          <a:bodyPr/>
          <a:lstStyle/>
          <a:p>
            <a:pPr marL="0" indent="0" algn="ctr" eaLnBrk="1" hangingPunct="1">
              <a:lnSpc>
                <a:spcPct val="80000"/>
              </a:lnSpc>
              <a:spcBef>
                <a:spcPct val="10000"/>
              </a:spcBef>
              <a:buSzPct val="80000"/>
              <a:buFont typeface="Wingdings" pitchFamily="2" charset="2"/>
              <a:buNone/>
            </a:pPr>
            <a:r>
              <a:rPr lang="en-US" sz="3600" smtClean="0"/>
              <a:t>The Crusades brought cultural diffusion &amp; introduced new ideas into Western Europe</a:t>
            </a:r>
          </a:p>
        </p:txBody>
      </p:sp>
      <p:pic>
        <p:nvPicPr>
          <p:cNvPr id="22532" name="Picture 2" descr="crusades"/>
          <p:cNvPicPr>
            <a:picLocks noChangeAspect="1" noChangeArrowheads="1"/>
          </p:cNvPicPr>
          <p:nvPr/>
        </p:nvPicPr>
        <p:blipFill>
          <a:blip r:embed="rId3" cstate="print"/>
          <a:srcRect/>
          <a:stretch>
            <a:fillRect/>
          </a:stretch>
        </p:blipFill>
        <p:spPr bwMode="auto">
          <a:xfrm>
            <a:off x="0" y="2625725"/>
            <a:ext cx="4267200" cy="4232275"/>
          </a:xfrm>
          <a:prstGeom prst="rect">
            <a:avLst/>
          </a:prstGeom>
          <a:noFill/>
          <a:ln w="9525">
            <a:noFill/>
            <a:miter lim="800000"/>
            <a:headEnd/>
            <a:tailEnd/>
          </a:ln>
        </p:spPr>
      </p:pic>
      <p:sp>
        <p:nvSpPr>
          <p:cNvPr id="7" name="AutoShape 5"/>
          <p:cNvSpPr>
            <a:spLocks noChangeArrowheads="1"/>
          </p:cNvSpPr>
          <p:nvPr/>
        </p:nvSpPr>
        <p:spPr bwMode="auto">
          <a:xfrm>
            <a:off x="4800600" y="2590800"/>
            <a:ext cx="4038600" cy="2286000"/>
          </a:xfrm>
          <a:prstGeom prst="cloudCallout">
            <a:avLst>
              <a:gd name="adj1" fmla="val -75157"/>
              <a:gd name="adj2" fmla="val 764"/>
            </a:avLst>
          </a:prstGeom>
          <a:solidFill>
            <a:schemeClr val="bg1"/>
          </a:solidFill>
          <a:ln w="9525">
            <a:solidFill>
              <a:schemeClr val="tx1"/>
            </a:solidFill>
            <a:round/>
            <a:headEnd/>
            <a:tailEnd/>
          </a:ln>
        </p:spPr>
        <p:txBody>
          <a:bodyPr/>
          <a:lstStyle/>
          <a:p>
            <a:pPr algn="ctr"/>
            <a:endParaRPr lang="en-US"/>
          </a:p>
        </p:txBody>
      </p:sp>
      <p:sp>
        <p:nvSpPr>
          <p:cNvPr id="8" name="AutoShape 6"/>
          <p:cNvSpPr>
            <a:spLocks noChangeArrowheads="1"/>
          </p:cNvSpPr>
          <p:nvPr/>
        </p:nvSpPr>
        <p:spPr bwMode="auto">
          <a:xfrm>
            <a:off x="4876800" y="533400"/>
            <a:ext cx="4038600" cy="2286000"/>
          </a:xfrm>
          <a:prstGeom prst="cloudCallout">
            <a:avLst>
              <a:gd name="adj1" fmla="val -85454"/>
              <a:gd name="adj2" fmla="val 72222"/>
            </a:avLst>
          </a:prstGeom>
          <a:solidFill>
            <a:schemeClr val="bg1"/>
          </a:solidFill>
          <a:ln w="9525">
            <a:solidFill>
              <a:schemeClr val="tx1"/>
            </a:solidFill>
            <a:round/>
            <a:headEnd/>
            <a:tailEnd/>
          </a:ln>
        </p:spPr>
        <p:txBody>
          <a:bodyPr/>
          <a:lstStyle/>
          <a:p>
            <a:pPr algn="ctr"/>
            <a:endParaRPr lang="en-US"/>
          </a:p>
        </p:txBody>
      </p:sp>
      <p:sp>
        <p:nvSpPr>
          <p:cNvPr id="9" name="AutoShape 7"/>
          <p:cNvSpPr>
            <a:spLocks noChangeArrowheads="1"/>
          </p:cNvSpPr>
          <p:nvPr/>
        </p:nvSpPr>
        <p:spPr bwMode="auto">
          <a:xfrm>
            <a:off x="4648200" y="4724400"/>
            <a:ext cx="4038600" cy="2286000"/>
          </a:xfrm>
          <a:prstGeom prst="cloudCallout">
            <a:avLst>
              <a:gd name="adj1" fmla="val -72051"/>
              <a:gd name="adj2" fmla="val -71597"/>
            </a:avLst>
          </a:prstGeom>
          <a:solidFill>
            <a:schemeClr val="bg1"/>
          </a:solidFill>
          <a:ln w="9525">
            <a:solidFill>
              <a:schemeClr val="tx1"/>
            </a:solidFill>
            <a:round/>
            <a:headEnd/>
            <a:tailEnd/>
          </a:ln>
        </p:spPr>
        <p:txBody>
          <a:bodyPr/>
          <a:lstStyle/>
          <a:p>
            <a:pPr algn="ctr"/>
            <a:endParaRPr lang="en-US"/>
          </a:p>
        </p:txBody>
      </p:sp>
      <p:pic>
        <p:nvPicPr>
          <p:cNvPr id="11" name="Picture 9" descr="spices"/>
          <p:cNvPicPr>
            <a:picLocks noChangeAspect="1" noChangeArrowheads="1"/>
          </p:cNvPicPr>
          <p:nvPr/>
        </p:nvPicPr>
        <p:blipFill>
          <a:blip r:embed="rId4" cstate="print"/>
          <a:srcRect/>
          <a:stretch>
            <a:fillRect/>
          </a:stretch>
        </p:blipFill>
        <p:spPr bwMode="auto">
          <a:xfrm>
            <a:off x="5638800" y="914400"/>
            <a:ext cx="2514600" cy="1600200"/>
          </a:xfrm>
          <a:prstGeom prst="rect">
            <a:avLst/>
          </a:prstGeom>
          <a:noFill/>
          <a:ln w="9525">
            <a:noFill/>
            <a:miter lim="800000"/>
            <a:headEnd/>
            <a:tailEnd/>
          </a:ln>
        </p:spPr>
      </p:pic>
      <p:pic>
        <p:nvPicPr>
          <p:cNvPr id="12" name="Picture 10" descr="magnetic"/>
          <p:cNvPicPr>
            <a:picLocks noChangeAspect="1" noChangeArrowheads="1"/>
          </p:cNvPicPr>
          <p:nvPr/>
        </p:nvPicPr>
        <p:blipFill>
          <a:blip r:embed="rId5" cstate="print"/>
          <a:srcRect/>
          <a:stretch>
            <a:fillRect/>
          </a:stretch>
        </p:blipFill>
        <p:spPr bwMode="auto">
          <a:xfrm>
            <a:off x="5638800" y="2949575"/>
            <a:ext cx="2565400" cy="1470025"/>
          </a:xfrm>
          <a:prstGeom prst="rect">
            <a:avLst/>
          </a:prstGeom>
          <a:noFill/>
          <a:ln w="9525">
            <a:noFill/>
            <a:miter lim="800000"/>
            <a:headEnd/>
            <a:tailEnd/>
          </a:ln>
        </p:spPr>
      </p:pic>
      <p:pic>
        <p:nvPicPr>
          <p:cNvPr id="13" name="Picture 2" descr="http://web.me.com/crheaume1/Rheaume/Algebra_files/shapeimage_3.jpg"/>
          <p:cNvPicPr>
            <a:picLocks noChangeAspect="1" noChangeArrowheads="1"/>
          </p:cNvPicPr>
          <p:nvPr/>
        </p:nvPicPr>
        <p:blipFill>
          <a:blip r:embed="rId6" cstate="print"/>
          <a:srcRect/>
          <a:stretch>
            <a:fillRect/>
          </a:stretch>
        </p:blipFill>
        <p:spPr bwMode="auto">
          <a:xfrm>
            <a:off x="5486400" y="5057775"/>
            <a:ext cx="2362200" cy="1619250"/>
          </a:xfrm>
          <a:prstGeom prst="rect">
            <a:avLst/>
          </a:prstGeom>
          <a:noFill/>
          <a:ln w="9525">
            <a:noFill/>
            <a:miter lim="800000"/>
            <a:headEnd/>
            <a:tailEnd/>
          </a:ln>
        </p:spPr>
      </p:pic>
      <p:sp>
        <p:nvSpPr>
          <p:cNvPr id="14" name="Rectangle 13"/>
          <p:cNvSpPr>
            <a:spLocks noChangeArrowheads="1"/>
          </p:cNvSpPr>
          <p:nvPr/>
        </p:nvSpPr>
        <p:spPr bwMode="auto">
          <a:xfrm>
            <a:off x="4648200" y="1087438"/>
            <a:ext cx="4267200" cy="1274762"/>
          </a:xfrm>
          <a:prstGeom prst="rect">
            <a:avLst/>
          </a:prstGeom>
          <a:solidFill>
            <a:srgbClr val="FFCCFF"/>
          </a:solidFill>
          <a:ln w="12700">
            <a:solidFill>
              <a:schemeClr val="tx1"/>
            </a:solidFill>
            <a:miter lim="800000"/>
            <a:headEnd/>
            <a:tailEnd/>
          </a:ln>
        </p:spPr>
        <p:txBody>
          <a:bodyPr>
            <a:spAutoFit/>
          </a:bodyPr>
          <a:lstStyle/>
          <a:p>
            <a:pPr algn="ctr">
              <a:lnSpc>
                <a:spcPct val="80000"/>
              </a:lnSpc>
            </a:pPr>
            <a:r>
              <a:rPr lang="en-US" sz="3200"/>
              <a:t>Increased desires for luxury goods like silk, cotton, sugar, &amp; spices</a:t>
            </a:r>
          </a:p>
        </p:txBody>
      </p:sp>
      <p:sp>
        <p:nvSpPr>
          <p:cNvPr id="15" name="Rectangle 14"/>
          <p:cNvSpPr>
            <a:spLocks noChangeArrowheads="1"/>
          </p:cNvSpPr>
          <p:nvPr/>
        </p:nvSpPr>
        <p:spPr bwMode="auto">
          <a:xfrm>
            <a:off x="4343400" y="2895600"/>
            <a:ext cx="4724400" cy="1276350"/>
          </a:xfrm>
          <a:prstGeom prst="rect">
            <a:avLst/>
          </a:prstGeom>
          <a:solidFill>
            <a:srgbClr val="CCFFCC"/>
          </a:solidFill>
          <a:ln w="12700">
            <a:solidFill>
              <a:schemeClr val="tx1"/>
            </a:solidFill>
            <a:miter lim="800000"/>
            <a:headEnd/>
            <a:tailEnd/>
          </a:ln>
        </p:spPr>
        <p:txBody>
          <a:bodyPr>
            <a:spAutoFit/>
          </a:bodyPr>
          <a:lstStyle/>
          <a:p>
            <a:pPr algn="ctr">
              <a:lnSpc>
                <a:spcPct val="80000"/>
              </a:lnSpc>
            </a:pPr>
            <a:r>
              <a:rPr lang="en-US" sz="3200"/>
              <a:t>Introduced technologies like compass, astrolabe, ship designs, &amp; gunpowder</a:t>
            </a:r>
          </a:p>
        </p:txBody>
      </p:sp>
      <p:sp>
        <p:nvSpPr>
          <p:cNvPr id="16" name="Rectangle 15"/>
          <p:cNvSpPr>
            <a:spLocks noChangeArrowheads="1"/>
          </p:cNvSpPr>
          <p:nvPr/>
        </p:nvSpPr>
        <p:spPr bwMode="auto">
          <a:xfrm>
            <a:off x="4419600" y="4953000"/>
            <a:ext cx="4572000" cy="1666875"/>
          </a:xfrm>
          <a:prstGeom prst="rect">
            <a:avLst/>
          </a:prstGeom>
          <a:solidFill>
            <a:srgbClr val="FFFFCC"/>
          </a:solidFill>
          <a:ln w="12700">
            <a:solidFill>
              <a:schemeClr val="tx1"/>
            </a:solidFill>
            <a:miter lim="800000"/>
            <a:headEnd/>
            <a:tailEnd/>
          </a:ln>
        </p:spPr>
        <p:txBody>
          <a:bodyPr>
            <a:spAutoFit/>
          </a:bodyPr>
          <a:lstStyle/>
          <a:p>
            <a:pPr algn="ctr">
              <a:lnSpc>
                <a:spcPct val="80000"/>
              </a:lnSpc>
            </a:pPr>
            <a:r>
              <a:rPr lang="en-US" sz="3200"/>
              <a:t>Introduced ideas like Arabic numbers, chemistry, algebra, telescope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1"/>
                                        </p:tgtEl>
                                      </p:cBhvr>
                                    </p:animEffect>
                                    <p:set>
                                      <p:cBhvr>
                                        <p:cTn id="10" dur="1" fill="hold">
                                          <p:stCondLst>
                                            <p:cond delay="999"/>
                                          </p:stCondLst>
                                        </p:cTn>
                                        <p:tgtEl>
                                          <p:spTgt spid="11"/>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0" nodeType="clickEffect">
                                  <p:stCondLst>
                                    <p:cond delay="0"/>
                                  </p:stCondLst>
                                  <p:childTnLst>
                                    <p:animEffect transition="out" filter="fade">
                                      <p:cBhvr>
                                        <p:cTn id="28" dur="1000"/>
                                        <p:tgtEl>
                                          <p:spTgt spid="9"/>
                                        </p:tgtEl>
                                      </p:cBhvr>
                                    </p:animEffect>
                                    <p:set>
                                      <p:cBhvr>
                                        <p:cTn id="29" dur="1" fill="hold">
                                          <p:stCondLst>
                                            <p:cond delay="999"/>
                                          </p:stCondLst>
                                        </p:cTn>
                                        <p:tgtEl>
                                          <p:spTgt spid="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13"/>
                                        </p:tgtEl>
                                      </p:cBhvr>
                                    </p:animEffect>
                                    <p:set>
                                      <p:cBhvr>
                                        <p:cTn id="32" dur="1" fill="hold">
                                          <p:stCondLst>
                                            <p:cond delay="999"/>
                                          </p:stCondLst>
                                        </p:cTn>
                                        <p:tgtEl>
                                          <p:spTgt spid="13"/>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sp>
        <p:nvSpPr>
          <p:cNvPr id="23555" name="Rectangle 3"/>
          <p:cNvSpPr>
            <a:spLocks noGrp="1" noChangeArrowheads="1"/>
          </p:cNvSpPr>
          <p:nvPr>
            <p:ph type="body" idx="1"/>
          </p:nvPr>
        </p:nvSpPr>
        <p:spPr/>
        <p:txBody>
          <a:bodyPr/>
          <a:lstStyle/>
          <a:p>
            <a:pPr eaLnBrk="1" hangingPunct="1"/>
            <a:endParaRPr lang="en-US" smtClean="0"/>
          </a:p>
        </p:txBody>
      </p:sp>
      <p:pic>
        <p:nvPicPr>
          <p:cNvPr id="23556" name="Picture 9" descr="Kloosterzaa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4763" name="Text Box 11"/>
          <p:cNvSpPr txBox="1">
            <a:spLocks noChangeArrowheads="1"/>
          </p:cNvSpPr>
          <p:nvPr/>
        </p:nvSpPr>
        <p:spPr bwMode="auto">
          <a:xfrm>
            <a:off x="1295400" y="228600"/>
            <a:ext cx="6781800" cy="1095375"/>
          </a:xfrm>
          <a:prstGeom prst="rect">
            <a:avLst/>
          </a:prstGeom>
          <a:solidFill>
            <a:srgbClr val="CCFFFF"/>
          </a:solidFill>
          <a:ln w="28575">
            <a:solidFill>
              <a:schemeClr val="tx1"/>
            </a:solidFill>
            <a:miter lim="800000"/>
            <a:headEnd/>
            <a:tailEnd/>
          </a:ln>
        </p:spPr>
        <p:txBody>
          <a:bodyPr>
            <a:spAutoFit/>
          </a:bodyPr>
          <a:lstStyle/>
          <a:p>
            <a:pPr algn="ctr">
              <a:lnSpc>
                <a:spcPct val="80000"/>
              </a:lnSpc>
              <a:spcBef>
                <a:spcPct val="10000"/>
              </a:spcBef>
            </a:pPr>
            <a:r>
              <a:rPr lang="en-US" sz="4000"/>
              <a:t>During the Middle Ages, only priests could read &amp; write</a:t>
            </a:r>
          </a:p>
        </p:txBody>
      </p:sp>
      <p:pic>
        <p:nvPicPr>
          <p:cNvPr id="74764" name="Picture 12" descr="Leeszaal"/>
          <p:cNvPicPr>
            <a:picLocks noChangeAspect="1" noChangeArrowheads="1"/>
          </p:cNvPicPr>
          <p:nvPr/>
        </p:nvPicPr>
        <p:blipFill>
          <a:blip r:embed="rId3" cstate="print"/>
          <a:srcRect/>
          <a:stretch>
            <a:fillRect/>
          </a:stretch>
        </p:blipFill>
        <p:spPr bwMode="auto">
          <a:xfrm>
            <a:off x="1981200" y="0"/>
            <a:ext cx="7162800" cy="6881813"/>
          </a:xfrm>
          <a:prstGeom prst="rect">
            <a:avLst/>
          </a:prstGeom>
          <a:noFill/>
          <a:ln w="9525">
            <a:noFill/>
            <a:miter lim="800000"/>
            <a:headEnd/>
            <a:tailEnd/>
          </a:ln>
        </p:spPr>
      </p:pic>
      <p:sp>
        <p:nvSpPr>
          <p:cNvPr id="74765" name="Text Box 13"/>
          <p:cNvSpPr txBox="1">
            <a:spLocks noChangeArrowheads="1"/>
          </p:cNvSpPr>
          <p:nvPr/>
        </p:nvSpPr>
        <p:spPr bwMode="auto">
          <a:xfrm>
            <a:off x="0" y="1085850"/>
            <a:ext cx="2057400" cy="3638550"/>
          </a:xfrm>
          <a:prstGeom prst="rect">
            <a:avLst/>
          </a:prstGeom>
          <a:solidFill>
            <a:srgbClr val="FFFF99"/>
          </a:solidFill>
          <a:ln w="28575">
            <a:solidFill>
              <a:schemeClr val="tx1"/>
            </a:solidFill>
            <a:miter lim="800000"/>
            <a:headEnd/>
            <a:tailEnd/>
          </a:ln>
        </p:spPr>
        <p:txBody>
          <a:bodyPr>
            <a:spAutoFit/>
          </a:bodyPr>
          <a:lstStyle/>
          <a:p>
            <a:pPr algn="ctr">
              <a:lnSpc>
                <a:spcPct val="80000"/>
              </a:lnSpc>
            </a:pPr>
            <a:r>
              <a:rPr lang="en-US" sz="3600"/>
              <a:t>After the Crusades, learning increased &amp; more people were educated</a:t>
            </a:r>
          </a:p>
        </p:txBody>
      </p:sp>
      <p:sp>
        <p:nvSpPr>
          <p:cNvPr id="74766" name="AutoShape 14"/>
          <p:cNvSpPr>
            <a:spLocks noChangeArrowheads="1"/>
          </p:cNvSpPr>
          <p:nvPr/>
        </p:nvSpPr>
        <p:spPr bwMode="auto">
          <a:xfrm>
            <a:off x="609600" y="457200"/>
            <a:ext cx="2590800" cy="533400"/>
          </a:xfrm>
          <a:prstGeom prst="wedgeRectCallout">
            <a:avLst>
              <a:gd name="adj1" fmla="val 59009"/>
              <a:gd name="adj2" fmla="val 453870"/>
            </a:avLst>
          </a:prstGeom>
          <a:solidFill>
            <a:srgbClr val="CCCCFF"/>
          </a:solidFill>
          <a:ln w="9525">
            <a:solidFill>
              <a:schemeClr val="tx1"/>
            </a:solidFill>
            <a:miter lim="800000"/>
            <a:headEnd/>
            <a:tailEnd/>
          </a:ln>
        </p:spPr>
        <p:txBody>
          <a:bodyPr/>
          <a:lstStyle/>
          <a:p>
            <a:pPr algn="ctr">
              <a:lnSpc>
                <a:spcPct val="80000"/>
              </a:lnSpc>
              <a:spcBef>
                <a:spcPct val="10000"/>
              </a:spcBef>
            </a:pPr>
            <a:r>
              <a:rPr lang="en-US" sz="3600"/>
              <a:t>Greek ideas</a:t>
            </a:r>
          </a:p>
        </p:txBody>
      </p:sp>
      <p:sp>
        <p:nvSpPr>
          <p:cNvPr id="74767" name="AutoShape 15"/>
          <p:cNvSpPr>
            <a:spLocks noChangeArrowheads="1"/>
          </p:cNvSpPr>
          <p:nvPr/>
        </p:nvSpPr>
        <p:spPr bwMode="auto">
          <a:xfrm>
            <a:off x="457200" y="4648200"/>
            <a:ext cx="2590800" cy="609600"/>
          </a:xfrm>
          <a:prstGeom prst="wedgeRectCallout">
            <a:avLst>
              <a:gd name="adj1" fmla="val 97611"/>
              <a:gd name="adj2" fmla="val -160157"/>
            </a:avLst>
          </a:prstGeom>
          <a:solidFill>
            <a:srgbClr val="FFCCCC"/>
          </a:solidFill>
          <a:ln w="9525">
            <a:solidFill>
              <a:schemeClr val="tx1"/>
            </a:solidFill>
            <a:miter lim="800000"/>
            <a:headEnd/>
            <a:tailEnd/>
          </a:ln>
        </p:spPr>
        <p:txBody>
          <a:bodyPr/>
          <a:lstStyle/>
          <a:p>
            <a:pPr algn="ctr">
              <a:lnSpc>
                <a:spcPct val="80000"/>
              </a:lnSpc>
              <a:spcBef>
                <a:spcPct val="10000"/>
              </a:spcBef>
            </a:pPr>
            <a:r>
              <a:rPr lang="en-US" sz="3600"/>
              <a:t>Roman ideas</a:t>
            </a:r>
          </a:p>
        </p:txBody>
      </p:sp>
      <p:sp>
        <p:nvSpPr>
          <p:cNvPr id="74768" name="AutoShape 16"/>
          <p:cNvSpPr>
            <a:spLocks noChangeArrowheads="1"/>
          </p:cNvSpPr>
          <p:nvPr/>
        </p:nvSpPr>
        <p:spPr bwMode="auto">
          <a:xfrm>
            <a:off x="609600" y="5867400"/>
            <a:ext cx="2895600" cy="533400"/>
          </a:xfrm>
          <a:prstGeom prst="wedgeRectCallout">
            <a:avLst>
              <a:gd name="adj1" fmla="val 149782"/>
              <a:gd name="adj2" fmla="val -16370"/>
            </a:avLst>
          </a:prstGeom>
          <a:solidFill>
            <a:srgbClr val="CCFFFF"/>
          </a:solidFill>
          <a:ln w="9525">
            <a:solidFill>
              <a:schemeClr val="tx1"/>
            </a:solidFill>
            <a:miter lim="800000"/>
            <a:headEnd/>
            <a:tailEnd/>
          </a:ln>
        </p:spPr>
        <p:txBody>
          <a:bodyPr/>
          <a:lstStyle/>
          <a:p>
            <a:pPr algn="ctr">
              <a:lnSpc>
                <a:spcPct val="80000"/>
              </a:lnSpc>
              <a:spcBef>
                <a:spcPct val="10000"/>
              </a:spcBef>
            </a:pPr>
            <a:r>
              <a:rPr lang="en-US" sz="3600"/>
              <a:t>Islamic ideas</a:t>
            </a:r>
          </a:p>
        </p:txBody>
      </p:sp>
      <p:sp>
        <p:nvSpPr>
          <p:cNvPr id="74769" name="AutoShape 17"/>
          <p:cNvSpPr>
            <a:spLocks noChangeArrowheads="1"/>
          </p:cNvSpPr>
          <p:nvPr/>
        </p:nvSpPr>
        <p:spPr bwMode="auto">
          <a:xfrm>
            <a:off x="5791200" y="4800600"/>
            <a:ext cx="2971800" cy="533400"/>
          </a:xfrm>
          <a:prstGeom prst="wedgeRectCallout">
            <a:avLst>
              <a:gd name="adj1" fmla="val -53259"/>
              <a:gd name="adj2" fmla="val -788690"/>
            </a:avLst>
          </a:prstGeom>
          <a:solidFill>
            <a:srgbClr val="FFCC99"/>
          </a:solidFill>
          <a:ln w="9525">
            <a:solidFill>
              <a:schemeClr val="tx1"/>
            </a:solidFill>
            <a:miter lim="800000"/>
            <a:headEnd/>
            <a:tailEnd/>
          </a:ln>
        </p:spPr>
        <p:txBody>
          <a:bodyPr/>
          <a:lstStyle/>
          <a:p>
            <a:pPr algn="ctr">
              <a:lnSpc>
                <a:spcPct val="80000"/>
              </a:lnSpc>
              <a:spcBef>
                <a:spcPct val="10000"/>
              </a:spcBef>
            </a:pPr>
            <a:r>
              <a:rPr lang="en-US" sz="3600"/>
              <a:t>Chinese ideas</a:t>
            </a:r>
          </a:p>
        </p:txBody>
      </p:sp>
      <p:sp>
        <p:nvSpPr>
          <p:cNvPr id="74771" name="AutoShape 19"/>
          <p:cNvSpPr>
            <a:spLocks noChangeArrowheads="1"/>
          </p:cNvSpPr>
          <p:nvPr/>
        </p:nvSpPr>
        <p:spPr bwMode="auto">
          <a:xfrm>
            <a:off x="6781800" y="3124200"/>
            <a:ext cx="2362200" cy="1295400"/>
          </a:xfrm>
          <a:prstGeom prst="wedgeRectCallout">
            <a:avLst>
              <a:gd name="adj1" fmla="val -24259"/>
              <a:gd name="adj2" fmla="val -136273"/>
            </a:avLst>
          </a:prstGeom>
          <a:solidFill>
            <a:srgbClr val="CCFFCC"/>
          </a:solidFill>
          <a:ln w="9525">
            <a:solidFill>
              <a:schemeClr val="tx1"/>
            </a:solidFill>
            <a:miter lim="800000"/>
            <a:headEnd/>
            <a:tailEnd/>
          </a:ln>
        </p:spPr>
        <p:txBody>
          <a:bodyPr/>
          <a:lstStyle/>
          <a:p>
            <a:pPr algn="ctr">
              <a:lnSpc>
                <a:spcPct val="80000"/>
              </a:lnSpc>
              <a:spcBef>
                <a:spcPct val="10000"/>
              </a:spcBef>
            </a:pPr>
            <a:r>
              <a:rPr lang="en-US" sz="3600"/>
              <a:t>Ideas about the Bible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500"/>
                                        <p:tgtEl>
                                          <p:spTgt spid="74763"/>
                                        </p:tgtEl>
                                        <p:attrNameLst>
                                          <p:attrName>ppt_w</p:attrName>
                                        </p:attrNameLst>
                                      </p:cBhvr>
                                      <p:tavLst>
                                        <p:tav tm="0">
                                          <p:val>
                                            <p:strVal val="ppt_w"/>
                                          </p:val>
                                        </p:tav>
                                        <p:tav tm="100000">
                                          <p:val>
                                            <p:fltVal val="0"/>
                                          </p:val>
                                        </p:tav>
                                      </p:tavLst>
                                    </p:anim>
                                    <p:anim calcmode="lin" valueType="num">
                                      <p:cBhvr>
                                        <p:cTn id="7" dur="500"/>
                                        <p:tgtEl>
                                          <p:spTgt spid="74763"/>
                                        </p:tgtEl>
                                        <p:attrNameLst>
                                          <p:attrName>ppt_h</p:attrName>
                                        </p:attrNameLst>
                                      </p:cBhvr>
                                      <p:tavLst>
                                        <p:tav tm="0">
                                          <p:val>
                                            <p:strVal val="ppt_h"/>
                                          </p:val>
                                        </p:tav>
                                        <p:tav tm="100000">
                                          <p:val>
                                            <p:fltVal val="0"/>
                                          </p:val>
                                        </p:tav>
                                      </p:tavLst>
                                    </p:anim>
                                    <p:animEffect transition="out" filter="fade">
                                      <p:cBhvr>
                                        <p:cTn id="8" dur="500"/>
                                        <p:tgtEl>
                                          <p:spTgt spid="74763"/>
                                        </p:tgtEl>
                                      </p:cBhvr>
                                    </p:animEffect>
                                    <p:set>
                                      <p:cBhvr>
                                        <p:cTn id="9" dur="1" fill="hold">
                                          <p:stCondLst>
                                            <p:cond delay="499"/>
                                          </p:stCondLst>
                                        </p:cTn>
                                        <p:tgtEl>
                                          <p:spTgt spid="74763"/>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74764"/>
                                        </p:tgtEl>
                                        <p:attrNameLst>
                                          <p:attrName>style.visibility</p:attrName>
                                        </p:attrNameLst>
                                      </p:cBhvr>
                                      <p:to>
                                        <p:strVal val="visible"/>
                                      </p:to>
                                    </p:set>
                                    <p:anim calcmode="lin" valueType="num">
                                      <p:cBhvr>
                                        <p:cTn id="12" dur="500" fill="hold"/>
                                        <p:tgtEl>
                                          <p:spTgt spid="74764"/>
                                        </p:tgtEl>
                                        <p:attrNameLst>
                                          <p:attrName>ppt_w</p:attrName>
                                        </p:attrNameLst>
                                      </p:cBhvr>
                                      <p:tavLst>
                                        <p:tav tm="0">
                                          <p:val>
                                            <p:fltVal val="0"/>
                                          </p:val>
                                        </p:tav>
                                        <p:tav tm="100000">
                                          <p:val>
                                            <p:strVal val="#ppt_w"/>
                                          </p:val>
                                        </p:tav>
                                      </p:tavLst>
                                    </p:anim>
                                    <p:anim calcmode="lin" valueType="num">
                                      <p:cBhvr>
                                        <p:cTn id="13" dur="500" fill="hold"/>
                                        <p:tgtEl>
                                          <p:spTgt spid="74764"/>
                                        </p:tgtEl>
                                        <p:attrNameLst>
                                          <p:attrName>ppt_h</p:attrName>
                                        </p:attrNameLst>
                                      </p:cBhvr>
                                      <p:tavLst>
                                        <p:tav tm="0">
                                          <p:val>
                                            <p:fltVal val="0"/>
                                          </p:val>
                                        </p:tav>
                                        <p:tav tm="100000">
                                          <p:val>
                                            <p:strVal val="#ppt_h"/>
                                          </p:val>
                                        </p:tav>
                                      </p:tavLst>
                                    </p:anim>
                                    <p:animEffect transition="in" filter="fade">
                                      <p:cBhvr>
                                        <p:cTn id="14" dur="500"/>
                                        <p:tgtEl>
                                          <p:spTgt spid="74764"/>
                                        </p:tgtEl>
                                      </p:cBhvr>
                                    </p:animEffect>
                                  </p:childTnLst>
                                </p:cTn>
                              </p:par>
                            </p:childTnLst>
                          </p:cTn>
                        </p:par>
                        <p:par>
                          <p:cTn id="15" fill="hold" nodeType="afterGroup">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74765"/>
                                        </p:tgtEl>
                                        <p:attrNameLst>
                                          <p:attrName>style.visibility</p:attrName>
                                        </p:attrNameLst>
                                      </p:cBhvr>
                                      <p:to>
                                        <p:strVal val="visible"/>
                                      </p:to>
                                    </p:set>
                                    <p:anim calcmode="lin" valueType="num">
                                      <p:cBhvr>
                                        <p:cTn id="18" dur="500" fill="hold"/>
                                        <p:tgtEl>
                                          <p:spTgt spid="74765"/>
                                        </p:tgtEl>
                                        <p:attrNameLst>
                                          <p:attrName>ppt_w</p:attrName>
                                        </p:attrNameLst>
                                      </p:cBhvr>
                                      <p:tavLst>
                                        <p:tav tm="0">
                                          <p:val>
                                            <p:fltVal val="0"/>
                                          </p:val>
                                        </p:tav>
                                        <p:tav tm="100000">
                                          <p:val>
                                            <p:strVal val="#ppt_w"/>
                                          </p:val>
                                        </p:tav>
                                      </p:tavLst>
                                    </p:anim>
                                    <p:anim calcmode="lin" valueType="num">
                                      <p:cBhvr>
                                        <p:cTn id="19" dur="500" fill="hold"/>
                                        <p:tgtEl>
                                          <p:spTgt spid="74765"/>
                                        </p:tgtEl>
                                        <p:attrNameLst>
                                          <p:attrName>ppt_h</p:attrName>
                                        </p:attrNameLst>
                                      </p:cBhvr>
                                      <p:tavLst>
                                        <p:tav tm="0">
                                          <p:val>
                                            <p:fltVal val="0"/>
                                          </p:val>
                                        </p:tav>
                                        <p:tav tm="100000">
                                          <p:val>
                                            <p:strVal val="#ppt_h"/>
                                          </p:val>
                                        </p:tav>
                                      </p:tavLst>
                                    </p:anim>
                                    <p:animEffect transition="in" filter="fade">
                                      <p:cBhvr>
                                        <p:cTn id="20" dur="500"/>
                                        <p:tgtEl>
                                          <p:spTgt spid="747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4766"/>
                                        </p:tgtEl>
                                        <p:attrNameLst>
                                          <p:attrName>style.visibility</p:attrName>
                                        </p:attrNameLst>
                                      </p:cBhvr>
                                      <p:to>
                                        <p:strVal val="visible"/>
                                      </p:to>
                                    </p:set>
                                    <p:anim calcmode="lin" valueType="num">
                                      <p:cBhvr>
                                        <p:cTn id="25" dur="500" fill="hold"/>
                                        <p:tgtEl>
                                          <p:spTgt spid="74766"/>
                                        </p:tgtEl>
                                        <p:attrNameLst>
                                          <p:attrName>ppt_w</p:attrName>
                                        </p:attrNameLst>
                                      </p:cBhvr>
                                      <p:tavLst>
                                        <p:tav tm="0">
                                          <p:val>
                                            <p:fltVal val="0"/>
                                          </p:val>
                                        </p:tav>
                                        <p:tav tm="100000">
                                          <p:val>
                                            <p:strVal val="#ppt_w"/>
                                          </p:val>
                                        </p:tav>
                                      </p:tavLst>
                                    </p:anim>
                                    <p:anim calcmode="lin" valueType="num">
                                      <p:cBhvr>
                                        <p:cTn id="26" dur="500" fill="hold"/>
                                        <p:tgtEl>
                                          <p:spTgt spid="74766"/>
                                        </p:tgtEl>
                                        <p:attrNameLst>
                                          <p:attrName>ppt_h</p:attrName>
                                        </p:attrNameLst>
                                      </p:cBhvr>
                                      <p:tavLst>
                                        <p:tav tm="0">
                                          <p:val>
                                            <p:fltVal val="0"/>
                                          </p:val>
                                        </p:tav>
                                        <p:tav tm="100000">
                                          <p:val>
                                            <p:strVal val="#ppt_h"/>
                                          </p:val>
                                        </p:tav>
                                      </p:tavLst>
                                    </p:anim>
                                    <p:animEffect transition="in" filter="fade">
                                      <p:cBhvr>
                                        <p:cTn id="27" dur="500"/>
                                        <p:tgtEl>
                                          <p:spTgt spid="74766"/>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74767"/>
                                        </p:tgtEl>
                                        <p:attrNameLst>
                                          <p:attrName>style.visibility</p:attrName>
                                        </p:attrNameLst>
                                      </p:cBhvr>
                                      <p:to>
                                        <p:strVal val="visible"/>
                                      </p:to>
                                    </p:set>
                                    <p:anim calcmode="lin" valueType="num">
                                      <p:cBhvr>
                                        <p:cTn id="31" dur="500" fill="hold"/>
                                        <p:tgtEl>
                                          <p:spTgt spid="74767"/>
                                        </p:tgtEl>
                                        <p:attrNameLst>
                                          <p:attrName>ppt_w</p:attrName>
                                        </p:attrNameLst>
                                      </p:cBhvr>
                                      <p:tavLst>
                                        <p:tav tm="0">
                                          <p:val>
                                            <p:fltVal val="0"/>
                                          </p:val>
                                        </p:tav>
                                        <p:tav tm="100000">
                                          <p:val>
                                            <p:strVal val="#ppt_w"/>
                                          </p:val>
                                        </p:tav>
                                      </p:tavLst>
                                    </p:anim>
                                    <p:anim calcmode="lin" valueType="num">
                                      <p:cBhvr>
                                        <p:cTn id="32" dur="500" fill="hold"/>
                                        <p:tgtEl>
                                          <p:spTgt spid="74767"/>
                                        </p:tgtEl>
                                        <p:attrNameLst>
                                          <p:attrName>ppt_h</p:attrName>
                                        </p:attrNameLst>
                                      </p:cBhvr>
                                      <p:tavLst>
                                        <p:tav tm="0">
                                          <p:val>
                                            <p:fltVal val="0"/>
                                          </p:val>
                                        </p:tav>
                                        <p:tav tm="100000">
                                          <p:val>
                                            <p:strVal val="#ppt_h"/>
                                          </p:val>
                                        </p:tav>
                                      </p:tavLst>
                                    </p:anim>
                                    <p:animEffect transition="in" filter="fade">
                                      <p:cBhvr>
                                        <p:cTn id="33" dur="500"/>
                                        <p:tgtEl>
                                          <p:spTgt spid="74767"/>
                                        </p:tgtEl>
                                      </p:cBhvr>
                                    </p:animEffect>
                                  </p:childTnLst>
                                </p:cTn>
                              </p:par>
                            </p:childTnLst>
                          </p:cTn>
                        </p:par>
                        <p:par>
                          <p:cTn id="34" fill="hold" nodeType="afterGroup">
                            <p:stCondLst>
                              <p:cond delay="1000"/>
                            </p:stCondLst>
                            <p:childTnLst>
                              <p:par>
                                <p:cTn id="35" presetID="53" presetClass="entr" presetSubtype="0" fill="hold" grpId="0" nodeType="afterEffect">
                                  <p:stCondLst>
                                    <p:cond delay="0"/>
                                  </p:stCondLst>
                                  <p:childTnLst>
                                    <p:set>
                                      <p:cBhvr>
                                        <p:cTn id="36" dur="1" fill="hold">
                                          <p:stCondLst>
                                            <p:cond delay="0"/>
                                          </p:stCondLst>
                                        </p:cTn>
                                        <p:tgtEl>
                                          <p:spTgt spid="74768"/>
                                        </p:tgtEl>
                                        <p:attrNameLst>
                                          <p:attrName>style.visibility</p:attrName>
                                        </p:attrNameLst>
                                      </p:cBhvr>
                                      <p:to>
                                        <p:strVal val="visible"/>
                                      </p:to>
                                    </p:set>
                                    <p:anim calcmode="lin" valueType="num">
                                      <p:cBhvr>
                                        <p:cTn id="37" dur="500" fill="hold"/>
                                        <p:tgtEl>
                                          <p:spTgt spid="74768"/>
                                        </p:tgtEl>
                                        <p:attrNameLst>
                                          <p:attrName>ppt_w</p:attrName>
                                        </p:attrNameLst>
                                      </p:cBhvr>
                                      <p:tavLst>
                                        <p:tav tm="0">
                                          <p:val>
                                            <p:fltVal val="0"/>
                                          </p:val>
                                        </p:tav>
                                        <p:tav tm="100000">
                                          <p:val>
                                            <p:strVal val="#ppt_w"/>
                                          </p:val>
                                        </p:tav>
                                      </p:tavLst>
                                    </p:anim>
                                    <p:anim calcmode="lin" valueType="num">
                                      <p:cBhvr>
                                        <p:cTn id="38" dur="500" fill="hold"/>
                                        <p:tgtEl>
                                          <p:spTgt spid="74768"/>
                                        </p:tgtEl>
                                        <p:attrNameLst>
                                          <p:attrName>ppt_h</p:attrName>
                                        </p:attrNameLst>
                                      </p:cBhvr>
                                      <p:tavLst>
                                        <p:tav tm="0">
                                          <p:val>
                                            <p:fltVal val="0"/>
                                          </p:val>
                                        </p:tav>
                                        <p:tav tm="100000">
                                          <p:val>
                                            <p:strVal val="#ppt_h"/>
                                          </p:val>
                                        </p:tav>
                                      </p:tavLst>
                                    </p:anim>
                                    <p:animEffect transition="in" filter="fade">
                                      <p:cBhvr>
                                        <p:cTn id="39" dur="500"/>
                                        <p:tgtEl>
                                          <p:spTgt spid="74768"/>
                                        </p:tgtEl>
                                      </p:cBhvr>
                                    </p:animEffect>
                                  </p:childTnLst>
                                </p:cTn>
                              </p:par>
                            </p:childTnLst>
                          </p:cTn>
                        </p:par>
                        <p:par>
                          <p:cTn id="40" fill="hold" nodeType="afterGroup">
                            <p:stCondLst>
                              <p:cond delay="1500"/>
                            </p:stCondLst>
                            <p:childTnLst>
                              <p:par>
                                <p:cTn id="41" presetID="53" presetClass="entr" presetSubtype="0" fill="hold" grpId="0" nodeType="afterEffect">
                                  <p:stCondLst>
                                    <p:cond delay="0"/>
                                  </p:stCondLst>
                                  <p:childTnLst>
                                    <p:set>
                                      <p:cBhvr>
                                        <p:cTn id="42" dur="1" fill="hold">
                                          <p:stCondLst>
                                            <p:cond delay="0"/>
                                          </p:stCondLst>
                                        </p:cTn>
                                        <p:tgtEl>
                                          <p:spTgt spid="74769"/>
                                        </p:tgtEl>
                                        <p:attrNameLst>
                                          <p:attrName>style.visibility</p:attrName>
                                        </p:attrNameLst>
                                      </p:cBhvr>
                                      <p:to>
                                        <p:strVal val="visible"/>
                                      </p:to>
                                    </p:set>
                                    <p:anim calcmode="lin" valueType="num">
                                      <p:cBhvr>
                                        <p:cTn id="43" dur="500" fill="hold"/>
                                        <p:tgtEl>
                                          <p:spTgt spid="74769"/>
                                        </p:tgtEl>
                                        <p:attrNameLst>
                                          <p:attrName>ppt_w</p:attrName>
                                        </p:attrNameLst>
                                      </p:cBhvr>
                                      <p:tavLst>
                                        <p:tav tm="0">
                                          <p:val>
                                            <p:fltVal val="0"/>
                                          </p:val>
                                        </p:tav>
                                        <p:tav tm="100000">
                                          <p:val>
                                            <p:strVal val="#ppt_w"/>
                                          </p:val>
                                        </p:tav>
                                      </p:tavLst>
                                    </p:anim>
                                    <p:anim calcmode="lin" valueType="num">
                                      <p:cBhvr>
                                        <p:cTn id="44" dur="500" fill="hold"/>
                                        <p:tgtEl>
                                          <p:spTgt spid="74769"/>
                                        </p:tgtEl>
                                        <p:attrNameLst>
                                          <p:attrName>ppt_h</p:attrName>
                                        </p:attrNameLst>
                                      </p:cBhvr>
                                      <p:tavLst>
                                        <p:tav tm="0">
                                          <p:val>
                                            <p:fltVal val="0"/>
                                          </p:val>
                                        </p:tav>
                                        <p:tav tm="100000">
                                          <p:val>
                                            <p:strVal val="#ppt_h"/>
                                          </p:val>
                                        </p:tav>
                                      </p:tavLst>
                                    </p:anim>
                                    <p:animEffect transition="in" filter="fade">
                                      <p:cBhvr>
                                        <p:cTn id="45" dur="500"/>
                                        <p:tgtEl>
                                          <p:spTgt spid="74769"/>
                                        </p:tgtEl>
                                      </p:cBhvr>
                                    </p:animEffect>
                                  </p:childTnLst>
                                </p:cTn>
                              </p:par>
                            </p:childTnLst>
                          </p:cTn>
                        </p:par>
                        <p:par>
                          <p:cTn id="46" fill="hold" nodeType="afterGroup">
                            <p:stCondLst>
                              <p:cond delay="2000"/>
                            </p:stCondLst>
                            <p:childTnLst>
                              <p:par>
                                <p:cTn id="47" presetID="53" presetClass="entr" presetSubtype="0" fill="hold" grpId="0" nodeType="afterEffect">
                                  <p:stCondLst>
                                    <p:cond delay="0"/>
                                  </p:stCondLst>
                                  <p:childTnLst>
                                    <p:set>
                                      <p:cBhvr>
                                        <p:cTn id="48" dur="1" fill="hold">
                                          <p:stCondLst>
                                            <p:cond delay="0"/>
                                          </p:stCondLst>
                                        </p:cTn>
                                        <p:tgtEl>
                                          <p:spTgt spid="74771"/>
                                        </p:tgtEl>
                                        <p:attrNameLst>
                                          <p:attrName>style.visibility</p:attrName>
                                        </p:attrNameLst>
                                      </p:cBhvr>
                                      <p:to>
                                        <p:strVal val="visible"/>
                                      </p:to>
                                    </p:set>
                                    <p:anim calcmode="lin" valueType="num">
                                      <p:cBhvr>
                                        <p:cTn id="49" dur="500" fill="hold"/>
                                        <p:tgtEl>
                                          <p:spTgt spid="74771"/>
                                        </p:tgtEl>
                                        <p:attrNameLst>
                                          <p:attrName>ppt_w</p:attrName>
                                        </p:attrNameLst>
                                      </p:cBhvr>
                                      <p:tavLst>
                                        <p:tav tm="0">
                                          <p:val>
                                            <p:fltVal val="0"/>
                                          </p:val>
                                        </p:tav>
                                        <p:tav tm="100000">
                                          <p:val>
                                            <p:strVal val="#ppt_w"/>
                                          </p:val>
                                        </p:tav>
                                      </p:tavLst>
                                    </p:anim>
                                    <p:anim calcmode="lin" valueType="num">
                                      <p:cBhvr>
                                        <p:cTn id="50" dur="500" fill="hold"/>
                                        <p:tgtEl>
                                          <p:spTgt spid="74771"/>
                                        </p:tgtEl>
                                        <p:attrNameLst>
                                          <p:attrName>ppt_h</p:attrName>
                                        </p:attrNameLst>
                                      </p:cBhvr>
                                      <p:tavLst>
                                        <p:tav tm="0">
                                          <p:val>
                                            <p:fltVal val="0"/>
                                          </p:val>
                                        </p:tav>
                                        <p:tav tm="100000">
                                          <p:val>
                                            <p:strVal val="#ppt_h"/>
                                          </p:val>
                                        </p:tav>
                                      </p:tavLst>
                                    </p:anim>
                                    <p:animEffect transition="in" filter="fade">
                                      <p:cBhvr>
                                        <p:cTn id="51" dur="500"/>
                                        <p:tgtEl>
                                          <p:spTgt spid="74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animBg="1"/>
      <p:bldP spid="74765" grpId="0" animBg="1"/>
      <p:bldP spid="74766" grpId="0" animBg="1"/>
      <p:bldP spid="74767" grpId="0" animBg="1"/>
      <p:bldP spid="74768" grpId="0" animBg="1"/>
      <p:bldP spid="74769" grpId="0" animBg="1"/>
      <p:bldP spid="747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0"/>
            <a:ext cx="7772400" cy="1143000"/>
          </a:xfrm>
        </p:spPr>
        <p:txBody>
          <a:bodyPr/>
          <a:lstStyle/>
          <a:p>
            <a:pPr eaLnBrk="1" hangingPunct="1"/>
            <a:r>
              <a:rPr lang="en-US" smtClean="0"/>
              <a:t>High Middle Ages—Crusades </a:t>
            </a:r>
          </a:p>
        </p:txBody>
      </p:sp>
      <p:pic>
        <p:nvPicPr>
          <p:cNvPr id="24579" name="Picture 4" descr="fair2"/>
          <p:cNvPicPr>
            <a:picLocks noChangeAspect="1" noChangeArrowheads="1"/>
          </p:cNvPicPr>
          <p:nvPr/>
        </p:nvPicPr>
        <p:blipFill>
          <a:blip r:embed="rId2" cstate="print"/>
          <a:srcRect/>
          <a:stretch>
            <a:fillRect/>
          </a:stretch>
        </p:blipFill>
        <p:spPr bwMode="auto">
          <a:xfrm>
            <a:off x="0" y="4038600"/>
            <a:ext cx="4267200" cy="2163763"/>
          </a:xfrm>
          <a:prstGeom prst="rect">
            <a:avLst/>
          </a:prstGeom>
          <a:noFill/>
          <a:ln w="9525">
            <a:noFill/>
            <a:miter lim="800000"/>
            <a:headEnd/>
            <a:tailEnd/>
          </a:ln>
        </p:spPr>
      </p:pic>
      <p:pic>
        <p:nvPicPr>
          <p:cNvPr id="24580" name="Picture 6" descr="florence"/>
          <p:cNvPicPr>
            <a:picLocks noChangeAspect="1" noChangeArrowheads="1"/>
          </p:cNvPicPr>
          <p:nvPr/>
        </p:nvPicPr>
        <p:blipFill>
          <a:blip r:embed="rId3" cstate="print"/>
          <a:srcRect/>
          <a:stretch>
            <a:fillRect/>
          </a:stretch>
        </p:blipFill>
        <p:spPr bwMode="auto">
          <a:xfrm>
            <a:off x="4953000" y="3962400"/>
            <a:ext cx="4191000" cy="2500313"/>
          </a:xfrm>
          <a:prstGeom prst="rect">
            <a:avLst/>
          </a:prstGeom>
          <a:noFill/>
          <a:ln w="9525">
            <a:noFill/>
            <a:miter lim="800000"/>
            <a:headEnd/>
            <a:tailEnd/>
          </a:ln>
        </p:spPr>
      </p:pic>
      <p:sp>
        <p:nvSpPr>
          <p:cNvPr id="24581" name="AutoShape 7"/>
          <p:cNvSpPr>
            <a:spLocks noChangeArrowheads="1"/>
          </p:cNvSpPr>
          <p:nvPr/>
        </p:nvSpPr>
        <p:spPr bwMode="auto">
          <a:xfrm>
            <a:off x="4038600" y="4114800"/>
            <a:ext cx="1219200" cy="2133600"/>
          </a:xfrm>
          <a:prstGeom prst="rightArrow">
            <a:avLst>
              <a:gd name="adj1" fmla="val 50000"/>
              <a:gd name="adj2" fmla="val 62944"/>
            </a:avLst>
          </a:prstGeom>
          <a:solidFill>
            <a:srgbClr val="CCFFCC"/>
          </a:solidFill>
          <a:ln w="57150">
            <a:solidFill>
              <a:schemeClr val="tx1"/>
            </a:solidFill>
            <a:miter lim="800000"/>
            <a:headEnd/>
            <a:tailEnd/>
          </a:ln>
        </p:spPr>
        <p:txBody>
          <a:bodyPr wrap="none" anchor="ctr"/>
          <a:lstStyle/>
          <a:p>
            <a:pPr algn="ctr"/>
            <a:endParaRPr lang="en-US"/>
          </a:p>
        </p:txBody>
      </p:sp>
      <p:pic>
        <p:nvPicPr>
          <p:cNvPr id="24582" name="Picture 9" descr="ME%20Markt1"/>
          <p:cNvPicPr>
            <a:picLocks noChangeAspect="1" noChangeArrowheads="1"/>
          </p:cNvPicPr>
          <p:nvPr/>
        </p:nvPicPr>
        <p:blipFill>
          <a:blip r:embed="rId4" cstate="print"/>
          <a:srcRect/>
          <a:stretch>
            <a:fillRect/>
          </a:stretch>
        </p:blipFill>
        <p:spPr bwMode="auto">
          <a:xfrm>
            <a:off x="0" y="6350"/>
            <a:ext cx="9144000" cy="6851650"/>
          </a:xfrm>
          <a:prstGeom prst="rect">
            <a:avLst/>
          </a:prstGeom>
          <a:solidFill>
            <a:srgbClr val="CCFFFF"/>
          </a:solidFill>
          <a:ln w="28575">
            <a:solidFill>
              <a:schemeClr val="tx1"/>
            </a:solidFill>
            <a:miter lim="800000"/>
            <a:headEnd/>
            <a:tailEnd/>
          </a:ln>
        </p:spPr>
      </p:pic>
      <p:sp>
        <p:nvSpPr>
          <p:cNvPr id="24583" name="Text Box 10"/>
          <p:cNvSpPr txBox="1">
            <a:spLocks noChangeArrowheads="1"/>
          </p:cNvSpPr>
          <p:nvPr/>
        </p:nvSpPr>
        <p:spPr bwMode="auto">
          <a:xfrm>
            <a:off x="1295400" y="228600"/>
            <a:ext cx="6934200" cy="1582738"/>
          </a:xfrm>
          <a:prstGeom prst="rect">
            <a:avLst/>
          </a:prstGeom>
          <a:solidFill>
            <a:srgbClr val="CCFFFF"/>
          </a:solidFill>
          <a:ln w="28575">
            <a:solidFill>
              <a:schemeClr val="tx1"/>
            </a:solidFill>
            <a:miter lim="800000"/>
            <a:headEnd/>
            <a:tailEnd/>
          </a:ln>
        </p:spPr>
        <p:txBody>
          <a:bodyPr>
            <a:spAutoFit/>
          </a:bodyPr>
          <a:lstStyle/>
          <a:p>
            <a:pPr algn="ctr">
              <a:lnSpc>
                <a:spcPct val="80000"/>
              </a:lnSpc>
              <a:spcBef>
                <a:spcPct val="10000"/>
              </a:spcBef>
            </a:pPr>
            <a:r>
              <a:rPr lang="en-US" sz="4000"/>
              <a:t>Medieval </a:t>
            </a:r>
            <a:r>
              <a:rPr lang="en-US" sz="4000" u="sng"/>
              <a:t>fairs</a:t>
            </a:r>
            <a:r>
              <a:rPr lang="en-US" sz="4000"/>
              <a:t> brought              iron &amp; salt to the feudal manors; this was a very rare thing</a:t>
            </a:r>
          </a:p>
        </p:txBody>
      </p:sp>
      <p:pic>
        <p:nvPicPr>
          <p:cNvPr id="44044" name="Picture 12" descr="Lakenmarkt"/>
          <p:cNvPicPr>
            <a:picLocks noChangeAspect="1" noChangeArrowheads="1"/>
          </p:cNvPicPr>
          <p:nvPr/>
        </p:nvPicPr>
        <p:blipFill>
          <a:blip r:embed="rId5" cstate="print">
            <a:lum bright="-6000"/>
          </a:blip>
          <a:srcRect/>
          <a:stretch>
            <a:fillRect/>
          </a:stretch>
        </p:blipFill>
        <p:spPr bwMode="auto">
          <a:xfrm>
            <a:off x="1676400" y="0"/>
            <a:ext cx="6440488" cy="6858000"/>
          </a:xfrm>
          <a:prstGeom prst="rect">
            <a:avLst/>
          </a:prstGeom>
          <a:noFill/>
          <a:ln w="9525">
            <a:noFill/>
            <a:miter lim="800000"/>
            <a:headEnd/>
            <a:tailEnd/>
          </a:ln>
        </p:spPr>
      </p:pic>
      <p:sp>
        <p:nvSpPr>
          <p:cNvPr id="44048" name="Text Box 16"/>
          <p:cNvSpPr txBox="1">
            <a:spLocks noChangeArrowheads="1"/>
          </p:cNvSpPr>
          <p:nvPr/>
        </p:nvSpPr>
        <p:spPr bwMode="auto">
          <a:xfrm>
            <a:off x="1143000" y="0"/>
            <a:ext cx="7696200" cy="1095375"/>
          </a:xfrm>
          <a:prstGeom prst="rect">
            <a:avLst/>
          </a:prstGeom>
          <a:solidFill>
            <a:srgbClr val="FFCC99"/>
          </a:solidFill>
          <a:ln w="28575">
            <a:solidFill>
              <a:schemeClr val="tx1"/>
            </a:solidFill>
            <a:miter lim="800000"/>
            <a:headEnd/>
            <a:tailEnd/>
          </a:ln>
        </p:spPr>
        <p:txBody>
          <a:bodyPr>
            <a:spAutoFit/>
          </a:bodyPr>
          <a:lstStyle/>
          <a:p>
            <a:pPr algn="ctr">
              <a:lnSpc>
                <a:spcPct val="80000"/>
              </a:lnSpc>
              <a:spcBef>
                <a:spcPct val="10000"/>
              </a:spcBef>
            </a:pPr>
            <a:r>
              <a:rPr lang="en-US" sz="4000"/>
              <a:t>After the Crusades, people wanted more luxury goods &amp; began to trade</a:t>
            </a:r>
          </a:p>
        </p:txBody>
      </p:sp>
      <p:pic>
        <p:nvPicPr>
          <p:cNvPr id="44050" name="Picture 18" descr="carnival"/>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44051" name="Text Box 19"/>
          <p:cNvSpPr txBox="1">
            <a:spLocks noChangeArrowheads="1"/>
          </p:cNvSpPr>
          <p:nvPr/>
        </p:nvSpPr>
        <p:spPr bwMode="auto">
          <a:xfrm>
            <a:off x="1143000" y="228600"/>
            <a:ext cx="6858000" cy="608013"/>
          </a:xfrm>
          <a:prstGeom prst="rect">
            <a:avLst/>
          </a:prstGeom>
          <a:solidFill>
            <a:srgbClr val="CCCCFF"/>
          </a:solidFill>
          <a:ln w="28575">
            <a:solidFill>
              <a:schemeClr val="tx1"/>
            </a:solidFill>
            <a:miter lim="800000"/>
            <a:headEnd/>
            <a:tailEnd/>
          </a:ln>
        </p:spPr>
        <p:txBody>
          <a:bodyPr>
            <a:spAutoFit/>
          </a:bodyPr>
          <a:lstStyle/>
          <a:p>
            <a:pPr algn="ctr">
              <a:lnSpc>
                <a:spcPct val="80000"/>
              </a:lnSpc>
              <a:spcBef>
                <a:spcPct val="10000"/>
              </a:spcBef>
            </a:pPr>
            <a:r>
              <a:rPr lang="en-US" sz="4000"/>
              <a:t>Trade led to the growth of cities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4044"/>
                                        </p:tgtEl>
                                        <p:attrNameLst>
                                          <p:attrName>style.visibility</p:attrName>
                                        </p:attrNameLst>
                                      </p:cBhvr>
                                      <p:to>
                                        <p:strVal val="visible"/>
                                      </p:to>
                                    </p:set>
                                    <p:anim calcmode="lin" valueType="num">
                                      <p:cBhvr>
                                        <p:cTn id="7" dur="500" fill="hold"/>
                                        <p:tgtEl>
                                          <p:spTgt spid="44044"/>
                                        </p:tgtEl>
                                        <p:attrNameLst>
                                          <p:attrName>ppt_w</p:attrName>
                                        </p:attrNameLst>
                                      </p:cBhvr>
                                      <p:tavLst>
                                        <p:tav tm="0">
                                          <p:val>
                                            <p:fltVal val="0"/>
                                          </p:val>
                                        </p:tav>
                                        <p:tav tm="100000">
                                          <p:val>
                                            <p:strVal val="#ppt_w"/>
                                          </p:val>
                                        </p:tav>
                                      </p:tavLst>
                                    </p:anim>
                                    <p:anim calcmode="lin" valueType="num">
                                      <p:cBhvr>
                                        <p:cTn id="8" dur="500" fill="hold"/>
                                        <p:tgtEl>
                                          <p:spTgt spid="44044"/>
                                        </p:tgtEl>
                                        <p:attrNameLst>
                                          <p:attrName>ppt_h</p:attrName>
                                        </p:attrNameLst>
                                      </p:cBhvr>
                                      <p:tavLst>
                                        <p:tav tm="0">
                                          <p:val>
                                            <p:fltVal val="0"/>
                                          </p:val>
                                        </p:tav>
                                        <p:tav tm="100000">
                                          <p:val>
                                            <p:strVal val="#ppt_h"/>
                                          </p:val>
                                        </p:tav>
                                      </p:tavLst>
                                    </p:anim>
                                    <p:animEffect transition="in" filter="fade">
                                      <p:cBhvr>
                                        <p:cTn id="9" dur="500"/>
                                        <p:tgtEl>
                                          <p:spTgt spid="4404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4048"/>
                                        </p:tgtEl>
                                        <p:attrNameLst>
                                          <p:attrName>style.visibility</p:attrName>
                                        </p:attrNameLst>
                                      </p:cBhvr>
                                      <p:to>
                                        <p:strVal val="visible"/>
                                      </p:to>
                                    </p:set>
                                    <p:anim calcmode="lin" valueType="num">
                                      <p:cBhvr>
                                        <p:cTn id="12" dur="500" fill="hold"/>
                                        <p:tgtEl>
                                          <p:spTgt spid="44048"/>
                                        </p:tgtEl>
                                        <p:attrNameLst>
                                          <p:attrName>ppt_w</p:attrName>
                                        </p:attrNameLst>
                                      </p:cBhvr>
                                      <p:tavLst>
                                        <p:tav tm="0">
                                          <p:val>
                                            <p:fltVal val="0"/>
                                          </p:val>
                                        </p:tav>
                                        <p:tav tm="100000">
                                          <p:val>
                                            <p:strVal val="#ppt_w"/>
                                          </p:val>
                                        </p:tav>
                                      </p:tavLst>
                                    </p:anim>
                                    <p:anim calcmode="lin" valueType="num">
                                      <p:cBhvr>
                                        <p:cTn id="13" dur="500" fill="hold"/>
                                        <p:tgtEl>
                                          <p:spTgt spid="44048"/>
                                        </p:tgtEl>
                                        <p:attrNameLst>
                                          <p:attrName>ppt_h</p:attrName>
                                        </p:attrNameLst>
                                      </p:cBhvr>
                                      <p:tavLst>
                                        <p:tav tm="0">
                                          <p:val>
                                            <p:fltVal val="0"/>
                                          </p:val>
                                        </p:tav>
                                        <p:tav tm="100000">
                                          <p:val>
                                            <p:strVal val="#ppt_h"/>
                                          </p:val>
                                        </p:tav>
                                      </p:tavLst>
                                    </p:anim>
                                    <p:animEffect transition="in" filter="fade">
                                      <p:cBhvr>
                                        <p:cTn id="14" dur="500"/>
                                        <p:tgtEl>
                                          <p:spTgt spid="440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4050"/>
                                        </p:tgtEl>
                                        <p:attrNameLst>
                                          <p:attrName>style.visibility</p:attrName>
                                        </p:attrNameLst>
                                      </p:cBhvr>
                                      <p:to>
                                        <p:strVal val="visible"/>
                                      </p:to>
                                    </p:set>
                                    <p:anim calcmode="lin" valueType="num">
                                      <p:cBhvr>
                                        <p:cTn id="19" dur="500" fill="hold"/>
                                        <p:tgtEl>
                                          <p:spTgt spid="44050"/>
                                        </p:tgtEl>
                                        <p:attrNameLst>
                                          <p:attrName>ppt_w</p:attrName>
                                        </p:attrNameLst>
                                      </p:cBhvr>
                                      <p:tavLst>
                                        <p:tav tm="0">
                                          <p:val>
                                            <p:fltVal val="0"/>
                                          </p:val>
                                        </p:tav>
                                        <p:tav tm="100000">
                                          <p:val>
                                            <p:strVal val="#ppt_w"/>
                                          </p:val>
                                        </p:tav>
                                      </p:tavLst>
                                    </p:anim>
                                    <p:anim calcmode="lin" valueType="num">
                                      <p:cBhvr>
                                        <p:cTn id="20" dur="500" fill="hold"/>
                                        <p:tgtEl>
                                          <p:spTgt spid="44050"/>
                                        </p:tgtEl>
                                        <p:attrNameLst>
                                          <p:attrName>ppt_h</p:attrName>
                                        </p:attrNameLst>
                                      </p:cBhvr>
                                      <p:tavLst>
                                        <p:tav tm="0">
                                          <p:val>
                                            <p:fltVal val="0"/>
                                          </p:val>
                                        </p:tav>
                                        <p:tav tm="100000">
                                          <p:val>
                                            <p:strVal val="#ppt_h"/>
                                          </p:val>
                                        </p:tav>
                                      </p:tavLst>
                                    </p:anim>
                                    <p:animEffect transition="in" filter="fade">
                                      <p:cBhvr>
                                        <p:cTn id="21" dur="500"/>
                                        <p:tgtEl>
                                          <p:spTgt spid="44050"/>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44051"/>
                                        </p:tgtEl>
                                        <p:attrNameLst>
                                          <p:attrName>style.visibility</p:attrName>
                                        </p:attrNameLst>
                                      </p:cBhvr>
                                      <p:to>
                                        <p:strVal val="visible"/>
                                      </p:to>
                                    </p:set>
                                    <p:anim calcmode="lin" valueType="num">
                                      <p:cBhvr>
                                        <p:cTn id="24" dur="500" fill="hold"/>
                                        <p:tgtEl>
                                          <p:spTgt spid="44051"/>
                                        </p:tgtEl>
                                        <p:attrNameLst>
                                          <p:attrName>ppt_w</p:attrName>
                                        </p:attrNameLst>
                                      </p:cBhvr>
                                      <p:tavLst>
                                        <p:tav tm="0">
                                          <p:val>
                                            <p:fltVal val="0"/>
                                          </p:val>
                                        </p:tav>
                                        <p:tav tm="100000">
                                          <p:val>
                                            <p:strVal val="#ppt_w"/>
                                          </p:val>
                                        </p:tav>
                                      </p:tavLst>
                                    </p:anim>
                                    <p:anim calcmode="lin" valueType="num">
                                      <p:cBhvr>
                                        <p:cTn id="25" dur="500" fill="hold"/>
                                        <p:tgtEl>
                                          <p:spTgt spid="44051"/>
                                        </p:tgtEl>
                                        <p:attrNameLst>
                                          <p:attrName>ppt_h</p:attrName>
                                        </p:attrNameLst>
                                      </p:cBhvr>
                                      <p:tavLst>
                                        <p:tav tm="0">
                                          <p:val>
                                            <p:fltVal val="0"/>
                                          </p:val>
                                        </p:tav>
                                        <p:tav tm="100000">
                                          <p:val>
                                            <p:strVal val="#ppt_h"/>
                                          </p:val>
                                        </p:tav>
                                      </p:tavLst>
                                    </p:anim>
                                    <p:animEffect transition="in" filter="fade">
                                      <p:cBhvr>
                                        <p:cTn id="26" dur="500"/>
                                        <p:tgtEl>
                                          <p:spTgt spid="44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8" grpId="0" animBg="1"/>
      <p:bldP spid="440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1443" name="WordArt 3"/>
          <p:cNvSpPr>
            <a:spLocks noChangeArrowheads="1" noChangeShapeType="1" noTextEdit="1"/>
          </p:cNvSpPr>
          <p:nvPr/>
        </p:nvSpPr>
        <p:spPr bwMode="auto">
          <a:xfrm>
            <a:off x="1524000" y="533400"/>
            <a:ext cx="6172200" cy="22098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Nosferatu"/>
              </a:rPr>
              <a:t>The Black Death</a:t>
            </a:r>
          </a:p>
        </p:txBody>
      </p:sp>
      <p:sp>
        <p:nvSpPr>
          <p:cNvPr id="61444" name="WordArt 4"/>
          <p:cNvSpPr>
            <a:spLocks noChangeArrowheads="1" noChangeShapeType="1" noTextEdit="1"/>
          </p:cNvSpPr>
          <p:nvPr/>
        </p:nvSpPr>
        <p:spPr bwMode="auto">
          <a:xfrm>
            <a:off x="3276600" y="5334000"/>
            <a:ext cx="2819400" cy="571500"/>
          </a:xfrm>
          <a:prstGeom prst="rect">
            <a:avLst/>
          </a:prstGeom>
        </p:spPr>
        <p:txBody>
          <a:bodyPr wrap="none" fromWordArt="1">
            <a:prstTxWarp prst="textFadeUp">
              <a:avLst>
                <a:gd name="adj" fmla="val 0"/>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Nosferatu"/>
              </a:rPr>
              <a:t>1347 - 1351</a:t>
            </a:r>
          </a:p>
        </p:txBody>
      </p:sp>
      <p:pic>
        <p:nvPicPr>
          <p:cNvPr id="61445" name="Picture 5" descr="skeletonguitar"/>
          <p:cNvPicPr>
            <a:picLocks noChangeAspect="1" noChangeArrowheads="1" noCrop="1"/>
          </p:cNvPicPr>
          <p:nvPr/>
        </p:nvPicPr>
        <p:blipFill>
          <a:blip r:embed="rId3" cstate="print"/>
          <a:srcRect/>
          <a:stretch>
            <a:fillRect/>
          </a:stretch>
        </p:blipFill>
        <p:spPr bwMode="auto">
          <a:xfrm>
            <a:off x="3581400" y="2895600"/>
            <a:ext cx="2119313" cy="2286000"/>
          </a:xfrm>
          <a:prstGeom prst="rect">
            <a:avLst/>
          </a:prstGeom>
          <a:noFill/>
          <a:ln w="9525">
            <a:noFill/>
            <a:miter lim="800000"/>
            <a:headEnd/>
            <a:tailEnd/>
          </a:ln>
        </p:spPr>
      </p:pic>
    </p:spTree>
  </p:cSld>
  <p:clrMapOvr>
    <a:masterClrMapping/>
  </p:clrMapOvr>
  <p:transition>
    <p:sndAc>
      <p:stSnd>
        <p:snd r:embed="rId2" name="Pie Jesu Domine-Monty Pyth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50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1155" decel="100000"/>
                                        <p:tgtEl>
                                          <p:spTgt spid="61443"/>
                                        </p:tgtEl>
                                      </p:cBhvr>
                                    </p:animEffect>
                                    <p:animScale>
                                      <p:cBhvr>
                                        <p:cTn id="8" dur="1155" decel="100000"/>
                                        <p:tgtEl>
                                          <p:spTgt spid="61443"/>
                                        </p:tgtEl>
                                      </p:cBhvr>
                                      <p:from x="10000" y="10000"/>
                                      <p:to x="200000" y="450000"/>
                                    </p:animScale>
                                    <p:animScale>
                                      <p:cBhvr>
                                        <p:cTn id="9" dur="1845" accel="100000" fill="hold">
                                          <p:stCondLst>
                                            <p:cond delay="1155"/>
                                          </p:stCondLst>
                                        </p:cTn>
                                        <p:tgtEl>
                                          <p:spTgt spid="61443"/>
                                        </p:tgtEl>
                                      </p:cBhvr>
                                      <p:from x="200000" y="450000"/>
                                      <p:to x="100000" y="100000"/>
                                    </p:animScale>
                                    <p:set>
                                      <p:cBhvr>
                                        <p:cTn id="10" dur="1155" fill="hold"/>
                                        <p:tgtEl>
                                          <p:spTgt spid="61443"/>
                                        </p:tgtEl>
                                        <p:attrNameLst>
                                          <p:attrName>ppt_x</p:attrName>
                                        </p:attrNameLst>
                                      </p:cBhvr>
                                      <p:to>
                                        <p:strVal val="(0.5)"/>
                                      </p:to>
                                    </p:set>
                                    <p:anim from="(0.5)" to="(#ppt_x)" calcmode="lin" valueType="num">
                                      <p:cBhvr>
                                        <p:cTn id="11" dur="1845" accel="100000" fill="hold">
                                          <p:stCondLst>
                                            <p:cond delay="1155"/>
                                          </p:stCondLst>
                                        </p:cTn>
                                        <p:tgtEl>
                                          <p:spTgt spid="61443"/>
                                        </p:tgtEl>
                                        <p:attrNameLst>
                                          <p:attrName>ppt_x</p:attrName>
                                        </p:attrNameLst>
                                      </p:cBhvr>
                                    </p:anim>
                                    <p:set>
                                      <p:cBhvr>
                                        <p:cTn id="12" dur="1155" fill="hold"/>
                                        <p:tgtEl>
                                          <p:spTgt spid="61443"/>
                                        </p:tgtEl>
                                        <p:attrNameLst>
                                          <p:attrName>ppt_y</p:attrName>
                                        </p:attrNameLst>
                                      </p:cBhvr>
                                      <p:to>
                                        <p:strVal val="(#ppt_y+0.4)"/>
                                      </p:to>
                                    </p:set>
                                    <p:anim from="(#ppt_y+0.4)" to="(#ppt_y)" calcmode="lin" valueType="num">
                                      <p:cBhvr>
                                        <p:cTn id="13" dur="1845" accel="100000" fill="hold">
                                          <p:stCondLst>
                                            <p:cond delay="1155"/>
                                          </p:stCondLst>
                                        </p:cTn>
                                        <p:tgtEl>
                                          <p:spTgt spid="61443"/>
                                        </p:tgtEl>
                                        <p:attrNameLst>
                                          <p:attrName>ppt_y</p:attrName>
                                        </p:attrNameLst>
                                      </p:cBhvr>
                                    </p:anim>
                                  </p:childTnLst>
                                </p:cTn>
                              </p:par>
                              <p:par>
                                <p:cTn id="14" presetID="51" presetClass="entr" presetSubtype="0" fill="hold" grpId="0" nodeType="withEffect">
                                  <p:stCondLst>
                                    <p:cond delay="500"/>
                                  </p:stCondLst>
                                  <p:childTnLst>
                                    <p:set>
                                      <p:cBhvr>
                                        <p:cTn id="15" dur="1" fill="hold">
                                          <p:stCondLst>
                                            <p:cond delay="0"/>
                                          </p:stCondLst>
                                        </p:cTn>
                                        <p:tgtEl>
                                          <p:spTgt spid="61444"/>
                                        </p:tgtEl>
                                        <p:attrNameLst>
                                          <p:attrName>style.visibility</p:attrName>
                                        </p:attrNameLst>
                                      </p:cBhvr>
                                      <p:to>
                                        <p:strVal val="visible"/>
                                      </p:to>
                                    </p:set>
                                    <p:animEffect transition="in" filter="fade">
                                      <p:cBhvr>
                                        <p:cTn id="16" dur="1155" decel="100000"/>
                                        <p:tgtEl>
                                          <p:spTgt spid="61444"/>
                                        </p:tgtEl>
                                      </p:cBhvr>
                                    </p:animEffect>
                                    <p:animScale>
                                      <p:cBhvr>
                                        <p:cTn id="17" dur="1155" decel="100000"/>
                                        <p:tgtEl>
                                          <p:spTgt spid="61444"/>
                                        </p:tgtEl>
                                      </p:cBhvr>
                                      <p:from x="10000" y="10000"/>
                                      <p:to x="200000" y="450000"/>
                                    </p:animScale>
                                    <p:animScale>
                                      <p:cBhvr>
                                        <p:cTn id="18" dur="1845" accel="100000" fill="hold">
                                          <p:stCondLst>
                                            <p:cond delay="1155"/>
                                          </p:stCondLst>
                                        </p:cTn>
                                        <p:tgtEl>
                                          <p:spTgt spid="61444"/>
                                        </p:tgtEl>
                                      </p:cBhvr>
                                      <p:from x="200000" y="450000"/>
                                      <p:to x="100000" y="100000"/>
                                    </p:animScale>
                                    <p:set>
                                      <p:cBhvr>
                                        <p:cTn id="19" dur="1155" fill="hold"/>
                                        <p:tgtEl>
                                          <p:spTgt spid="61444"/>
                                        </p:tgtEl>
                                        <p:attrNameLst>
                                          <p:attrName>ppt_x</p:attrName>
                                        </p:attrNameLst>
                                      </p:cBhvr>
                                      <p:to>
                                        <p:strVal val="(0.5)"/>
                                      </p:to>
                                    </p:set>
                                    <p:anim from="(0.5)" to="(#ppt_x)" calcmode="lin" valueType="num">
                                      <p:cBhvr>
                                        <p:cTn id="20" dur="1845" accel="100000" fill="hold">
                                          <p:stCondLst>
                                            <p:cond delay="1155"/>
                                          </p:stCondLst>
                                        </p:cTn>
                                        <p:tgtEl>
                                          <p:spTgt spid="61444"/>
                                        </p:tgtEl>
                                        <p:attrNameLst>
                                          <p:attrName>ppt_x</p:attrName>
                                        </p:attrNameLst>
                                      </p:cBhvr>
                                    </p:anim>
                                    <p:set>
                                      <p:cBhvr>
                                        <p:cTn id="21" dur="1155" fill="hold"/>
                                        <p:tgtEl>
                                          <p:spTgt spid="61444"/>
                                        </p:tgtEl>
                                        <p:attrNameLst>
                                          <p:attrName>ppt_y</p:attrName>
                                        </p:attrNameLst>
                                      </p:cBhvr>
                                      <p:to>
                                        <p:strVal val="(#ppt_y+0.4)"/>
                                      </p:to>
                                    </p:set>
                                    <p:anim from="(#ppt_y+0.4)" to="(#ppt_y)" calcmode="lin" valueType="num">
                                      <p:cBhvr>
                                        <p:cTn id="22" dur="1845" accel="100000" fill="hold">
                                          <p:stCondLst>
                                            <p:cond delay="1155"/>
                                          </p:stCondLst>
                                        </p:cTn>
                                        <p:tgtEl>
                                          <p:spTgt spid="61444"/>
                                        </p:tgtEl>
                                        <p:attrNameLst>
                                          <p:attrName>ppt_y</p:attrName>
                                        </p:attrNameLst>
                                      </p:cBhvr>
                                    </p:anim>
                                  </p:childTnLst>
                                </p:cTn>
                              </p:par>
                            </p:childTnLst>
                          </p:cTn>
                        </p:par>
                        <p:par>
                          <p:cTn id="23" fill="hold" nodeType="afterGroup">
                            <p:stCondLst>
                              <p:cond delay="3500"/>
                            </p:stCondLst>
                            <p:childTnLst>
                              <p:par>
                                <p:cTn id="24" presetID="1" presetClass="entr" presetSubtype="0" fill="hold" nodeType="afterEffect">
                                  <p:stCondLst>
                                    <p:cond delay="0"/>
                                  </p:stCondLst>
                                  <p:childTnLst>
                                    <p:set>
                                      <p:cBhvr>
                                        <p:cTn id="25" dur="1" fill="hold">
                                          <p:stCondLst>
                                            <p:cond delay="0"/>
                                          </p:stCondLst>
                                        </p:cTn>
                                        <p:tgtEl>
                                          <p:spTgt spid="61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eathpic"/>
          <p:cNvPicPr>
            <a:picLocks noChangeAspect="1" noChangeArrowheads="1"/>
          </p:cNvPicPr>
          <p:nvPr/>
        </p:nvPicPr>
        <p:blipFill>
          <a:blip r:embed="rId3" cstate="print">
            <a:lum bright="12000" contrast="12000"/>
          </a:blip>
          <a:srcRect/>
          <a:stretch>
            <a:fillRect/>
          </a:stretch>
        </p:blipFill>
        <p:spPr bwMode="auto">
          <a:xfrm>
            <a:off x="0" y="0"/>
            <a:ext cx="9144000" cy="6858000"/>
          </a:xfrm>
          <a:prstGeom prst="rect">
            <a:avLst/>
          </a:prstGeom>
          <a:noFill/>
          <a:ln w="9525">
            <a:solidFill>
              <a:srgbClr val="FF3300"/>
            </a:solidFill>
            <a:miter lim="800000"/>
            <a:headEnd/>
            <a:tailEnd/>
          </a:ln>
        </p:spPr>
      </p:pic>
      <p:sp>
        <p:nvSpPr>
          <p:cNvPr id="62467" name="Rectangle 3"/>
          <p:cNvSpPr>
            <a:spLocks noChangeArrowheads="1"/>
          </p:cNvSpPr>
          <p:nvPr/>
        </p:nvSpPr>
        <p:spPr bwMode="auto">
          <a:xfrm>
            <a:off x="1600200" y="5638800"/>
            <a:ext cx="6477000" cy="793750"/>
          </a:xfrm>
          <a:prstGeom prst="rect">
            <a:avLst/>
          </a:prstGeom>
          <a:noFill/>
          <a:ln w="12700">
            <a:noFill/>
            <a:miter lim="800000"/>
            <a:headEnd/>
            <a:tailEnd/>
          </a:ln>
        </p:spPr>
        <p:txBody>
          <a:bodyPr>
            <a:spAutoFit/>
          </a:bodyPr>
          <a:lstStyle/>
          <a:p>
            <a:pPr algn="ctr"/>
            <a:r>
              <a:rPr lang="en-US" sz="4600" b="1" i="1">
                <a:latin typeface="Nosferatu" pitchFamily="2" charset="0"/>
              </a:rPr>
              <a:t>Bring out your dead!</a:t>
            </a:r>
            <a:endParaRPr lang="en-US" sz="4600" b="1" i="1">
              <a:solidFill>
                <a:schemeClr val="hlink"/>
              </a:solidFill>
              <a:latin typeface="Nosferatu"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repeatCount="2000" fill="remove" grpId="0" nodeType="afterEffect">
                                  <p:stCondLst>
                                    <p:cond delay="0"/>
                                  </p:stCondLst>
                                  <p:iterate type="wd">
                                    <p:tmPct val="10000"/>
                                  </p:iterate>
                                  <p:childTnLst>
                                    <p:set>
                                      <p:cBhvr>
                                        <p:cTn id="9" dur="1" fill="hold">
                                          <p:stCondLst>
                                            <p:cond delay="0"/>
                                          </p:stCondLst>
                                        </p:cTn>
                                        <p:tgtEl>
                                          <p:spTgt spid="62467"/>
                                        </p:tgtEl>
                                        <p:attrNameLst>
                                          <p:attrName>style.visibility</p:attrName>
                                        </p:attrNameLst>
                                      </p:cBhvr>
                                      <p:to>
                                        <p:strVal val="visible"/>
                                      </p:to>
                                    </p:set>
                                    <p:animEffect transition="in" filter="wipe(left)">
                                      <p:cBhvr>
                                        <p:cTn id="10" dur="3000"/>
                                        <p:tgtEl>
                                          <p:spTgt spid="62467"/>
                                        </p:tgtEl>
                                      </p:cBhvr>
                                    </p:animEffect>
                                  </p:childTnLst>
                                  <p:subTnLst>
                                    <p:animClr clrSpc="rgb" dir="cw">
                                      <p:cBhvr override="childStyle">
                                        <p:cTn dur="1" fill="hold" display="0" masterRel="nextClick" afterEffect="1"/>
                                        <p:tgtEl>
                                          <p:spTgt spid="62467"/>
                                        </p:tgtEl>
                                        <p:attrNameLst>
                                          <p:attrName>ppt_c</p:attrName>
                                        </p:attrNameLst>
                                      </p:cBhvr>
                                      <p:to>
                                        <a:srgbClr val="F8F8F8"/>
                                      </p:to>
                                    </p:animClr>
                                    <p:audio>
                                      <p:cMediaNode vol="70000">
                                        <p:cTn display="0" masterRel="sameClick">
                                          <p:stCondLst>
                                            <p:cond evt="begin" delay="0">
                                              <p:tn val="8"/>
                                            </p:cond>
                                          </p:stCondLst>
                                          <p:endCondLst>
                                            <p:cond evt="onStopAudio" delay="0">
                                              <p:tgtEl>
                                                <p:sldTgt/>
                                              </p:tgtEl>
                                            </p:cond>
                                          </p:endCondLst>
                                        </p:cTn>
                                        <p:tgtEl>
                                          <p:sndTgt r:embed="rId2" name="Bring out your dead - Monty Pyth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cstate="print"/>
          <a:srcRect/>
          <a:stretch>
            <a:fillRect/>
          </a:stretch>
        </p:blipFill>
        <p:spPr bwMode="auto">
          <a:xfrm>
            <a:off x="0" y="1044575"/>
            <a:ext cx="9144000" cy="5813425"/>
          </a:xfrm>
          <a:prstGeom prst="rect">
            <a:avLst/>
          </a:prstGeom>
          <a:noFill/>
          <a:ln w="9525">
            <a:noFill/>
            <a:miter lim="800000"/>
            <a:headEnd/>
            <a:tailEnd/>
          </a:ln>
        </p:spPr>
      </p:pic>
      <p:sp>
        <p:nvSpPr>
          <p:cNvPr id="27651" name="Rectangular Callout 7"/>
          <p:cNvSpPr>
            <a:spLocks noChangeArrowheads="1"/>
          </p:cNvSpPr>
          <p:nvPr/>
        </p:nvSpPr>
        <p:spPr bwMode="auto">
          <a:xfrm>
            <a:off x="304800" y="76200"/>
            <a:ext cx="8686800" cy="914400"/>
          </a:xfrm>
          <a:prstGeom prst="wedgeRectCallout">
            <a:avLst>
              <a:gd name="adj1" fmla="val -18236"/>
              <a:gd name="adj2" fmla="val -14880"/>
            </a:avLst>
          </a:prstGeom>
          <a:solidFill>
            <a:srgbClr val="FFCCFF"/>
          </a:solidFill>
          <a:ln w="12700" algn="ctr">
            <a:solidFill>
              <a:schemeClr val="tx1"/>
            </a:solidFill>
            <a:round/>
            <a:headEnd/>
            <a:tailEnd/>
          </a:ln>
        </p:spPr>
        <p:txBody>
          <a:bodyPr/>
          <a:lstStyle/>
          <a:p>
            <a:pPr algn="ctr" eaLnBrk="0" hangingPunct="0">
              <a:lnSpc>
                <a:spcPct val="80000"/>
              </a:lnSpc>
            </a:pPr>
            <a:r>
              <a:rPr lang="en-US" sz="3200"/>
              <a:t>One reason for the decline of the manorial system was the plague, known as the Black Death</a:t>
            </a:r>
          </a:p>
        </p:txBody>
      </p:sp>
      <p:sp>
        <p:nvSpPr>
          <p:cNvPr id="9" name="Rectangular Callout 8"/>
          <p:cNvSpPr>
            <a:spLocks noChangeArrowheads="1"/>
          </p:cNvSpPr>
          <p:nvPr/>
        </p:nvSpPr>
        <p:spPr bwMode="auto">
          <a:xfrm>
            <a:off x="152400" y="5486400"/>
            <a:ext cx="4191000" cy="1295400"/>
          </a:xfrm>
          <a:prstGeom prst="wedgeRectCallout">
            <a:avLst>
              <a:gd name="adj1" fmla="val -18236"/>
              <a:gd name="adj2" fmla="val -14880"/>
            </a:avLst>
          </a:prstGeom>
          <a:solidFill>
            <a:srgbClr val="FFFFCC"/>
          </a:solidFill>
          <a:ln w="12700" algn="ctr">
            <a:solidFill>
              <a:schemeClr val="tx1"/>
            </a:solidFill>
            <a:round/>
            <a:headEnd/>
            <a:tailEnd/>
          </a:ln>
        </p:spPr>
        <p:txBody>
          <a:bodyPr/>
          <a:lstStyle/>
          <a:p>
            <a:pPr algn="ctr" eaLnBrk="0" hangingPunct="0">
              <a:lnSpc>
                <a:spcPct val="80000"/>
              </a:lnSpc>
            </a:pPr>
            <a:r>
              <a:rPr lang="en-US" sz="3200"/>
              <a:t>In 1347, a trade ship arrived in Italy carrying plague-infested rats</a:t>
            </a:r>
          </a:p>
        </p:txBody>
      </p:sp>
      <p:sp>
        <p:nvSpPr>
          <p:cNvPr id="10" name="Rectangular Callout 9"/>
          <p:cNvSpPr>
            <a:spLocks noChangeArrowheads="1"/>
          </p:cNvSpPr>
          <p:nvPr/>
        </p:nvSpPr>
        <p:spPr bwMode="auto">
          <a:xfrm>
            <a:off x="4495800" y="5486400"/>
            <a:ext cx="4495800" cy="1295400"/>
          </a:xfrm>
          <a:prstGeom prst="wedgeRectCallout">
            <a:avLst>
              <a:gd name="adj1" fmla="val -18236"/>
              <a:gd name="adj2" fmla="val -14880"/>
            </a:avLst>
          </a:prstGeom>
          <a:solidFill>
            <a:srgbClr val="CCCCFF"/>
          </a:solidFill>
          <a:ln w="12700" algn="ctr">
            <a:solidFill>
              <a:schemeClr val="tx1"/>
            </a:solidFill>
            <a:round/>
            <a:headEnd/>
            <a:tailEnd/>
          </a:ln>
        </p:spPr>
        <p:txBody>
          <a:bodyPr/>
          <a:lstStyle/>
          <a:p>
            <a:pPr algn="ctr" eaLnBrk="0" hangingPunct="0">
              <a:lnSpc>
                <a:spcPct val="80000"/>
              </a:lnSpc>
            </a:pPr>
            <a:r>
              <a:rPr lang="en-US" sz="3200"/>
              <a:t>The plague swept quickly throughout Europe along trade routes</a:t>
            </a:r>
          </a:p>
        </p:txBody>
      </p:sp>
      <p:pic>
        <p:nvPicPr>
          <p:cNvPr id="64518" name="Picture 6" descr="http://www.brown.edu/Departments/Italian_Studies/dweb/plague/images/rat.gif"/>
          <p:cNvPicPr>
            <a:picLocks noChangeAspect="1" noChangeArrowheads="1"/>
          </p:cNvPicPr>
          <p:nvPr/>
        </p:nvPicPr>
        <p:blipFill>
          <a:blip r:embed="rId3" cstate="print"/>
          <a:srcRect/>
          <a:stretch>
            <a:fillRect/>
          </a:stretch>
        </p:blipFill>
        <p:spPr bwMode="auto">
          <a:xfrm>
            <a:off x="5562600" y="1447800"/>
            <a:ext cx="1566863" cy="1057275"/>
          </a:xfrm>
          <a:prstGeom prst="rect">
            <a:avLst/>
          </a:prstGeom>
          <a:solidFill>
            <a:schemeClr val="bg1"/>
          </a:solidFill>
          <a:ln w="9525">
            <a:noFill/>
            <a:miter lim="800000"/>
            <a:headEnd/>
            <a:tailEnd/>
          </a:ln>
        </p:spPr>
      </p:pic>
      <p:pic>
        <p:nvPicPr>
          <p:cNvPr id="64520" name="Picture 8" descr="http://static.howstuffworks.com/gif/plague-5.jpg"/>
          <p:cNvPicPr>
            <a:picLocks noChangeAspect="1" noChangeArrowheads="1"/>
          </p:cNvPicPr>
          <p:nvPr/>
        </p:nvPicPr>
        <p:blipFill>
          <a:blip r:embed="rId4" cstate="print"/>
          <a:srcRect/>
          <a:stretch>
            <a:fillRect/>
          </a:stretch>
        </p:blipFill>
        <p:spPr bwMode="auto">
          <a:xfrm>
            <a:off x="7315200" y="1371600"/>
            <a:ext cx="1600200" cy="103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64518"/>
                                        </p:tgtEl>
                                        <p:attrNameLst>
                                          <p:attrName>style.visibility</p:attrName>
                                        </p:attrNameLst>
                                      </p:cBhvr>
                                      <p:to>
                                        <p:strVal val="visible"/>
                                      </p:to>
                                    </p:set>
                                    <p:animEffect transition="in" filter="fade">
                                      <p:cBhvr>
                                        <p:cTn id="14" dur="1000"/>
                                        <p:tgtEl>
                                          <p:spTgt spid="64518"/>
                                        </p:tgtEl>
                                      </p:cBhvr>
                                    </p:animEffect>
                                  </p:childTnLst>
                                </p:cTn>
                              </p:par>
                              <p:par>
                                <p:cTn id="15" presetID="10" presetClass="entr" presetSubtype="0" fill="hold" nodeType="withEffect">
                                  <p:stCondLst>
                                    <p:cond delay="0"/>
                                  </p:stCondLst>
                                  <p:childTnLst>
                                    <p:set>
                                      <p:cBhvr>
                                        <p:cTn id="16" dur="1" fill="hold">
                                          <p:stCondLst>
                                            <p:cond delay="0"/>
                                          </p:stCondLst>
                                        </p:cTn>
                                        <p:tgtEl>
                                          <p:spTgt spid="64520"/>
                                        </p:tgtEl>
                                        <p:attrNameLst>
                                          <p:attrName>style.visibility</p:attrName>
                                        </p:attrNameLst>
                                      </p:cBhvr>
                                      <p:to>
                                        <p:strVal val="visible"/>
                                      </p:to>
                                    </p:set>
                                    <p:animEffect transition="in" filter="fade">
                                      <p:cBhvr>
                                        <p:cTn id="17" dur="1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endParaRPr lang="en-US" smtClean="0"/>
          </a:p>
        </p:txBody>
      </p:sp>
      <p:sp>
        <p:nvSpPr>
          <p:cNvPr id="28675" name="Rectangle 3"/>
          <p:cNvSpPr>
            <a:spLocks noGrp="1" noChangeArrowheads="1"/>
          </p:cNvSpPr>
          <p:nvPr>
            <p:ph idx="4294967295"/>
          </p:nvPr>
        </p:nvSpPr>
        <p:spPr/>
        <p:txBody>
          <a:bodyPr/>
          <a:lstStyle/>
          <a:p>
            <a:pPr eaLnBrk="1" hangingPunct="1"/>
            <a:endParaRPr lang="en-US" smtClean="0"/>
          </a:p>
        </p:txBody>
      </p:sp>
      <p:sp>
        <p:nvSpPr>
          <p:cNvPr id="28676" name="Text Box 8"/>
          <p:cNvSpPr txBox="1">
            <a:spLocks noChangeArrowheads="1"/>
          </p:cNvSpPr>
          <p:nvPr/>
        </p:nvSpPr>
        <p:spPr bwMode="auto">
          <a:xfrm>
            <a:off x="0" y="0"/>
            <a:ext cx="9144000" cy="1066800"/>
          </a:xfrm>
          <a:prstGeom prst="rect">
            <a:avLst/>
          </a:prstGeom>
          <a:solidFill>
            <a:schemeClr val="bg1"/>
          </a:solidFill>
          <a:ln w="12700">
            <a:noFill/>
            <a:miter lim="800000"/>
            <a:headEnd/>
            <a:tailEnd/>
          </a:ln>
        </p:spPr>
        <p:txBody>
          <a:bodyPr>
            <a:spAutoFit/>
          </a:bodyPr>
          <a:lstStyle/>
          <a:p>
            <a:pPr algn="ctr">
              <a:lnSpc>
                <a:spcPct val="80000"/>
              </a:lnSpc>
            </a:pPr>
            <a:r>
              <a:rPr lang="en-US" sz="8000">
                <a:solidFill>
                  <a:srgbClr val="C00000"/>
                </a:solidFill>
              </a:rPr>
              <a:t>The Black Death</a:t>
            </a:r>
          </a:p>
        </p:txBody>
      </p:sp>
      <p:pic>
        <p:nvPicPr>
          <p:cNvPr id="11" name="Picture 11" descr="Bieter Bruegel the Elder-The Triumph of Death-1562"/>
          <p:cNvPicPr>
            <a:picLocks noChangeAspect="1" noChangeArrowheads="1"/>
          </p:cNvPicPr>
          <p:nvPr/>
        </p:nvPicPr>
        <p:blipFill>
          <a:blip r:embed="rId2" cstate="print">
            <a:lum contrast="6000"/>
          </a:blip>
          <a:srcRect/>
          <a:stretch>
            <a:fillRect/>
          </a:stretch>
        </p:blipFill>
        <p:spPr bwMode="auto">
          <a:xfrm>
            <a:off x="0" y="990600"/>
            <a:ext cx="13134975" cy="58674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8.33333E-7 1.42857E-6 L -0.4349 -0.00555 " pathEditMode="relative" rAng="0" ptsTypes="AA">
                                      <p:cBhvr>
                                        <p:cTn id="6" dur="5000" fill="hold"/>
                                        <p:tgtEl>
                                          <p:spTgt spid="11"/>
                                        </p:tgtEl>
                                        <p:attrNameLst>
                                          <p:attrName>ppt_x</p:attrName>
                                          <p:attrName>ppt_y</p:attrName>
                                        </p:attrNameLst>
                                      </p:cBhvr>
                                      <p:rCtr x="-218"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30"/>
          <p:cNvSpPr txBox="1">
            <a:spLocks noChangeArrowheads="1"/>
          </p:cNvSpPr>
          <p:nvPr/>
        </p:nvSpPr>
        <p:spPr bwMode="auto">
          <a:xfrm>
            <a:off x="5486400" y="3657600"/>
            <a:ext cx="3657600" cy="341313"/>
          </a:xfrm>
          <a:prstGeom prst="rect">
            <a:avLst/>
          </a:prstGeom>
          <a:noFill/>
          <a:ln w="9525">
            <a:noFill/>
            <a:miter lim="800000"/>
            <a:headEnd/>
            <a:tailEnd/>
          </a:ln>
          <a:effectLst/>
        </p:spPr>
        <p:txBody>
          <a:bodyPr>
            <a:spAutoFit/>
          </a:bodyPr>
          <a:lstStyle/>
          <a:p>
            <a:pPr>
              <a:lnSpc>
                <a:spcPct val="90000"/>
              </a:lnSpc>
              <a:spcBef>
                <a:spcPts val="0"/>
              </a:spcBef>
              <a:defRPr/>
            </a:pPr>
            <a:endParaRPr lang="en-US">
              <a:effectLst>
                <a:outerShdw blurRad="38100" dist="38100" dir="2700000" algn="tl">
                  <a:srgbClr val="000000">
                    <a:alpha val="43137"/>
                  </a:srgbClr>
                </a:outerShdw>
              </a:effectLst>
              <a:cs typeface="Calibri" pitchFamily="34" charset="0"/>
            </a:endParaRPr>
          </a:p>
        </p:txBody>
      </p:sp>
      <p:pic>
        <p:nvPicPr>
          <p:cNvPr id="29699" name="Picture 2" descr="http://static.howstuffworks.com/gif/black-death-3.jpg"/>
          <p:cNvPicPr>
            <a:picLocks noChangeAspect="1" noChangeArrowheads="1"/>
          </p:cNvPicPr>
          <p:nvPr/>
        </p:nvPicPr>
        <p:blipFill>
          <a:blip r:embed="rId2" cstate="print"/>
          <a:srcRect/>
          <a:stretch>
            <a:fillRect/>
          </a:stretch>
        </p:blipFill>
        <p:spPr bwMode="auto">
          <a:xfrm>
            <a:off x="0" y="0"/>
            <a:ext cx="4897438" cy="6858000"/>
          </a:xfrm>
          <a:prstGeom prst="rect">
            <a:avLst/>
          </a:prstGeom>
          <a:noFill/>
          <a:ln w="9525">
            <a:noFill/>
            <a:miter lim="800000"/>
            <a:headEnd/>
            <a:tailEnd/>
          </a:ln>
        </p:spPr>
      </p:pic>
      <p:pic>
        <p:nvPicPr>
          <p:cNvPr id="29700" name="Picture 6" descr="http://upload.wikimedia.org/wikipedia/commons/5/54/Symptoms_of_bubonic_plague.png"/>
          <p:cNvPicPr>
            <a:picLocks noChangeAspect="1" noChangeArrowheads="1"/>
          </p:cNvPicPr>
          <p:nvPr/>
        </p:nvPicPr>
        <p:blipFill>
          <a:blip r:embed="rId3" cstate="print"/>
          <a:srcRect/>
          <a:stretch>
            <a:fillRect/>
          </a:stretch>
        </p:blipFill>
        <p:spPr bwMode="auto">
          <a:xfrm>
            <a:off x="4953000" y="228600"/>
            <a:ext cx="4246563"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0"/>
            <a:ext cx="9144000" cy="762000"/>
          </a:xfrm>
        </p:spPr>
        <p:txBody>
          <a:bodyPr/>
          <a:lstStyle/>
          <a:p>
            <a:pPr eaLnBrk="1" hangingPunct="1">
              <a:tabLst>
                <a:tab pos="106363" algn="l"/>
              </a:tabLst>
            </a:pPr>
            <a:r>
              <a:rPr lang="en-US" sz="3600" smtClean="0">
                <a:solidFill>
                  <a:schemeClr val="tx1"/>
                </a:solidFill>
              </a:rPr>
              <a:t>Attempted “cures” for the plague</a:t>
            </a:r>
            <a:endParaRPr lang="en-US" sz="3600" smtClean="0"/>
          </a:p>
        </p:txBody>
      </p:sp>
      <p:sp>
        <p:nvSpPr>
          <p:cNvPr id="30723" name="Rectangle 3"/>
          <p:cNvSpPr>
            <a:spLocks noGrp="1" noChangeArrowheads="1"/>
          </p:cNvSpPr>
          <p:nvPr>
            <p:ph type="body" idx="4294967295"/>
          </p:nvPr>
        </p:nvSpPr>
        <p:spPr/>
        <p:txBody>
          <a:bodyPr/>
          <a:lstStyle/>
          <a:p>
            <a:pPr eaLnBrk="1" hangingPunct="1"/>
            <a:endParaRPr lang="en-US" smtClean="0"/>
          </a:p>
        </p:txBody>
      </p:sp>
      <p:pic>
        <p:nvPicPr>
          <p:cNvPr id="30724" name="Picture 4" descr="http://www.medievalists.net/wp-content/uploads/2010/05/Black-Death.jpg"/>
          <p:cNvPicPr>
            <a:picLocks noChangeAspect="1" noChangeArrowheads="1"/>
          </p:cNvPicPr>
          <p:nvPr/>
        </p:nvPicPr>
        <p:blipFill>
          <a:blip r:embed="rId2" cstate="print"/>
          <a:srcRect/>
          <a:stretch>
            <a:fillRect/>
          </a:stretch>
        </p:blipFill>
        <p:spPr bwMode="auto">
          <a:xfrm>
            <a:off x="304800" y="762000"/>
            <a:ext cx="8410575" cy="5943600"/>
          </a:xfrm>
          <a:prstGeom prst="rect">
            <a:avLst/>
          </a:prstGeom>
          <a:noFill/>
          <a:ln w="9525">
            <a:noFill/>
            <a:miter lim="800000"/>
            <a:headEnd/>
            <a:tailEnd/>
          </a:ln>
        </p:spPr>
      </p:pic>
      <p:sp>
        <p:nvSpPr>
          <p:cNvPr id="6" name="Rectangle 3"/>
          <p:cNvSpPr txBox="1">
            <a:spLocks noChangeArrowheads="1"/>
          </p:cNvSpPr>
          <p:nvPr/>
        </p:nvSpPr>
        <p:spPr bwMode="auto">
          <a:xfrm>
            <a:off x="228600" y="914400"/>
            <a:ext cx="1752600" cy="533400"/>
          </a:xfrm>
          <a:prstGeom prst="rect">
            <a:avLst/>
          </a:prstGeom>
          <a:solidFill>
            <a:srgbClr val="FFCCFF"/>
          </a:solidFill>
          <a:ln w="9525">
            <a:solidFill>
              <a:schemeClr val="tx1"/>
            </a:solidFill>
            <a:miter lim="800000"/>
            <a:headEnd/>
            <a:tailEnd/>
          </a:ln>
        </p:spPr>
        <p:txBody>
          <a:bodyPr/>
          <a:lstStyle/>
          <a:p>
            <a:pPr algn="ctr">
              <a:lnSpc>
                <a:spcPct val="80000"/>
              </a:lnSpc>
              <a:spcBef>
                <a:spcPts val="0"/>
              </a:spcBef>
              <a:buClr>
                <a:schemeClr val="accent1"/>
              </a:buClr>
              <a:defRPr/>
            </a:pPr>
            <a:r>
              <a:rPr kumimoji="1" lang="en-US" sz="3600" kern="0" dirty="0">
                <a:cs typeface="Calibri" pitchFamily="34" charset="0"/>
              </a:rPr>
              <a:t>Prayer </a:t>
            </a:r>
            <a:endParaRPr kumimoji="1" lang="en-US" sz="3200" kern="0" dirty="0">
              <a:cs typeface="Calibri" pitchFamily="34" charset="0"/>
            </a:endParaRPr>
          </a:p>
        </p:txBody>
      </p:sp>
      <p:sp>
        <p:nvSpPr>
          <p:cNvPr id="9" name="Rectangle 3"/>
          <p:cNvSpPr txBox="1">
            <a:spLocks noChangeArrowheads="1"/>
          </p:cNvSpPr>
          <p:nvPr/>
        </p:nvSpPr>
        <p:spPr bwMode="auto">
          <a:xfrm>
            <a:off x="4876800" y="685800"/>
            <a:ext cx="1981200" cy="533400"/>
          </a:xfrm>
          <a:prstGeom prst="rect">
            <a:avLst/>
          </a:prstGeom>
          <a:solidFill>
            <a:srgbClr val="FFFFCC"/>
          </a:solidFill>
          <a:ln w="9525">
            <a:solidFill>
              <a:schemeClr val="tx1"/>
            </a:solidFill>
            <a:miter lim="800000"/>
            <a:headEnd/>
            <a:tailEnd/>
          </a:ln>
        </p:spPr>
        <p:txBody>
          <a:bodyPr/>
          <a:lstStyle/>
          <a:p>
            <a:pPr algn="ctr">
              <a:lnSpc>
                <a:spcPct val="80000"/>
              </a:lnSpc>
              <a:spcBef>
                <a:spcPts val="0"/>
              </a:spcBef>
              <a:buClr>
                <a:schemeClr val="accent1"/>
              </a:buClr>
              <a:defRPr/>
            </a:pPr>
            <a:r>
              <a:rPr kumimoji="1" lang="en-US" sz="3600" kern="0" dirty="0">
                <a:cs typeface="Calibri" pitchFamily="34" charset="0"/>
              </a:rPr>
              <a:t>Isolation</a:t>
            </a:r>
            <a:endParaRPr kumimoji="1" lang="en-US" sz="3200" kern="0" dirty="0">
              <a:cs typeface="Calibri" pitchFamily="34" charset="0"/>
            </a:endParaRPr>
          </a:p>
        </p:txBody>
      </p:sp>
      <p:sp>
        <p:nvSpPr>
          <p:cNvPr id="10" name="Rectangle 3"/>
          <p:cNvSpPr txBox="1">
            <a:spLocks noChangeArrowheads="1"/>
          </p:cNvSpPr>
          <p:nvPr/>
        </p:nvSpPr>
        <p:spPr bwMode="auto">
          <a:xfrm>
            <a:off x="2133600" y="609600"/>
            <a:ext cx="2590800" cy="990600"/>
          </a:xfrm>
          <a:prstGeom prst="rect">
            <a:avLst/>
          </a:prstGeom>
          <a:solidFill>
            <a:srgbClr val="CCFFFF"/>
          </a:solidFill>
          <a:ln w="9525">
            <a:solidFill>
              <a:schemeClr val="tx1"/>
            </a:solidFill>
            <a:miter lim="800000"/>
            <a:headEnd/>
            <a:tailEnd/>
          </a:ln>
        </p:spPr>
        <p:txBody>
          <a:bodyPr/>
          <a:lstStyle/>
          <a:p>
            <a:pPr algn="ctr">
              <a:lnSpc>
                <a:spcPct val="80000"/>
              </a:lnSpc>
              <a:spcBef>
                <a:spcPts val="0"/>
              </a:spcBef>
              <a:buClr>
                <a:schemeClr val="accent1"/>
              </a:buClr>
              <a:defRPr/>
            </a:pPr>
            <a:r>
              <a:rPr kumimoji="1" lang="en-US" sz="3600" kern="0" dirty="0">
                <a:cs typeface="Calibri" pitchFamily="34" charset="0"/>
              </a:rPr>
              <a:t>Bathing in urine</a:t>
            </a:r>
            <a:endParaRPr kumimoji="1" lang="en-US" sz="3200" kern="0" dirty="0">
              <a:cs typeface="Calibri" pitchFamily="34" charset="0"/>
            </a:endParaRPr>
          </a:p>
        </p:txBody>
      </p:sp>
      <p:sp>
        <p:nvSpPr>
          <p:cNvPr id="11" name="Rectangle 3"/>
          <p:cNvSpPr txBox="1">
            <a:spLocks noChangeArrowheads="1"/>
          </p:cNvSpPr>
          <p:nvPr/>
        </p:nvSpPr>
        <p:spPr bwMode="auto">
          <a:xfrm>
            <a:off x="7010400" y="762000"/>
            <a:ext cx="2057400" cy="609600"/>
          </a:xfrm>
          <a:prstGeom prst="rect">
            <a:avLst/>
          </a:prstGeom>
          <a:solidFill>
            <a:srgbClr val="CCCCFF"/>
          </a:solidFill>
          <a:ln w="9525">
            <a:solidFill>
              <a:schemeClr val="tx1"/>
            </a:solidFill>
            <a:miter lim="800000"/>
            <a:headEnd/>
            <a:tailEnd/>
          </a:ln>
        </p:spPr>
        <p:txBody>
          <a:bodyPr/>
          <a:lstStyle/>
          <a:p>
            <a:pPr algn="ctr">
              <a:lnSpc>
                <a:spcPct val="80000"/>
              </a:lnSpc>
              <a:spcBef>
                <a:spcPts val="0"/>
              </a:spcBef>
              <a:buClr>
                <a:schemeClr val="accent1"/>
              </a:buClr>
              <a:defRPr/>
            </a:pPr>
            <a:r>
              <a:rPr kumimoji="1" lang="en-US" sz="3600" kern="0" dirty="0">
                <a:cs typeface="Calibri" pitchFamily="34" charset="0"/>
              </a:rPr>
              <a:t>Leaches</a:t>
            </a:r>
            <a:endParaRPr kumimoji="1" lang="en-US" sz="3200" kern="0" dirty="0">
              <a:cs typeface="Calibri" pitchFamily="34" charset="0"/>
            </a:endParaRPr>
          </a:p>
        </p:txBody>
      </p:sp>
      <p:sp>
        <p:nvSpPr>
          <p:cNvPr id="12" name="Rectangle 3"/>
          <p:cNvSpPr txBox="1">
            <a:spLocks noChangeArrowheads="1"/>
          </p:cNvSpPr>
          <p:nvPr/>
        </p:nvSpPr>
        <p:spPr bwMode="auto">
          <a:xfrm>
            <a:off x="381000" y="5867400"/>
            <a:ext cx="4495800" cy="914400"/>
          </a:xfrm>
          <a:prstGeom prst="rect">
            <a:avLst/>
          </a:prstGeom>
          <a:solidFill>
            <a:srgbClr val="FFCC99"/>
          </a:solidFill>
          <a:ln w="9525">
            <a:solidFill>
              <a:schemeClr val="tx1"/>
            </a:solidFill>
            <a:miter lim="800000"/>
            <a:headEnd/>
            <a:tailEnd/>
          </a:ln>
        </p:spPr>
        <p:txBody>
          <a:bodyPr/>
          <a:lstStyle/>
          <a:p>
            <a:pPr algn="ctr">
              <a:lnSpc>
                <a:spcPct val="80000"/>
              </a:lnSpc>
              <a:spcBef>
                <a:spcPts val="0"/>
              </a:spcBef>
              <a:buClr>
                <a:schemeClr val="accent1"/>
              </a:buClr>
              <a:defRPr/>
            </a:pPr>
            <a:r>
              <a:rPr kumimoji="1" lang="en-US" sz="3600" kern="0" dirty="0">
                <a:cs typeface="Calibri" pitchFamily="34" charset="0"/>
              </a:rPr>
              <a:t>Placing dead animals in the home</a:t>
            </a:r>
            <a:endParaRPr kumimoji="1" lang="en-US" sz="3200" kern="0" dirty="0">
              <a:cs typeface="Calibri" pitchFamily="34" charset="0"/>
            </a:endParaRPr>
          </a:p>
        </p:txBody>
      </p:sp>
      <p:sp>
        <p:nvSpPr>
          <p:cNvPr id="13" name="Rectangle 3"/>
          <p:cNvSpPr txBox="1">
            <a:spLocks noChangeArrowheads="1"/>
          </p:cNvSpPr>
          <p:nvPr/>
        </p:nvSpPr>
        <p:spPr bwMode="auto">
          <a:xfrm>
            <a:off x="5410200" y="6248400"/>
            <a:ext cx="2819400" cy="533400"/>
          </a:xfrm>
          <a:prstGeom prst="rect">
            <a:avLst/>
          </a:prstGeom>
          <a:solidFill>
            <a:schemeClr val="accent6">
              <a:lumMod val="20000"/>
              <a:lumOff val="80000"/>
            </a:schemeClr>
          </a:solidFill>
          <a:ln w="9525">
            <a:solidFill>
              <a:schemeClr val="tx1"/>
            </a:solidFill>
            <a:miter lim="800000"/>
            <a:headEnd/>
            <a:tailEnd/>
          </a:ln>
        </p:spPr>
        <p:txBody>
          <a:bodyPr/>
          <a:lstStyle/>
          <a:p>
            <a:pPr algn="ctr">
              <a:lnSpc>
                <a:spcPct val="80000"/>
              </a:lnSpc>
              <a:spcBef>
                <a:spcPts val="0"/>
              </a:spcBef>
              <a:buClr>
                <a:schemeClr val="accent1"/>
              </a:buClr>
              <a:defRPr/>
            </a:pPr>
            <a:r>
              <a:rPr kumimoji="1" lang="en-US" sz="3600" kern="0" dirty="0">
                <a:cs typeface="Calibri" pitchFamily="34" charset="0"/>
              </a:rPr>
              <a:t>Pomanders  </a:t>
            </a:r>
            <a:endParaRPr kumimoji="1" lang="en-US" sz="3200" kern="0" dirty="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endParaRPr lang="en-US" smtClean="0"/>
          </a:p>
        </p:txBody>
      </p:sp>
      <p:sp>
        <p:nvSpPr>
          <p:cNvPr id="31747" name="Rectangle 3"/>
          <p:cNvSpPr>
            <a:spLocks noGrp="1" noChangeArrowheads="1"/>
          </p:cNvSpPr>
          <p:nvPr>
            <p:ph type="body" idx="4294967295"/>
          </p:nvPr>
        </p:nvSpPr>
        <p:spPr/>
        <p:txBody>
          <a:bodyPr/>
          <a:lstStyle/>
          <a:p>
            <a:pPr eaLnBrk="1" hangingPunct="1"/>
            <a:endParaRPr lang="en-US" smtClean="0"/>
          </a:p>
        </p:txBody>
      </p:sp>
      <p:pic>
        <p:nvPicPr>
          <p:cNvPr id="31748" name="Picture 1030" descr="http://www.flatrock.org.nz/topics/history/assets/black_death.jpg">
            <a:hlinkClick r:id="rId3" action="ppaction://hlinkfile"/>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609600" y="152400"/>
            <a:ext cx="7924800" cy="539750"/>
          </a:xfrm>
          <a:prstGeom prst="rect">
            <a:avLst/>
          </a:prstGeom>
          <a:solidFill>
            <a:srgbClr val="FFFFCC"/>
          </a:solidFill>
          <a:ln w="9525">
            <a:solidFill>
              <a:schemeClr val="tx1"/>
            </a:solidFill>
            <a:miter lim="800000"/>
            <a:headEnd/>
            <a:tailEnd/>
          </a:ln>
        </p:spPr>
        <p:txBody>
          <a:bodyPr>
            <a:spAutoFit/>
          </a:bodyPr>
          <a:lstStyle/>
          <a:p>
            <a:pPr algn="ctr">
              <a:lnSpc>
                <a:spcPct val="90000"/>
              </a:lnSpc>
            </a:pPr>
            <a:r>
              <a:rPr lang="en-US" sz="3200"/>
              <a:t>The plague killed 25 million people in 5 years </a:t>
            </a:r>
          </a:p>
        </p:txBody>
      </p:sp>
      <p:sp>
        <p:nvSpPr>
          <p:cNvPr id="6" name="Rectangle 5"/>
          <p:cNvSpPr>
            <a:spLocks noChangeArrowheads="1"/>
          </p:cNvSpPr>
          <p:nvPr/>
        </p:nvSpPr>
        <p:spPr bwMode="auto">
          <a:xfrm>
            <a:off x="152400" y="5715000"/>
            <a:ext cx="8839200" cy="979488"/>
          </a:xfrm>
          <a:prstGeom prst="rect">
            <a:avLst/>
          </a:prstGeom>
          <a:solidFill>
            <a:srgbClr val="CCFFFF"/>
          </a:solidFill>
          <a:ln w="9525">
            <a:solidFill>
              <a:schemeClr val="tx1"/>
            </a:solidFill>
            <a:miter lim="800000"/>
            <a:headEnd/>
            <a:tailEnd/>
          </a:ln>
        </p:spPr>
        <p:txBody>
          <a:bodyPr>
            <a:spAutoFit/>
          </a:bodyPr>
          <a:lstStyle/>
          <a:p>
            <a:pPr algn="ctr">
              <a:lnSpc>
                <a:spcPct val="90000"/>
              </a:lnSpc>
            </a:pPr>
            <a:r>
              <a:rPr lang="en-US" sz="3200"/>
              <a:t>The plague caused a labor shortage; those that survived could demand higher wages &amp; more rights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066800"/>
          </a:xfrm>
        </p:spPr>
        <p:txBody>
          <a:bodyPr/>
          <a:lstStyle/>
          <a:p>
            <a:pPr eaLnBrk="1" hangingPunct="1"/>
            <a:r>
              <a:rPr lang="en-US" smtClean="0"/>
              <a:t> Western Europe in the Middle Ages</a:t>
            </a:r>
          </a:p>
        </p:txBody>
      </p:sp>
      <p:pic>
        <p:nvPicPr>
          <p:cNvPr id="5123" name="Picture 2">
            <a:hlinkClick r:id="rId2" action="ppaction://hlinkfile"/>
          </p:cNvPr>
          <p:cNvPicPr>
            <a:picLocks noChangeAspect="1" noChangeArrowheads="1"/>
          </p:cNvPicPr>
          <p:nvPr/>
        </p:nvPicPr>
        <p:blipFill>
          <a:blip r:embed="rId3" cstate="print"/>
          <a:srcRect/>
          <a:stretch>
            <a:fillRect/>
          </a:stretch>
        </p:blipFill>
        <p:spPr bwMode="auto">
          <a:xfrm>
            <a:off x="0" y="1066800"/>
            <a:ext cx="9144000" cy="5638800"/>
          </a:xfrm>
          <a:prstGeom prst="rect">
            <a:avLst/>
          </a:prstGeom>
          <a:noFill/>
          <a:ln w="9525">
            <a:noFill/>
            <a:miter lim="800000"/>
            <a:headEnd/>
            <a:tailEnd/>
          </a:ln>
        </p:spPr>
      </p:pic>
      <p:sp>
        <p:nvSpPr>
          <p:cNvPr id="8" name="AutoShape 10"/>
          <p:cNvSpPr>
            <a:spLocks noChangeArrowheads="1"/>
          </p:cNvSpPr>
          <p:nvPr/>
        </p:nvSpPr>
        <p:spPr bwMode="auto">
          <a:xfrm>
            <a:off x="457200" y="76200"/>
            <a:ext cx="8153400" cy="914400"/>
          </a:xfrm>
          <a:prstGeom prst="wedgeRectCallout">
            <a:avLst>
              <a:gd name="adj1" fmla="val -13648"/>
              <a:gd name="adj2" fmla="val -51120"/>
            </a:avLst>
          </a:prstGeom>
          <a:solidFill>
            <a:srgbClr val="FFCCFF"/>
          </a:solidFill>
          <a:ln w="12700">
            <a:solidFill>
              <a:schemeClr val="tx1"/>
            </a:solidFill>
            <a:miter lim="800000"/>
            <a:headEnd/>
            <a:tailEnd/>
          </a:ln>
        </p:spPr>
        <p:txBody>
          <a:bodyPr/>
          <a:lstStyle/>
          <a:p>
            <a:pPr algn="ctr">
              <a:lnSpc>
                <a:spcPct val="80000"/>
              </a:lnSpc>
              <a:spcBef>
                <a:spcPct val="10000"/>
              </a:spcBef>
              <a:buClr>
                <a:schemeClr val="accent1"/>
              </a:buClr>
              <a:buSzPct val="80000"/>
              <a:buFont typeface="Wingdings" pitchFamily="2" charset="2"/>
              <a:buNone/>
            </a:pPr>
            <a:r>
              <a:rPr lang="en-US" sz="3200"/>
              <a:t>Because the Middle Ages were so dangerous, people used a variety of strategies to survive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762000"/>
          </a:xfrm>
        </p:spPr>
        <p:txBody>
          <a:bodyPr/>
          <a:lstStyle/>
          <a:p>
            <a:pPr eaLnBrk="1" hangingPunct="1"/>
            <a:r>
              <a:rPr lang="en-US" smtClean="0"/>
              <a:t>Conclusions </a:t>
            </a:r>
          </a:p>
        </p:txBody>
      </p:sp>
      <p:sp>
        <p:nvSpPr>
          <p:cNvPr id="32771" name="Content Placeholder 2"/>
          <p:cNvSpPr>
            <a:spLocks noGrp="1"/>
          </p:cNvSpPr>
          <p:nvPr>
            <p:ph idx="1"/>
          </p:nvPr>
        </p:nvSpPr>
        <p:spPr>
          <a:xfrm>
            <a:off x="0" y="685800"/>
            <a:ext cx="9144000" cy="6172200"/>
          </a:xfrm>
        </p:spPr>
        <p:txBody>
          <a:bodyPr/>
          <a:lstStyle/>
          <a:p>
            <a:pPr eaLnBrk="1" hangingPunct="1">
              <a:lnSpc>
                <a:spcPct val="95000"/>
              </a:lnSpc>
              <a:spcBef>
                <a:spcPct val="0"/>
              </a:spcBef>
            </a:pPr>
            <a:r>
              <a:rPr lang="en-US" sz="3800" smtClean="0"/>
              <a:t>The role of religion in the Middle Ages:</a:t>
            </a:r>
          </a:p>
          <a:p>
            <a:pPr lvl="1" eaLnBrk="1" hangingPunct="1">
              <a:lnSpc>
                <a:spcPct val="95000"/>
              </a:lnSpc>
              <a:spcBef>
                <a:spcPct val="0"/>
              </a:spcBef>
            </a:pPr>
            <a:r>
              <a:rPr lang="en-US" sz="3800" smtClean="0"/>
              <a:t>The Roman Catholic Church played an </a:t>
            </a:r>
            <a:br>
              <a:rPr lang="en-US" sz="3800" smtClean="0"/>
            </a:br>
            <a:r>
              <a:rPr lang="en-US" sz="3800" smtClean="0"/>
              <a:t>important role in the lives </a:t>
            </a:r>
            <a:br>
              <a:rPr lang="en-US" sz="3800" smtClean="0"/>
            </a:br>
            <a:r>
              <a:rPr lang="en-US" sz="3800" smtClean="0"/>
              <a:t>of Europeans both before </a:t>
            </a:r>
            <a:br>
              <a:rPr lang="en-US" sz="3800" smtClean="0"/>
            </a:br>
            <a:r>
              <a:rPr lang="en-US" sz="3800" smtClean="0"/>
              <a:t>&amp; after the Middle Ages</a:t>
            </a:r>
          </a:p>
          <a:p>
            <a:pPr lvl="1" eaLnBrk="1" hangingPunct="1">
              <a:lnSpc>
                <a:spcPct val="95000"/>
              </a:lnSpc>
              <a:spcBef>
                <a:spcPct val="0"/>
              </a:spcBef>
            </a:pPr>
            <a:r>
              <a:rPr lang="en-US" sz="3800" smtClean="0"/>
              <a:t>The Crusades failed to </a:t>
            </a:r>
            <a:br>
              <a:rPr lang="en-US" sz="3800" smtClean="0"/>
            </a:br>
            <a:r>
              <a:rPr lang="en-US" sz="3800" smtClean="0"/>
              <a:t>secure Jerusalem from </a:t>
            </a:r>
            <a:br>
              <a:rPr lang="en-US" sz="3800" smtClean="0"/>
            </a:br>
            <a:r>
              <a:rPr lang="en-US" sz="3800" smtClean="0"/>
              <a:t>the Islamic Empire, but </a:t>
            </a:r>
            <a:br>
              <a:rPr lang="en-US" sz="3800" smtClean="0"/>
            </a:br>
            <a:r>
              <a:rPr lang="en-US" sz="3800" smtClean="0"/>
              <a:t>these holy wars increased </a:t>
            </a:r>
            <a:br>
              <a:rPr lang="en-US" sz="3800" smtClean="0"/>
            </a:br>
            <a:r>
              <a:rPr lang="en-US" sz="3800" smtClean="0"/>
              <a:t>cultural diffusion &amp; </a:t>
            </a:r>
            <a:br>
              <a:rPr lang="en-US" sz="3800" smtClean="0"/>
            </a:br>
            <a:r>
              <a:rPr lang="en-US" sz="3800" smtClean="0"/>
              <a:t>helped bring an end to the Middle Ages</a:t>
            </a:r>
          </a:p>
        </p:txBody>
      </p:sp>
      <p:pic>
        <p:nvPicPr>
          <p:cNvPr id="32772" name="Picture 2" descr="http://t2.gstatic.com/images?q=tbn:47LCnlZGGhVsfM:http://www.kidspast.com/images/medieval-priest.jpg&amp;t=1"/>
          <p:cNvPicPr>
            <a:picLocks noChangeAspect="1" noChangeArrowheads="1"/>
          </p:cNvPicPr>
          <p:nvPr/>
        </p:nvPicPr>
        <p:blipFill>
          <a:blip r:embed="rId2" cstate="print"/>
          <a:srcRect t="1666" b="3333"/>
          <a:stretch>
            <a:fillRect/>
          </a:stretch>
        </p:blipFill>
        <p:spPr bwMode="auto">
          <a:xfrm>
            <a:off x="6062663" y="1828800"/>
            <a:ext cx="3081337"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762000"/>
          </a:xfrm>
        </p:spPr>
        <p:txBody>
          <a:bodyPr/>
          <a:lstStyle/>
          <a:p>
            <a:pPr eaLnBrk="1" hangingPunct="1"/>
            <a:r>
              <a:rPr lang="en-US" smtClean="0"/>
              <a:t> Western Europe in the Middle Ages</a:t>
            </a:r>
          </a:p>
        </p:txBody>
      </p:sp>
      <p:pic>
        <p:nvPicPr>
          <p:cNvPr id="5" name="Picture 4"/>
          <p:cNvPicPr>
            <a:picLocks noChangeAspect="1" noChangeArrowheads="1"/>
          </p:cNvPicPr>
          <p:nvPr/>
        </p:nvPicPr>
        <p:blipFill>
          <a:blip r:embed="rId3" cstate="print"/>
          <a:srcRect/>
          <a:stretch>
            <a:fillRect/>
          </a:stretch>
        </p:blipFill>
        <p:spPr bwMode="auto">
          <a:xfrm>
            <a:off x="220663" y="914400"/>
            <a:ext cx="8770937" cy="5943600"/>
          </a:xfrm>
          <a:prstGeom prst="rect">
            <a:avLst/>
          </a:prstGeom>
          <a:noFill/>
          <a:ln w="12700">
            <a:noFill/>
            <a:miter lim="800000"/>
            <a:headEnd/>
            <a:tailEnd/>
          </a:ln>
        </p:spPr>
      </p:pic>
      <p:pic>
        <p:nvPicPr>
          <p:cNvPr id="9" name="Picture 2" descr="http://www.buzzle.com/img/articleImages/283809-267-39.jpg">
            <a:hlinkClick r:id="rId4" action="ppaction://hlinkfile"/>
          </p:cNvPr>
          <p:cNvPicPr>
            <a:picLocks noChangeAspect="1" noChangeArrowheads="1"/>
          </p:cNvPicPr>
          <p:nvPr/>
        </p:nvPicPr>
        <p:blipFill>
          <a:blip r:embed="rId5" cstate="print"/>
          <a:srcRect/>
          <a:stretch>
            <a:fillRect/>
          </a:stretch>
        </p:blipFill>
        <p:spPr bwMode="auto">
          <a:xfrm>
            <a:off x="0" y="1447800"/>
            <a:ext cx="4552950" cy="4983163"/>
          </a:xfrm>
          <a:prstGeom prst="rect">
            <a:avLst/>
          </a:prstGeom>
          <a:noFill/>
          <a:ln w="9525">
            <a:noFill/>
            <a:miter lim="800000"/>
            <a:headEnd/>
            <a:tailEnd/>
          </a:ln>
        </p:spPr>
      </p:pic>
      <p:sp>
        <p:nvSpPr>
          <p:cNvPr id="10" name="Rectangular Callout 9"/>
          <p:cNvSpPr/>
          <p:nvPr/>
        </p:nvSpPr>
        <p:spPr bwMode="auto">
          <a:xfrm>
            <a:off x="0" y="0"/>
            <a:ext cx="9144000" cy="914400"/>
          </a:xfrm>
          <a:prstGeom prst="wedgeRectCallout">
            <a:avLst>
              <a:gd name="adj1" fmla="val -16362"/>
              <a:gd name="adj2" fmla="val 19083"/>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0" hangingPunct="0">
              <a:lnSpc>
                <a:spcPct val="85000"/>
              </a:lnSpc>
              <a:defRPr/>
            </a:pPr>
            <a:r>
              <a:rPr kumimoji="1" lang="en-US" sz="3200" kern="0" dirty="0">
                <a:cs typeface="Calibri" pitchFamily="34" charset="0"/>
              </a:rPr>
              <a:t>Feudalism offered protection when land-owning lords gave fiefs to knights who swore to protect the manor </a:t>
            </a:r>
            <a:endParaRPr lang="en-US" sz="3200" dirty="0"/>
          </a:p>
        </p:txBody>
      </p:sp>
      <p:pic>
        <p:nvPicPr>
          <p:cNvPr id="11" name="Picture 4" descr="http://www.historiasiglo20.org/MEC-BC/images/medieval%20city.jpg"/>
          <p:cNvPicPr>
            <a:picLocks noChangeAspect="1" noChangeArrowheads="1"/>
          </p:cNvPicPr>
          <p:nvPr/>
        </p:nvPicPr>
        <p:blipFill>
          <a:blip r:embed="rId6" cstate="print">
            <a:lum bright="-10000" contrast="40000"/>
          </a:blip>
          <a:srcRect/>
          <a:stretch>
            <a:fillRect/>
          </a:stretch>
        </p:blipFill>
        <p:spPr bwMode="auto">
          <a:xfrm>
            <a:off x="762000" y="914400"/>
            <a:ext cx="7448550" cy="5943600"/>
          </a:xfrm>
          <a:prstGeom prst="rect">
            <a:avLst/>
          </a:prstGeom>
          <a:noFill/>
          <a:ln w="9525">
            <a:noFill/>
            <a:miter lim="800000"/>
            <a:headEnd/>
            <a:tailEnd/>
          </a:ln>
        </p:spPr>
      </p:pic>
      <p:sp>
        <p:nvSpPr>
          <p:cNvPr id="12" name="Rectangular Callout 11"/>
          <p:cNvSpPr>
            <a:spLocks noChangeArrowheads="1"/>
          </p:cNvSpPr>
          <p:nvPr/>
        </p:nvSpPr>
        <p:spPr bwMode="auto">
          <a:xfrm>
            <a:off x="76200" y="5867400"/>
            <a:ext cx="6172200" cy="914400"/>
          </a:xfrm>
          <a:prstGeom prst="wedgeRectCallout">
            <a:avLst>
              <a:gd name="adj1" fmla="val 18366"/>
              <a:gd name="adj2" fmla="val -4861"/>
            </a:avLst>
          </a:prstGeom>
          <a:solidFill>
            <a:srgbClr val="FFFFCC"/>
          </a:solidFill>
          <a:ln w="9525" algn="ctr">
            <a:solidFill>
              <a:schemeClr val="tx1"/>
            </a:solidFill>
            <a:round/>
            <a:headEnd/>
            <a:tailEnd/>
          </a:ln>
        </p:spPr>
        <p:txBody>
          <a:bodyPr/>
          <a:lstStyle/>
          <a:p>
            <a:pPr algn="ctr" eaLnBrk="0" hangingPunct="0">
              <a:lnSpc>
                <a:spcPct val="85000"/>
              </a:lnSpc>
              <a:defRPr/>
            </a:pPr>
            <a:r>
              <a:rPr kumimoji="1" lang="en-US" sz="3200" kern="0" dirty="0">
                <a:cs typeface="Calibri" pitchFamily="34" charset="0"/>
              </a:rPr>
              <a:t>Castles were built to protect the lord &amp; his peasants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1000"/>
                                        <p:tgtEl>
                                          <p:spTgt spid="9"/>
                                        </p:tgtEl>
                                      </p:cBhvr>
                                    </p:animEffect>
                                    <p:set>
                                      <p:cBhvr>
                                        <p:cTn id="12" dur="1" fill="hold">
                                          <p:stCondLst>
                                            <p:cond delay="9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par>
                                <p:cTn id="19" presetID="10" presetClass="exit" presetSubtype="0" fill="hold" nodeType="withEffect">
                                  <p:stCondLst>
                                    <p:cond delay="0"/>
                                  </p:stCondLst>
                                  <p:childTnLst>
                                    <p:animEffect transition="out" filter="fade">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295400"/>
          </a:xfrm>
        </p:spPr>
        <p:txBody>
          <a:bodyPr/>
          <a:lstStyle/>
          <a:p>
            <a:pPr eaLnBrk="1" hangingPunct="1"/>
            <a:r>
              <a:rPr lang="en-US" smtClean="0"/>
              <a:t>  Western Europe in the Middle Ages</a:t>
            </a:r>
          </a:p>
        </p:txBody>
      </p:sp>
      <p:pic>
        <p:nvPicPr>
          <p:cNvPr id="7171" name="Picture 2"/>
          <p:cNvPicPr>
            <a:picLocks noChangeAspect="1" noChangeArrowheads="1"/>
          </p:cNvPicPr>
          <p:nvPr/>
        </p:nvPicPr>
        <p:blipFill>
          <a:blip r:embed="rId3" cstate="print"/>
          <a:srcRect/>
          <a:stretch>
            <a:fillRect/>
          </a:stretch>
        </p:blipFill>
        <p:spPr bwMode="auto">
          <a:xfrm>
            <a:off x="152400" y="1350963"/>
            <a:ext cx="8839200" cy="5507037"/>
          </a:xfrm>
          <a:prstGeom prst="rect">
            <a:avLst/>
          </a:prstGeom>
          <a:noFill/>
          <a:ln w="9525">
            <a:noFill/>
            <a:miter lim="800000"/>
            <a:headEnd/>
            <a:tailEnd/>
          </a:ln>
        </p:spPr>
      </p:pic>
      <p:sp>
        <p:nvSpPr>
          <p:cNvPr id="6" name="Rectangular Callout 5"/>
          <p:cNvSpPr/>
          <p:nvPr/>
        </p:nvSpPr>
        <p:spPr bwMode="auto">
          <a:xfrm>
            <a:off x="76200" y="0"/>
            <a:ext cx="8991600" cy="1295400"/>
          </a:xfrm>
          <a:prstGeom prst="wedgeRectCallout">
            <a:avLst>
              <a:gd name="adj1" fmla="val -16362"/>
              <a:gd name="adj2" fmla="val 19083"/>
            </a:avLst>
          </a:prstGeom>
          <a:solidFill>
            <a:srgbClr val="FFCC99"/>
          </a:solidFill>
          <a:ln w="9525" cap="flat" cmpd="sng" algn="ctr">
            <a:solidFill>
              <a:schemeClr val="tx1"/>
            </a:solidFill>
            <a:prstDash val="solid"/>
            <a:round/>
            <a:headEnd type="none" w="med" len="med"/>
            <a:tailEnd type="none" w="med" len="med"/>
          </a:ln>
          <a:effectLst/>
        </p:spPr>
        <p:txBody>
          <a:bodyPr/>
          <a:lstStyle/>
          <a:p>
            <a:pPr algn="ctr" eaLnBrk="0" hangingPunct="0">
              <a:lnSpc>
                <a:spcPct val="85000"/>
              </a:lnSpc>
              <a:defRPr/>
            </a:pPr>
            <a:r>
              <a:rPr kumimoji="1" lang="en-US" sz="3200" kern="0" dirty="0">
                <a:cs typeface="Calibri" pitchFamily="34" charset="0"/>
              </a:rPr>
              <a:t>Medieval Europeans lived on self-sufficient manors; The manorial system allowed peasants to farm the lord’s</a:t>
            </a:r>
            <a:r>
              <a:rPr kumimoji="1" lang="en-US" sz="2500" kern="0" dirty="0">
                <a:cs typeface="Calibri" pitchFamily="34" charset="0"/>
              </a:rPr>
              <a:t> </a:t>
            </a:r>
            <a:r>
              <a:rPr kumimoji="1" lang="en-US" sz="3200" kern="0" dirty="0">
                <a:cs typeface="Calibri" pitchFamily="34" charset="0"/>
              </a:rPr>
              <a:t>land in exchange for part of the food harvested </a:t>
            </a:r>
            <a:endParaRPr lang="en-US" sz="3200" dirty="0"/>
          </a:p>
        </p:txBody>
      </p:sp>
      <p:pic>
        <p:nvPicPr>
          <p:cNvPr id="8" name="Picture 8" descr="Horigen"/>
          <p:cNvPicPr>
            <a:picLocks noChangeAspect="1" noChangeArrowheads="1"/>
          </p:cNvPicPr>
          <p:nvPr/>
        </p:nvPicPr>
        <p:blipFill>
          <a:blip r:embed="rId4" cstate="print"/>
          <a:srcRect t="5556" b="3560"/>
          <a:stretch>
            <a:fillRect/>
          </a:stretch>
        </p:blipFill>
        <p:spPr bwMode="auto">
          <a:xfrm>
            <a:off x="4254500" y="1600200"/>
            <a:ext cx="4889500" cy="4876800"/>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143000"/>
          </a:xfrm>
        </p:spPr>
        <p:txBody>
          <a:bodyPr/>
          <a:lstStyle/>
          <a:p>
            <a:pPr eaLnBrk="1" hangingPunct="1">
              <a:lnSpc>
                <a:spcPct val="85000"/>
              </a:lnSpc>
            </a:pPr>
            <a:r>
              <a:rPr lang="en-US" sz="3600" smtClean="0">
                <a:solidFill>
                  <a:srgbClr val="FF0000"/>
                </a:solidFill>
              </a:rPr>
              <a:t>Besides feudalism &amp; the manorial system,</a:t>
            </a:r>
            <a:br>
              <a:rPr lang="en-US" sz="3600" smtClean="0">
                <a:solidFill>
                  <a:srgbClr val="FF0000"/>
                </a:solidFill>
              </a:rPr>
            </a:br>
            <a:r>
              <a:rPr lang="en-US" sz="3600" smtClean="0">
                <a:solidFill>
                  <a:srgbClr val="FF0000"/>
                </a:solidFill>
              </a:rPr>
              <a:t>what else was important in the Middle Ages? </a:t>
            </a:r>
          </a:p>
        </p:txBody>
      </p:sp>
      <p:pic>
        <p:nvPicPr>
          <p:cNvPr id="8195" name="Picture 3" descr="a_medieval_manor"/>
          <p:cNvPicPr>
            <a:picLocks noChangeAspect="1" noChangeArrowheads="1"/>
          </p:cNvPicPr>
          <p:nvPr/>
        </p:nvPicPr>
        <p:blipFill>
          <a:blip r:embed="rId2" cstate="print">
            <a:lum contrast="40000"/>
          </a:blip>
          <a:srcRect/>
          <a:stretch>
            <a:fillRect/>
          </a:stretch>
        </p:blipFill>
        <p:spPr bwMode="auto">
          <a:xfrm>
            <a:off x="3962400" y="1219200"/>
            <a:ext cx="5181600" cy="4367213"/>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152400" y="2895600"/>
            <a:ext cx="4114800" cy="3962400"/>
          </a:xfrm>
          <a:prstGeom prst="rect">
            <a:avLst/>
          </a:prstGeom>
          <a:noFill/>
          <a:ln w="12700">
            <a:noFill/>
            <a:miter lim="800000"/>
            <a:headEnd/>
            <a:tailEnd/>
          </a:ln>
        </p:spPr>
      </p:pic>
      <p:sp>
        <p:nvSpPr>
          <p:cNvPr id="7" name="Oval 6"/>
          <p:cNvSpPr>
            <a:spLocks noChangeArrowheads="1"/>
          </p:cNvSpPr>
          <p:nvPr/>
        </p:nvSpPr>
        <p:spPr bwMode="auto">
          <a:xfrm>
            <a:off x="609600" y="2971800"/>
            <a:ext cx="1371600" cy="2057400"/>
          </a:xfrm>
          <a:prstGeom prst="ellipse">
            <a:avLst/>
          </a:prstGeom>
          <a:noFill/>
          <a:ln w="76200" algn="ctr">
            <a:solidFill>
              <a:srgbClr val="C00000"/>
            </a:solidFill>
            <a:round/>
            <a:headEnd/>
            <a:tailEnd/>
          </a:ln>
        </p:spPr>
        <p:txBody>
          <a:bodyPr/>
          <a:lstStyle/>
          <a:p>
            <a:pPr eaLnBrk="0" hangingPunct="0"/>
            <a:endParaRPr lang="en-US"/>
          </a:p>
        </p:txBody>
      </p:sp>
      <p:sp>
        <p:nvSpPr>
          <p:cNvPr id="8" name="Oval 7"/>
          <p:cNvSpPr>
            <a:spLocks noChangeArrowheads="1"/>
          </p:cNvSpPr>
          <p:nvPr/>
        </p:nvSpPr>
        <p:spPr bwMode="auto">
          <a:xfrm>
            <a:off x="4038600" y="2133600"/>
            <a:ext cx="2286000" cy="2209800"/>
          </a:xfrm>
          <a:prstGeom prst="ellipse">
            <a:avLst/>
          </a:prstGeom>
          <a:noFill/>
          <a:ln w="76200" algn="ctr">
            <a:solidFill>
              <a:srgbClr val="C0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85800"/>
          </a:xfrm>
        </p:spPr>
        <p:txBody>
          <a:bodyPr/>
          <a:lstStyle/>
          <a:p>
            <a:pPr eaLnBrk="1" hangingPunct="1"/>
            <a:r>
              <a:rPr lang="en-US" sz="4000" smtClean="0"/>
              <a:t> The Role of the Medieval Church</a:t>
            </a:r>
          </a:p>
        </p:txBody>
      </p:sp>
      <p:pic>
        <p:nvPicPr>
          <p:cNvPr id="9219" name="Picture 5" descr="http://www.all-art.org/Visual%20History/Middle%20Ages1/165b.jpg"/>
          <p:cNvPicPr>
            <a:picLocks noChangeAspect="1" noChangeArrowheads="1"/>
          </p:cNvPicPr>
          <p:nvPr/>
        </p:nvPicPr>
        <p:blipFill>
          <a:blip r:embed="rId3" cstate="print"/>
          <a:srcRect/>
          <a:stretch>
            <a:fillRect/>
          </a:stretch>
        </p:blipFill>
        <p:spPr bwMode="auto">
          <a:xfrm>
            <a:off x="533400" y="609600"/>
            <a:ext cx="7932738" cy="5907088"/>
          </a:xfrm>
          <a:prstGeom prst="rect">
            <a:avLst/>
          </a:prstGeom>
          <a:noFill/>
          <a:ln w="9525">
            <a:noFill/>
            <a:miter lim="800000"/>
            <a:headEnd/>
            <a:tailEnd/>
          </a:ln>
        </p:spPr>
      </p:pic>
      <p:sp>
        <p:nvSpPr>
          <p:cNvPr id="5" name="Rectangular Callout 4"/>
          <p:cNvSpPr>
            <a:spLocks noChangeArrowheads="1"/>
          </p:cNvSpPr>
          <p:nvPr/>
        </p:nvSpPr>
        <p:spPr bwMode="auto">
          <a:xfrm>
            <a:off x="0" y="5410200"/>
            <a:ext cx="9144000" cy="1447800"/>
          </a:xfrm>
          <a:prstGeom prst="wedgeRectCallout">
            <a:avLst>
              <a:gd name="adj1" fmla="val 1843"/>
              <a:gd name="adj2" fmla="val 31796"/>
            </a:avLst>
          </a:prstGeom>
          <a:solidFill>
            <a:srgbClr val="ADD6FF"/>
          </a:solidFill>
          <a:ln w="9525" algn="ctr">
            <a:solidFill>
              <a:schemeClr val="tx1"/>
            </a:solidFill>
            <a:round/>
            <a:headEnd/>
            <a:tailEnd/>
          </a:ln>
        </p:spPr>
        <p:txBody>
          <a:bodyPr/>
          <a:lstStyle/>
          <a:p>
            <a:pPr algn="ctr">
              <a:lnSpc>
                <a:spcPct val="85000"/>
              </a:lnSpc>
            </a:pPr>
            <a:r>
              <a:rPr lang="en-US" sz="3200"/>
              <a:t>Feudalism</a:t>
            </a:r>
            <a:r>
              <a:rPr lang="en-US" sz="2800"/>
              <a:t> </a:t>
            </a:r>
            <a:r>
              <a:rPr lang="en-US" sz="3200"/>
              <a:t>&amp;</a:t>
            </a:r>
            <a:r>
              <a:rPr lang="en-US" sz="2800"/>
              <a:t> </a:t>
            </a:r>
            <a:r>
              <a:rPr lang="en-US" sz="3200"/>
              <a:t>the</a:t>
            </a:r>
            <a:r>
              <a:rPr lang="en-US" sz="2800"/>
              <a:t> </a:t>
            </a:r>
            <a:r>
              <a:rPr lang="en-US" sz="3200"/>
              <a:t>manor</a:t>
            </a:r>
            <a:r>
              <a:rPr lang="en-US" sz="2800"/>
              <a:t> </a:t>
            </a:r>
            <a:r>
              <a:rPr lang="en-US" sz="3200"/>
              <a:t>system</a:t>
            </a:r>
            <a:r>
              <a:rPr lang="en-US" sz="2800"/>
              <a:t> </a:t>
            </a:r>
            <a:r>
              <a:rPr lang="en-US" sz="3200"/>
              <a:t>divided</a:t>
            </a:r>
            <a:r>
              <a:rPr lang="en-US" sz="2800"/>
              <a:t> </a:t>
            </a:r>
            <a:r>
              <a:rPr lang="en-US" sz="3200"/>
              <a:t>people,</a:t>
            </a:r>
            <a:r>
              <a:rPr lang="en-US" sz="2500"/>
              <a:t> </a:t>
            </a:r>
            <a:r>
              <a:rPr lang="en-US" sz="3200"/>
              <a:t>but</a:t>
            </a:r>
            <a:r>
              <a:rPr lang="en-US" sz="2500"/>
              <a:t> </a:t>
            </a:r>
            <a:r>
              <a:rPr lang="en-US" sz="3200"/>
              <a:t>the shared belief in Christianity unified medieval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914400"/>
          </a:xfrm>
          <a:noFill/>
        </p:spPr>
        <p:txBody>
          <a:bodyPr lIns="90488" tIns="44450" rIns="90488" bIns="44450"/>
          <a:lstStyle/>
          <a:p>
            <a:pPr eaLnBrk="1" hangingPunct="1"/>
            <a:r>
              <a:rPr lang="en-US" smtClean="0"/>
              <a:t> The Role of the Medieval Church</a:t>
            </a:r>
          </a:p>
        </p:txBody>
      </p:sp>
      <p:sp>
        <p:nvSpPr>
          <p:cNvPr id="10243" name="Rectangle 3"/>
          <p:cNvSpPr>
            <a:spLocks noGrp="1" noChangeArrowheads="1"/>
          </p:cNvSpPr>
          <p:nvPr>
            <p:ph type="body" idx="1"/>
          </p:nvPr>
        </p:nvSpPr>
        <p:spPr>
          <a:xfrm>
            <a:off x="0" y="762000"/>
            <a:ext cx="9144000" cy="6096000"/>
          </a:xfrm>
          <a:solidFill>
            <a:schemeClr val="bg1"/>
          </a:solidFill>
        </p:spPr>
        <p:txBody>
          <a:bodyPr lIns="90488" tIns="44450" rIns="90488" bIns="44450"/>
          <a:lstStyle/>
          <a:p>
            <a:pPr eaLnBrk="1" hangingPunct="1">
              <a:lnSpc>
                <a:spcPct val="86000"/>
              </a:lnSpc>
              <a:spcBef>
                <a:spcPct val="10000"/>
              </a:spcBef>
            </a:pPr>
            <a:r>
              <a:rPr lang="en-US" sz="3800" smtClean="0"/>
              <a:t>Roman Catholicism was the dominant religion in Western Europe during the Middle Ages:</a:t>
            </a:r>
          </a:p>
          <a:p>
            <a:pPr lvl="1" eaLnBrk="1" hangingPunct="1">
              <a:lnSpc>
                <a:spcPct val="86000"/>
              </a:lnSpc>
              <a:spcBef>
                <a:spcPct val="10000"/>
              </a:spcBef>
            </a:pPr>
            <a:r>
              <a:rPr lang="en-US" sz="3800" smtClean="0"/>
              <a:t>Without a common </a:t>
            </a:r>
            <a:br>
              <a:rPr lang="en-US" sz="3800" smtClean="0"/>
            </a:br>
            <a:r>
              <a:rPr lang="en-US" sz="3800" smtClean="0"/>
              <a:t>government to hold</a:t>
            </a:r>
            <a:br>
              <a:rPr lang="en-US" sz="3800" smtClean="0"/>
            </a:br>
            <a:r>
              <a:rPr lang="en-US" sz="3800" smtClean="0"/>
              <a:t>everyone together, </a:t>
            </a:r>
            <a:br>
              <a:rPr lang="en-US" sz="3800" smtClean="0"/>
            </a:br>
            <a:r>
              <a:rPr lang="en-US" sz="3800" smtClean="0"/>
              <a:t>the Catholic Church</a:t>
            </a:r>
            <a:br>
              <a:rPr lang="en-US" sz="3800" smtClean="0"/>
            </a:br>
            <a:r>
              <a:rPr lang="en-US" sz="3800" smtClean="0"/>
              <a:t>filled an important </a:t>
            </a:r>
            <a:br>
              <a:rPr lang="en-US" sz="3800" smtClean="0"/>
            </a:br>
            <a:r>
              <a:rPr lang="en-US" sz="3800" smtClean="0"/>
              <a:t>role in peoples’ lives</a:t>
            </a:r>
          </a:p>
          <a:p>
            <a:pPr lvl="1" eaLnBrk="1" hangingPunct="1">
              <a:lnSpc>
                <a:spcPct val="86000"/>
              </a:lnSpc>
              <a:spcBef>
                <a:spcPct val="10000"/>
              </a:spcBef>
            </a:pPr>
            <a:r>
              <a:rPr lang="en-US" sz="3800" smtClean="0"/>
              <a:t>The Catholic Pope </a:t>
            </a:r>
            <a:br>
              <a:rPr lang="en-US" sz="3800" smtClean="0"/>
            </a:br>
            <a:r>
              <a:rPr lang="en-US" sz="3800" smtClean="0"/>
              <a:t>became the strongest</a:t>
            </a:r>
            <a:br>
              <a:rPr lang="en-US" sz="3800" smtClean="0"/>
            </a:br>
            <a:r>
              <a:rPr lang="en-US" sz="3800" smtClean="0"/>
              <a:t>political  leader in Western Europe</a:t>
            </a:r>
          </a:p>
        </p:txBody>
      </p:sp>
      <p:pic>
        <p:nvPicPr>
          <p:cNvPr id="10244" name="Picture 5" descr="http://brian.hoffert.faculty.noctrl.edu/REL100/Christianity.PopeLeoX.png"/>
          <p:cNvPicPr>
            <a:picLocks noChangeAspect="1" noChangeArrowheads="1"/>
          </p:cNvPicPr>
          <p:nvPr/>
        </p:nvPicPr>
        <p:blipFill>
          <a:blip r:embed="rId3" cstate="print"/>
          <a:srcRect/>
          <a:stretch>
            <a:fillRect/>
          </a:stretch>
        </p:blipFill>
        <p:spPr bwMode="auto">
          <a:xfrm>
            <a:off x="4953000" y="2514600"/>
            <a:ext cx="4191000" cy="2779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762000"/>
          </a:xfrm>
        </p:spPr>
        <p:txBody>
          <a:bodyPr/>
          <a:lstStyle/>
          <a:p>
            <a:pPr eaLnBrk="1" hangingPunct="1"/>
            <a:r>
              <a:rPr lang="en-US" smtClean="0"/>
              <a:t> The Role of the Medieval Church</a:t>
            </a:r>
          </a:p>
        </p:txBody>
      </p:sp>
      <p:pic>
        <p:nvPicPr>
          <p:cNvPr id="11267" name="Picture 5" descr="http://brian.hoffert.faculty.noctrl.edu/REL100/Christianity.PopeLeoX.png"/>
          <p:cNvPicPr>
            <a:picLocks noChangeAspect="1" noChangeArrowheads="1"/>
          </p:cNvPicPr>
          <p:nvPr/>
        </p:nvPicPr>
        <p:blipFill>
          <a:blip r:embed="rId3" cstate="print"/>
          <a:srcRect/>
          <a:stretch>
            <a:fillRect/>
          </a:stretch>
        </p:blipFill>
        <p:spPr bwMode="auto">
          <a:xfrm>
            <a:off x="0" y="762000"/>
            <a:ext cx="9144000" cy="6065838"/>
          </a:xfrm>
          <a:prstGeom prst="rect">
            <a:avLst/>
          </a:prstGeom>
          <a:noFill/>
          <a:ln w="9525">
            <a:noFill/>
            <a:miter lim="800000"/>
            <a:headEnd/>
            <a:tailEnd/>
          </a:ln>
        </p:spPr>
      </p:pic>
      <p:sp>
        <p:nvSpPr>
          <p:cNvPr id="9" name="Rectangular Callout 8"/>
          <p:cNvSpPr>
            <a:spLocks noChangeArrowheads="1"/>
          </p:cNvSpPr>
          <p:nvPr/>
        </p:nvSpPr>
        <p:spPr bwMode="auto">
          <a:xfrm>
            <a:off x="533400" y="76200"/>
            <a:ext cx="8305800" cy="1828800"/>
          </a:xfrm>
          <a:prstGeom prst="wedgeRectCallout">
            <a:avLst>
              <a:gd name="adj1" fmla="val -5981"/>
              <a:gd name="adj2" fmla="val 70745"/>
            </a:avLst>
          </a:prstGeom>
          <a:solidFill>
            <a:srgbClr val="FFCCFF"/>
          </a:solidFill>
          <a:ln w="9525" algn="ctr">
            <a:solidFill>
              <a:schemeClr val="tx1"/>
            </a:solidFill>
            <a:round/>
            <a:headEnd/>
            <a:tailEnd/>
          </a:ln>
        </p:spPr>
        <p:txBody>
          <a:bodyPr/>
          <a:lstStyle/>
          <a:p>
            <a:pPr algn="ctr" eaLnBrk="0" hangingPunct="0">
              <a:lnSpc>
                <a:spcPct val="85000"/>
              </a:lnSpc>
            </a:pPr>
            <a:r>
              <a:rPr lang="en-US" sz="3200"/>
              <a:t>The Catholic Church conducted spiritual rituals (called sacraments) &amp; created a system of rules called Canon Law that all Christians had to follow</a:t>
            </a:r>
          </a:p>
        </p:txBody>
      </p:sp>
      <p:sp>
        <p:nvSpPr>
          <p:cNvPr id="10" name="Rectangular Callout 9"/>
          <p:cNvSpPr>
            <a:spLocks noChangeArrowheads="1"/>
          </p:cNvSpPr>
          <p:nvPr/>
        </p:nvSpPr>
        <p:spPr bwMode="auto">
          <a:xfrm>
            <a:off x="-76200" y="5029200"/>
            <a:ext cx="4724400" cy="1752600"/>
          </a:xfrm>
          <a:prstGeom prst="wedgeRectCallout">
            <a:avLst>
              <a:gd name="adj1" fmla="val 37514"/>
              <a:gd name="adj2" fmla="val -128903"/>
            </a:avLst>
          </a:prstGeom>
          <a:solidFill>
            <a:srgbClr val="CCFFCC"/>
          </a:solidFill>
          <a:ln w="9525" algn="ctr">
            <a:solidFill>
              <a:schemeClr val="tx1"/>
            </a:solidFill>
            <a:round/>
            <a:headEnd/>
            <a:tailEnd/>
          </a:ln>
        </p:spPr>
        <p:txBody>
          <a:bodyPr/>
          <a:lstStyle/>
          <a:p>
            <a:pPr algn="ctr" eaLnBrk="0" hangingPunct="0">
              <a:lnSpc>
                <a:spcPct val="85000"/>
              </a:lnSpc>
            </a:pPr>
            <a:r>
              <a:rPr lang="en-US" sz="3200"/>
              <a:t>Christians who violated Canon Law could be </a:t>
            </a:r>
            <a:r>
              <a:rPr lang="en-US" sz="3200" u="sng"/>
              <a:t>excommunicated</a:t>
            </a:r>
            <a:r>
              <a:rPr lang="en-US" sz="3200"/>
              <a:t> </a:t>
            </a:r>
            <a:br>
              <a:rPr lang="en-US" sz="3200"/>
            </a:br>
            <a:r>
              <a:rPr lang="en-US" sz="3200"/>
              <a:t>(banished from the church)</a:t>
            </a:r>
          </a:p>
        </p:txBody>
      </p:sp>
      <p:sp>
        <p:nvSpPr>
          <p:cNvPr id="11" name="Rectangular Callout 10"/>
          <p:cNvSpPr>
            <a:spLocks noChangeArrowheads="1"/>
          </p:cNvSpPr>
          <p:nvPr/>
        </p:nvSpPr>
        <p:spPr bwMode="auto">
          <a:xfrm>
            <a:off x="4800600" y="4648200"/>
            <a:ext cx="4343400" cy="2133600"/>
          </a:xfrm>
          <a:prstGeom prst="wedgeRectCallout">
            <a:avLst>
              <a:gd name="adj1" fmla="val -56685"/>
              <a:gd name="adj2" fmla="val -99921"/>
            </a:avLst>
          </a:prstGeom>
          <a:solidFill>
            <a:srgbClr val="FFCC99"/>
          </a:solidFill>
          <a:ln w="9525" algn="ctr">
            <a:solidFill>
              <a:schemeClr val="tx1"/>
            </a:solidFill>
            <a:round/>
            <a:headEnd/>
            <a:tailEnd/>
          </a:ln>
        </p:spPr>
        <p:txBody>
          <a:bodyPr/>
          <a:lstStyle/>
          <a:p>
            <a:pPr algn="ctr" eaLnBrk="0" hangingPunct="0">
              <a:lnSpc>
                <a:spcPct val="85000"/>
              </a:lnSpc>
            </a:pPr>
            <a:r>
              <a:rPr lang="en-US" sz="3200"/>
              <a:t>Kings or lords who violated Canon Law could face </a:t>
            </a:r>
            <a:r>
              <a:rPr lang="en-US" sz="3200" u="sng"/>
              <a:t>interdiction</a:t>
            </a:r>
            <a:r>
              <a:rPr lang="en-US" sz="3200"/>
              <a:t> (ban on religious services in a king’s lands)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1100</TotalTime>
  <Words>2376</Words>
  <Application>Microsoft Office PowerPoint</Application>
  <PresentationFormat>On-screen Show (4:3)</PresentationFormat>
  <Paragraphs>136</Paragraphs>
  <Slides>30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Arial</vt:lpstr>
      <vt:lpstr>Wingdings</vt:lpstr>
      <vt:lpstr>Nosferatu</vt:lpstr>
      <vt:lpstr>Baggett</vt:lpstr>
      <vt:lpstr>Slide 1</vt:lpstr>
      <vt:lpstr> Western Europe in the Middle Ages</vt:lpstr>
      <vt:lpstr> Western Europe in the Middle Ages</vt:lpstr>
      <vt:lpstr> Western Europe in the Middle Ages</vt:lpstr>
      <vt:lpstr>  Western Europe in the Middle Ages</vt:lpstr>
      <vt:lpstr>Besides feudalism &amp; the manorial system, what else was important in the Middle Ages? </vt:lpstr>
      <vt:lpstr> The Role of the Medieval Church</vt:lpstr>
      <vt:lpstr> The Role of the Medieval Church</vt:lpstr>
      <vt:lpstr> The Role of the Medieval Church</vt:lpstr>
      <vt:lpstr>Slide 10</vt:lpstr>
      <vt:lpstr> The Role of the Medieval Church</vt:lpstr>
      <vt:lpstr>  The Role of the Medieval Church</vt:lpstr>
      <vt:lpstr>Slide 13</vt:lpstr>
      <vt:lpstr>Slide 14</vt:lpstr>
      <vt:lpstr>Two Christian Thinkers</vt:lpstr>
      <vt:lpstr>Why did Christians go to Jerusalem  during the Middle Ages? </vt:lpstr>
      <vt:lpstr>The Crusades</vt:lpstr>
      <vt:lpstr>Why did Christians go on the Crusades? </vt:lpstr>
      <vt:lpstr>The Crusades</vt:lpstr>
      <vt:lpstr>Effects of the Crusades</vt:lpstr>
      <vt:lpstr>Slide 21</vt:lpstr>
      <vt:lpstr>High Middle Ages—Crusades </vt:lpstr>
      <vt:lpstr>Slide 23</vt:lpstr>
      <vt:lpstr>Slide 24</vt:lpstr>
      <vt:lpstr>Slide 25</vt:lpstr>
      <vt:lpstr>Slide 26</vt:lpstr>
      <vt:lpstr>Slide 27</vt:lpstr>
      <vt:lpstr>Attempted “cures” for the plague</vt:lpstr>
      <vt:lpstr>Slide 29</vt:lpstr>
      <vt:lpstr>Conclusions </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89</cp:revision>
  <dcterms:created xsi:type="dcterms:W3CDTF">2010-10-11T00:22:41Z</dcterms:created>
  <dcterms:modified xsi:type="dcterms:W3CDTF">2014-11-10T13:20:59Z</dcterms:modified>
</cp:coreProperties>
</file>