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57" r:id="rId2"/>
    <p:sldId id="416" r:id="rId3"/>
    <p:sldId id="352" r:id="rId4"/>
    <p:sldId id="353" r:id="rId5"/>
    <p:sldId id="355" r:id="rId6"/>
    <p:sldId id="436" r:id="rId7"/>
    <p:sldId id="437" r:id="rId8"/>
    <p:sldId id="438" r:id="rId9"/>
    <p:sldId id="439" r:id="rId10"/>
    <p:sldId id="418" r:id="rId11"/>
    <p:sldId id="414" r:id="rId12"/>
    <p:sldId id="393" r:id="rId13"/>
    <p:sldId id="419" r:id="rId14"/>
    <p:sldId id="421" r:id="rId15"/>
    <p:sldId id="404" r:id="rId16"/>
    <p:sldId id="405" r:id="rId17"/>
    <p:sldId id="406" r:id="rId18"/>
    <p:sldId id="407" r:id="rId19"/>
    <p:sldId id="408" r:id="rId20"/>
    <p:sldId id="409" r:id="rId21"/>
    <p:sldId id="410" r:id="rId22"/>
    <p:sldId id="411" r:id="rId23"/>
    <p:sldId id="413" r:id="rId24"/>
    <p:sldId id="348" r:id="rId25"/>
    <p:sldId id="422" r:id="rId26"/>
    <p:sldId id="367" r:id="rId27"/>
    <p:sldId id="424" r:id="rId28"/>
    <p:sldId id="427" r:id="rId29"/>
    <p:sldId id="428" r:id="rId30"/>
    <p:sldId id="403" r:id="rId31"/>
    <p:sldId id="423" r:id="rId32"/>
    <p:sldId id="272" r:id="rId33"/>
    <p:sldId id="429" r:id="rId34"/>
    <p:sldId id="274" r:id="rId35"/>
    <p:sldId id="432" r:id="rId36"/>
    <p:sldId id="434" r:id="rId37"/>
    <p:sldId id="433" r:id="rId38"/>
    <p:sldId id="435"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FFCC"/>
    <a:srgbClr val="FFCCFF"/>
    <a:srgbClr val="FFFFCC"/>
    <a:srgbClr val="CCCCFF"/>
    <a:srgbClr val="FFFF99"/>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79626" autoAdjust="0"/>
  </p:normalViewPr>
  <p:slideViewPr>
    <p:cSldViewPr>
      <p:cViewPr varScale="1">
        <p:scale>
          <a:sx n="32" d="100"/>
          <a:sy n="32"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9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9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9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ACFF331-7459-4D5E-9A0B-5F78D5420E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24DDB51-3AB8-47F4-B543-6996C447DF69}"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z="11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B699440-8DF3-4133-BE10-CA338176F4FD}" type="slidenum">
              <a:rPr lang="en-US" smtClean="0"/>
              <a:pPr/>
              <a:t>32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lnSpc>
                <a:spcPct val="85000"/>
              </a:lnSpc>
              <a:spcBef>
                <a:spcPct val="10000"/>
              </a:spcBef>
            </a:pPr>
            <a:r>
              <a:rPr lang="en-US" smtClean="0"/>
              <a:t>Congress appropriated $400 million in aid to Greece &amp; Turkey </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defRPr/>
            </a:pPr>
            <a:endParaRPr lang="en-US" sz="3900" dirty="0" smtClean="0"/>
          </a:p>
        </p:txBody>
      </p:sp>
      <p:sp>
        <p:nvSpPr>
          <p:cNvPr id="49156" name="Slide Number Placeholder 3"/>
          <p:cNvSpPr>
            <a:spLocks noGrp="1"/>
          </p:cNvSpPr>
          <p:nvPr>
            <p:ph type="sldNum" sz="quarter" idx="5"/>
          </p:nvPr>
        </p:nvSpPr>
        <p:spPr>
          <a:noFill/>
        </p:spPr>
        <p:txBody>
          <a:bodyPr/>
          <a:lstStyle/>
          <a:p>
            <a:fld id="{976F34CD-6FB4-4BD9-B7D6-22F52DACF783}"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051175DC-CAA5-4F26-B8AC-5B42981C30E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D2854B03-A434-4A64-8469-E051BFEB3730}"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sz="3900" dirty="0" smtClean="0"/>
              <a:t>The most important change in U.S. foreign policy after WWII was the beginning of the Cold War</a:t>
            </a:r>
          </a:p>
          <a:p>
            <a:pPr lvl="1">
              <a:lnSpc>
                <a:spcPct val="90000"/>
              </a:lnSpc>
              <a:defRPr/>
            </a:pPr>
            <a:r>
              <a:rPr lang="en-US" sz="3900" dirty="0" smtClean="0"/>
              <a:t>The Cold War was an era of distrust &amp; hostility between the USA &amp; USSR from 1945-1991</a:t>
            </a:r>
          </a:p>
          <a:p>
            <a:pPr lvl="1">
              <a:lnSpc>
                <a:spcPct val="90000"/>
              </a:lnSpc>
              <a:defRPr/>
            </a:pPr>
            <a:r>
              <a:rPr lang="en-US" sz="3900" dirty="0" smtClean="0"/>
              <a:t>It was an era of competing ideologies: The USA promoted democracy &amp; capitalism while the USSR</a:t>
            </a:r>
            <a:r>
              <a:rPr lang="en-US" sz="3000" dirty="0" smtClean="0"/>
              <a:t> </a:t>
            </a:r>
            <a:r>
              <a:rPr lang="en-US" sz="3900" dirty="0" smtClean="0"/>
              <a:t>tried</a:t>
            </a:r>
            <a:r>
              <a:rPr lang="en-US" sz="3000" dirty="0" smtClean="0"/>
              <a:t> </a:t>
            </a:r>
            <a:r>
              <a:rPr lang="en-US" sz="3900" dirty="0" smtClean="0"/>
              <a:t>to</a:t>
            </a:r>
            <a:r>
              <a:rPr lang="en-US" sz="3000" dirty="0" smtClean="0"/>
              <a:t> </a:t>
            </a:r>
            <a:r>
              <a:rPr lang="en-US" sz="3900" dirty="0" smtClean="0"/>
              <a:t>spread</a:t>
            </a:r>
            <a:r>
              <a:rPr lang="en-US" sz="3000" dirty="0" smtClean="0"/>
              <a:t> </a:t>
            </a:r>
            <a:r>
              <a:rPr lang="en-US" sz="3900" dirty="0" smtClean="0"/>
              <a:t>communism</a:t>
            </a:r>
          </a:p>
        </p:txBody>
      </p:sp>
      <p:sp>
        <p:nvSpPr>
          <p:cNvPr id="41988" name="Slide Number Placeholder 3"/>
          <p:cNvSpPr>
            <a:spLocks noGrp="1"/>
          </p:cNvSpPr>
          <p:nvPr>
            <p:ph type="sldNum" sz="quarter" idx="5"/>
          </p:nvPr>
        </p:nvSpPr>
        <p:spPr>
          <a:noFill/>
        </p:spPr>
        <p:txBody>
          <a:bodyPr/>
          <a:lstStyle/>
          <a:p>
            <a:fld id="{0BAC1C60-3D3C-4349-9977-4D1637EE956A}"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7951F973-0E78-4C4D-A76B-25DBC763753A}"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F651B35-AD1F-487C-9528-DEC52261B250}" type="slidenum">
              <a:rPr lang="en-US" smtClean="0"/>
              <a:pPr/>
              <a:t>23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defRPr/>
            </a:pPr>
            <a:endParaRPr lang="en-US" sz="3900" dirty="0" smtClean="0"/>
          </a:p>
        </p:txBody>
      </p:sp>
      <p:sp>
        <p:nvSpPr>
          <p:cNvPr id="45060" name="Slide Number Placeholder 3"/>
          <p:cNvSpPr>
            <a:spLocks noGrp="1"/>
          </p:cNvSpPr>
          <p:nvPr>
            <p:ph type="sldNum" sz="quarter" idx="5"/>
          </p:nvPr>
        </p:nvSpPr>
        <p:spPr>
          <a:noFill/>
        </p:spPr>
        <p:txBody>
          <a:bodyPr/>
          <a:lstStyle/>
          <a:p>
            <a:fld id="{69158E52-A5B0-4531-A174-1D7225B9457B}" type="slidenum">
              <a:rPr lang="en-US" smtClean="0"/>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DEC6CF9B-C0D3-4080-B05C-7EF64D36A333}" type="slidenum">
              <a:rPr lang="en-US" smtClean="0"/>
              <a:pPr/>
              <a:t>27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latin typeface="Calibri" pitchFamily="34" charset="0"/>
              </a:rPr>
              <a:t>never did; </a:t>
            </a:r>
          </a:p>
          <a:p>
            <a:endParaRPr lang="en-US" smtClean="0"/>
          </a:p>
        </p:txBody>
      </p:sp>
      <p:sp>
        <p:nvSpPr>
          <p:cNvPr id="47108" name="Slide Number Placeholder 3"/>
          <p:cNvSpPr>
            <a:spLocks noGrp="1"/>
          </p:cNvSpPr>
          <p:nvPr>
            <p:ph type="sldNum" sz="quarter" idx="5"/>
          </p:nvPr>
        </p:nvSpPr>
        <p:spPr>
          <a:noFill/>
        </p:spPr>
        <p:txBody>
          <a:bodyPr/>
          <a:lstStyle/>
          <a:p>
            <a:fld id="{FF49E679-38B5-4BFA-8E77-F74B0687C712}" type="slidenum">
              <a:rPr lang="en-US" smtClean="0"/>
              <a:pPr/>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53"/>
              <a:chOff x="-3" y="1562"/>
              <a:chExt cx="5763" cy="653"/>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11" name="Freeform 7"/>
              <p:cNvSpPr>
                <a:spLocks/>
              </p:cNvSpPr>
              <p:nvPr/>
            </p:nvSpPr>
            <p:spPr bwMode="ltGray">
              <a:xfrm rot="-5400000">
                <a:off x="-58" y="176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14" name="Freeform 10"/>
              <p:cNvSpPr>
                <a:spLocks/>
              </p:cNvSpPr>
              <p:nvPr/>
            </p:nvSpPr>
            <p:spPr bwMode="ltGray">
              <a:xfrm rot="-5400000">
                <a:off x="154" y="1743"/>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15" name="Freeform 11"/>
              <p:cNvSpPr>
                <a:spLocks/>
              </p:cNvSpPr>
              <p:nvPr/>
            </p:nvSpPr>
            <p:spPr bwMode="ltGray">
              <a:xfrm rot="-5400000">
                <a:off x="3196"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17" name="Freeform 13"/>
              <p:cNvSpPr>
                <a:spLocks/>
              </p:cNvSpPr>
              <p:nvPr/>
            </p:nvSpPr>
            <p:spPr bwMode="ltGray">
              <a:xfrm rot="-5400000">
                <a:off x="1828" y="176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21" name="Freeform 17"/>
              <p:cNvSpPr>
                <a:spLocks/>
              </p:cNvSpPr>
              <p:nvPr/>
            </p:nvSpPr>
            <p:spPr bwMode="ltGray">
              <a:xfrm rot="-5400000">
                <a:off x="406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23" name="Freeform 19"/>
              <p:cNvSpPr>
                <a:spLocks/>
              </p:cNvSpPr>
              <p:nvPr/>
            </p:nvSpPr>
            <p:spPr bwMode="ltGray">
              <a:xfrm rot="-5400000">
                <a:off x="4568" y="175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25" name="Freeform 21"/>
              <p:cNvSpPr>
                <a:spLocks/>
              </p:cNvSpPr>
              <p:nvPr/>
            </p:nvSpPr>
            <p:spPr bwMode="ltGray">
              <a:xfrm rot="-5400000">
                <a:off x="506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219200"/>
            <a:ext cx="8229600" cy="5638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4102" name="Freeform 6"/>
              <p:cNvSpPr>
                <a:spLocks/>
              </p:cNvSpPr>
              <p:nvPr/>
            </p:nvSpPr>
            <p:spPr bwMode="ltGray">
              <a:xfrm rot="-5400000">
                <a:off x="946" y="168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4103" name="Freeform 7"/>
              <p:cNvSpPr>
                <a:spLocks/>
              </p:cNvSpPr>
              <p:nvPr/>
            </p:nvSpPr>
            <p:spPr bwMode="ltGray">
              <a:xfrm rot="-5400000">
                <a:off x="-93" y="177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4105" name="Freeform 9"/>
              <p:cNvSpPr>
                <a:spLocks/>
              </p:cNvSpPr>
              <p:nvPr/>
            </p:nvSpPr>
            <p:spPr bwMode="ltGray">
              <a:xfrm rot="-5400000">
                <a:off x="419"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4106" name="Freeform 10"/>
              <p:cNvSpPr>
                <a:spLocks/>
              </p:cNvSpPr>
              <p:nvPr/>
            </p:nvSpPr>
            <p:spPr bwMode="ltGray">
              <a:xfrm rot="-5400000">
                <a:off x="132"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4107" name="Freeform 11"/>
              <p:cNvSpPr>
                <a:spLocks/>
              </p:cNvSpPr>
              <p:nvPr/>
            </p:nvSpPr>
            <p:spPr bwMode="ltGray">
              <a:xfrm rot="-5400000">
                <a:off x="3163" y="1647"/>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4110" name="Freeform 14"/>
              <p:cNvSpPr>
                <a:spLocks/>
              </p:cNvSpPr>
              <p:nvPr/>
            </p:nvSpPr>
            <p:spPr bwMode="ltGray">
              <a:xfrm rot="-5400000">
                <a:off x="252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4112" name="Freeform 16"/>
              <p:cNvSpPr>
                <a:spLocks/>
              </p:cNvSpPr>
              <p:nvPr/>
            </p:nvSpPr>
            <p:spPr bwMode="ltGray">
              <a:xfrm rot="-5400000">
                <a:off x="201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4113" name="Freeform 17"/>
              <p:cNvSpPr>
                <a:spLocks/>
              </p:cNvSpPr>
              <p:nvPr/>
            </p:nvSpPr>
            <p:spPr bwMode="ltGray">
              <a:xfrm rot="-5400000">
                <a:off x="4031" y="163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4114" name="Freeform 18"/>
              <p:cNvSpPr>
                <a:spLocks/>
              </p:cNvSpPr>
              <p:nvPr/>
            </p:nvSpPr>
            <p:spPr bwMode="ltGray">
              <a:xfrm rot="-5400000">
                <a:off x="3665" y="1650"/>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4115" name="Freeform 19"/>
              <p:cNvSpPr>
                <a:spLocks/>
              </p:cNvSpPr>
              <p:nvPr/>
            </p:nvSpPr>
            <p:spPr bwMode="ltGray">
              <a:xfrm rot="-5400000">
                <a:off x="4512" y="172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4116" name="Freeform 20"/>
              <p:cNvSpPr>
                <a:spLocks/>
              </p:cNvSpPr>
              <p:nvPr/>
            </p:nvSpPr>
            <p:spPr bwMode="ltGray">
              <a:xfrm>
                <a:off x="5469" y="1544"/>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4117" name="Freeform 21"/>
              <p:cNvSpPr>
                <a:spLocks/>
              </p:cNvSpPr>
              <p:nvPr/>
            </p:nvSpPr>
            <p:spPr bwMode="ltGray">
              <a:xfrm rot="-5400000">
                <a:off x="5055" y="1659"/>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4118" name="Freeform 22"/>
              <p:cNvSpPr>
                <a:spLocks/>
              </p:cNvSpPr>
              <p:nvPr/>
            </p:nvSpPr>
            <p:spPr bwMode="ltGray">
              <a:xfrm rot="-5400000">
                <a:off x="4748" y="168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5"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upload.wikimedia.org/wikipedia/commons/2/2f/Flag_of_the_United_Nations.svg" TargetMode="Externa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he_Holocaust" TargetMode="External"/><Relationship Id="rId3" Type="http://schemas.openxmlformats.org/officeDocument/2006/relationships/hyperlink" Target="https://en.wikipedia.org/wiki/Allies_of_World_War_II" TargetMode="External"/><Relationship Id="rId7" Type="http://schemas.openxmlformats.org/officeDocument/2006/relationships/hyperlink" Target="https://en.wikipedia.org/wiki/Nazi_Germany" TargetMode="External"/><Relationship Id="rId2" Type="http://schemas.openxmlformats.org/officeDocument/2006/relationships/hyperlink" Target="https://en.wikipedia.org/wiki/Military_tribunal" TargetMode="External"/><Relationship Id="rId1" Type="http://schemas.openxmlformats.org/officeDocument/2006/relationships/slideLayout" Target="../slideLayouts/slideLayout2.xml"/><Relationship Id="rId6" Type="http://schemas.openxmlformats.org/officeDocument/2006/relationships/hyperlink" Target="https://en.wikipedia.org/wiki/World_War_II" TargetMode="External"/><Relationship Id="rId5" Type="http://schemas.openxmlformats.org/officeDocument/2006/relationships/hyperlink" Target="https://en.wikipedia.org/wiki/Laws_of_war" TargetMode="External"/><Relationship Id="rId4" Type="http://schemas.openxmlformats.org/officeDocument/2006/relationships/hyperlink" Target="https://en.wikipedia.org/wiki/International_law" TargetMode="External"/><Relationship Id="rId9" Type="http://schemas.openxmlformats.org/officeDocument/2006/relationships/hyperlink" Target="https://en.wikipedia.org/wiki/War_crim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War_crime" TargetMode="External"/><Relationship Id="rId7" Type="http://schemas.openxmlformats.org/officeDocument/2006/relationships/hyperlink" Target="https://en.wikipedia.org/wiki/Nuremberg_trials#cite_note-5" TargetMode="External"/><Relationship Id="rId2" Type="http://schemas.openxmlformats.org/officeDocument/2006/relationships/hyperlink" Target="https://en.wikipedia.org/wiki/United_Nations" TargetMode="External"/><Relationship Id="rId1" Type="http://schemas.openxmlformats.org/officeDocument/2006/relationships/slideLayout" Target="../slideLayouts/slideLayout2.xml"/><Relationship Id="rId6" Type="http://schemas.openxmlformats.org/officeDocument/2006/relationships/hyperlink" Target="https://en.wikipedia.org/wiki/International_Criminal_Court" TargetMode="External"/><Relationship Id="rId5" Type="http://schemas.openxmlformats.org/officeDocument/2006/relationships/hyperlink" Target="https://en.wikipedia.org/wiki/War_of_aggression" TargetMode="External"/><Relationship Id="rId4" Type="http://schemas.openxmlformats.org/officeDocument/2006/relationships/hyperlink" Target="https://en.wikipedia.org/wiki/Crimes_against_humanity"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International_Military_Tribunal_for_the_Far_Ea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838200" y="304800"/>
            <a:ext cx="8305800" cy="6553200"/>
          </a:xfrm>
        </p:spPr>
        <p:txBody>
          <a:bodyPr/>
          <a:lstStyle/>
          <a:p>
            <a:pPr>
              <a:lnSpc>
                <a:spcPct val="90000"/>
              </a:lnSpc>
              <a:spcBef>
                <a:spcPts val="0"/>
              </a:spcBef>
              <a:spcAft>
                <a:spcPts val="600"/>
              </a:spcAft>
              <a:defRPr/>
            </a:pPr>
            <a:r>
              <a:rPr lang="en-US" sz="3800" u="sng" dirty="0" smtClean="0">
                <a:effectLst>
                  <a:outerShdw blurRad="38100" dist="38100" dir="2700000" algn="tl">
                    <a:srgbClr val="C0C0C0"/>
                  </a:outerShdw>
                </a:effectLst>
                <a:latin typeface="Calibri" pitchFamily="34" charset="0"/>
                <a:cs typeface="Calibri" pitchFamily="34" charset="0"/>
              </a:rPr>
              <a:t>Essential Question</a:t>
            </a:r>
            <a:r>
              <a:rPr lang="en-US" sz="3800" dirty="0" smtClean="0">
                <a:latin typeface="Calibri" pitchFamily="34" charset="0"/>
                <a:cs typeface="Calibri" pitchFamily="34" charset="0"/>
              </a:rPr>
              <a:t>:</a:t>
            </a:r>
          </a:p>
          <a:p>
            <a:pPr lvl="1">
              <a:lnSpc>
                <a:spcPct val="90000"/>
              </a:lnSpc>
              <a:spcBef>
                <a:spcPts val="0"/>
              </a:spcBef>
              <a:spcAft>
                <a:spcPts val="600"/>
              </a:spcAft>
              <a:defRPr/>
            </a:pPr>
            <a:r>
              <a:rPr lang="en-US" sz="3800" dirty="0" smtClean="0">
                <a:latin typeface="Calibri" pitchFamily="34" charset="0"/>
                <a:cs typeface="Calibri" pitchFamily="34" charset="0"/>
              </a:rPr>
              <a:t>What led to the Cold War between the United States &amp; Soviet Union?</a:t>
            </a:r>
          </a:p>
          <a:p>
            <a:pPr>
              <a:lnSpc>
                <a:spcPct val="90000"/>
              </a:lnSpc>
              <a:spcBef>
                <a:spcPts val="0"/>
              </a:spcBef>
              <a:spcAft>
                <a:spcPts val="600"/>
              </a:spcAft>
              <a:defRPr/>
            </a:pPr>
            <a:endParaRPr lang="en-US" sz="3800" u="sng" dirty="0" smtClean="0">
              <a:solidFill>
                <a:srgbClr val="FF0000"/>
              </a:solidFill>
              <a:effectLst>
                <a:outerShdw blurRad="38100" dist="38100" dir="2700000" algn="tl">
                  <a:srgbClr val="C0C0C0"/>
                </a:outerShdw>
              </a:effectLst>
              <a:latin typeface="Calibri" pitchFamily="34" charset="0"/>
              <a:cs typeface="Calibri" pitchFamily="34" charset="0"/>
            </a:endParaRPr>
          </a:p>
          <a:p>
            <a:pPr>
              <a:lnSpc>
                <a:spcPct val="90000"/>
              </a:lnSpc>
              <a:spcBef>
                <a:spcPts val="0"/>
              </a:spcBef>
              <a:spcAft>
                <a:spcPts val="600"/>
              </a:spcAft>
              <a:defRPr/>
            </a:pPr>
            <a:endParaRPr lang="en-US" sz="2000" u="sng" dirty="0" smtClean="0">
              <a:solidFill>
                <a:srgbClr val="FF0000"/>
              </a:solidFill>
              <a:effectLst>
                <a:outerShdw blurRad="38100" dist="38100" dir="2700000" algn="tl">
                  <a:srgbClr val="C0C0C0"/>
                </a:outerShdw>
              </a:effectLst>
              <a:latin typeface="Calibri" pitchFamily="34" charset="0"/>
              <a:cs typeface="Calibri" pitchFamily="34" charset="0"/>
            </a:endParaRPr>
          </a:p>
          <a:p>
            <a:pPr>
              <a:lnSpc>
                <a:spcPct val="90000"/>
              </a:lnSpc>
              <a:spcBef>
                <a:spcPts val="0"/>
              </a:spcBef>
              <a:spcAft>
                <a:spcPts val="600"/>
              </a:spcAft>
              <a:defRPr/>
            </a:pPr>
            <a:endParaRPr lang="en-US" sz="3800" u="sng" dirty="0" smtClean="0">
              <a:solidFill>
                <a:srgbClr val="FF0000"/>
              </a:solidFill>
              <a:effectLst>
                <a:outerShdw blurRad="38100" dist="38100" dir="2700000" algn="tl">
                  <a:srgbClr val="C0C0C0"/>
                </a:outerShdw>
              </a:effectLst>
              <a:latin typeface="Calibri" pitchFamily="34" charset="0"/>
              <a:cs typeface="Calibri" pitchFamily="34" charset="0"/>
            </a:endParaRPr>
          </a:p>
          <a:p>
            <a:pPr>
              <a:lnSpc>
                <a:spcPct val="90000"/>
              </a:lnSpc>
              <a:spcBef>
                <a:spcPts val="0"/>
              </a:spcBef>
              <a:spcAft>
                <a:spcPts val="600"/>
              </a:spcAft>
              <a:defRPr/>
            </a:pPr>
            <a:r>
              <a:rPr lang="en-US" sz="3800" u="sng" dirty="0" smtClean="0">
                <a:solidFill>
                  <a:srgbClr val="FF0000"/>
                </a:solidFill>
                <a:effectLst>
                  <a:outerShdw blurRad="38100" dist="38100" dir="2700000" algn="tl">
                    <a:srgbClr val="C0C0C0"/>
                  </a:outerShdw>
                </a:effectLst>
                <a:latin typeface="Calibri" pitchFamily="34" charset="0"/>
                <a:cs typeface="Calibri" pitchFamily="34" charset="0"/>
              </a:rPr>
              <a:t>Warm Up </a:t>
            </a:r>
            <a:r>
              <a:rPr lang="en-US" sz="3800" u="sng" smtClean="0">
                <a:solidFill>
                  <a:srgbClr val="FF0000"/>
                </a:solidFill>
                <a:effectLst>
                  <a:outerShdw blurRad="38100" dist="38100" dir="2700000" algn="tl">
                    <a:srgbClr val="C0C0C0"/>
                  </a:outerShdw>
                </a:effectLst>
                <a:latin typeface="Calibri" pitchFamily="34" charset="0"/>
                <a:cs typeface="Calibri" pitchFamily="34" charset="0"/>
              </a:rPr>
              <a:t>Questio</a:t>
            </a:r>
            <a:r>
              <a:rPr lang="en-US" sz="3800" smtClean="0">
                <a:solidFill>
                  <a:srgbClr val="FF0000"/>
                </a:solidFill>
                <a:latin typeface="Calibri" pitchFamily="34" charset="0"/>
                <a:cs typeface="Calibri" pitchFamily="34" charset="0"/>
              </a:rPr>
              <a:t>:</a:t>
            </a:r>
            <a:endParaRPr lang="en-US" sz="3800" dirty="0" smtClean="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11200"/>
            <a:ext cx="2301875" cy="6146800"/>
          </a:xfrm>
          <a:prstGeom prst="rect">
            <a:avLst/>
          </a:prstGeom>
          <a:noFill/>
          <a:ln w="9525">
            <a:noFill/>
            <a:miter lim="800000"/>
            <a:headEnd/>
            <a:tailEnd/>
          </a:ln>
        </p:spPr>
      </p:pic>
      <p:pic>
        <p:nvPicPr>
          <p:cNvPr id="8195" name="Picture 2"/>
          <p:cNvPicPr>
            <a:picLocks noChangeAspect="1" noChangeArrowheads="1"/>
          </p:cNvPicPr>
          <p:nvPr/>
        </p:nvPicPr>
        <p:blipFill>
          <a:blip r:embed="rId3" cstate="print"/>
          <a:srcRect/>
          <a:stretch>
            <a:fillRect/>
          </a:stretch>
        </p:blipFill>
        <p:spPr bwMode="auto">
          <a:xfrm>
            <a:off x="2209800" y="685800"/>
            <a:ext cx="6934200" cy="6192838"/>
          </a:xfrm>
          <a:prstGeom prst="rect">
            <a:avLst/>
          </a:prstGeom>
          <a:noFill/>
          <a:ln w="9525">
            <a:noFill/>
            <a:miter lim="800000"/>
            <a:headEnd/>
            <a:tailEnd/>
          </a:ln>
        </p:spPr>
      </p:pic>
      <p:sp>
        <p:nvSpPr>
          <p:cNvPr id="8" name="Title 1"/>
          <p:cNvSpPr txBox="1">
            <a:spLocks/>
          </p:cNvSpPr>
          <p:nvPr/>
        </p:nvSpPr>
        <p:spPr bwMode="auto">
          <a:xfrm>
            <a:off x="0" y="0"/>
            <a:ext cx="9144000" cy="762000"/>
          </a:xfrm>
          <a:prstGeom prst="rect">
            <a:avLst/>
          </a:prstGeom>
          <a:solidFill>
            <a:schemeClr val="bg1"/>
          </a:solidFill>
          <a:ln w="9525">
            <a:noFill/>
            <a:miter lim="800000"/>
            <a:headEnd/>
            <a:tailEnd/>
          </a:ln>
        </p:spPr>
        <p:txBody>
          <a:bodyPr anchor="ctr"/>
          <a:lstStyle/>
          <a:p>
            <a:pPr algn="ctr">
              <a:lnSpc>
                <a:spcPct val="75000"/>
              </a:lnSpc>
              <a:defRPr/>
            </a:pPr>
            <a:r>
              <a:rPr kumimoji="1" lang="en-US" sz="3200" kern="0" dirty="0">
                <a:latin typeface="Calibri" pitchFamily="34" charset="0"/>
                <a:ea typeface="+mj-ea"/>
                <a:cs typeface="Calibri" pitchFamily="34" charset="0"/>
              </a:rPr>
              <a:t>The end of the war inspired independence throughout Africa &amp; Asia, called decolonization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2057400"/>
            <a:ext cx="9153525" cy="4800600"/>
          </a:xfrm>
          <a:prstGeom prst="rect">
            <a:avLst/>
          </a:prstGeom>
          <a:noFill/>
          <a:ln w="9525">
            <a:noFill/>
            <a:miter lim="800000"/>
            <a:headEnd/>
            <a:tailEnd/>
          </a:ln>
        </p:spPr>
      </p:pic>
      <p:sp>
        <p:nvSpPr>
          <p:cNvPr id="3" name="Rectangular Callout 2"/>
          <p:cNvSpPr>
            <a:spLocks noChangeArrowheads="1"/>
          </p:cNvSpPr>
          <p:nvPr/>
        </p:nvSpPr>
        <p:spPr bwMode="auto">
          <a:xfrm>
            <a:off x="4114800" y="76200"/>
            <a:ext cx="4724400" cy="1905000"/>
          </a:xfrm>
          <a:prstGeom prst="wedgeRectCallout">
            <a:avLst>
              <a:gd name="adj1" fmla="val -18264"/>
              <a:gd name="adj2" fmla="val 21699"/>
            </a:avLst>
          </a:prstGeom>
          <a:solidFill>
            <a:srgbClr val="FFCC99"/>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From 1945 to 1991,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the United States &amp;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Soviet Union entered an  era of distrust &amp; hostility known as the Cold War </a:t>
            </a:r>
          </a:p>
        </p:txBody>
      </p:sp>
      <p:sp>
        <p:nvSpPr>
          <p:cNvPr id="9220" name="Rectangle 4"/>
          <p:cNvSpPr>
            <a:spLocks noChangeArrowheads="1"/>
          </p:cNvSpPr>
          <p:nvPr/>
        </p:nvSpPr>
        <p:spPr bwMode="auto">
          <a:xfrm>
            <a:off x="2590800" y="6705600"/>
            <a:ext cx="4572000" cy="228600"/>
          </a:xfrm>
          <a:prstGeom prst="rect">
            <a:avLst/>
          </a:prstGeom>
          <a:solidFill>
            <a:schemeClr val="bg1"/>
          </a:solidFill>
          <a:ln w="9525" algn="ctr">
            <a:solidFill>
              <a:schemeClr val="bg1"/>
            </a:solidFill>
            <a:round/>
            <a:headEnd/>
            <a:tailEnd/>
          </a:ln>
        </p:spPr>
        <p:txBody>
          <a:bodyPr/>
          <a:lstStyle/>
          <a:p>
            <a:endParaRPr lang="en-US"/>
          </a:p>
        </p:txBody>
      </p:sp>
      <p:sp>
        <p:nvSpPr>
          <p:cNvPr id="6" name="Rectangular Callout 5"/>
          <p:cNvSpPr>
            <a:spLocks noChangeArrowheads="1"/>
          </p:cNvSpPr>
          <p:nvPr/>
        </p:nvSpPr>
        <p:spPr bwMode="auto">
          <a:xfrm>
            <a:off x="304800" y="76200"/>
            <a:ext cx="3505200" cy="18288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One of the most important changes after World War II was the beginning of the Cold War</a:t>
            </a:r>
          </a:p>
        </p:txBody>
      </p:sp>
      <p:sp>
        <p:nvSpPr>
          <p:cNvPr id="7" name="Rectangular Callout 6"/>
          <p:cNvSpPr>
            <a:spLocks noChangeArrowheads="1"/>
          </p:cNvSpPr>
          <p:nvPr/>
        </p:nvSpPr>
        <p:spPr bwMode="auto">
          <a:xfrm>
            <a:off x="76200" y="76200"/>
            <a:ext cx="3733800" cy="1905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The United States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&amp; Soviet Union were superpowers &amp; rivals who dominated world politics </a:t>
            </a:r>
          </a:p>
        </p:txBody>
      </p:sp>
      <p:pic>
        <p:nvPicPr>
          <p:cNvPr id="9" name="Picture 4" descr="usa flag"/>
          <p:cNvPicPr>
            <a:picLocks noChangeAspect="1" noChangeArrowheads="1"/>
          </p:cNvPicPr>
          <p:nvPr/>
        </p:nvPicPr>
        <p:blipFill>
          <a:blip r:embed="rId4" cstate="print"/>
          <a:srcRect r="10606"/>
          <a:stretch>
            <a:fillRect/>
          </a:stretch>
        </p:blipFill>
        <p:spPr bwMode="auto">
          <a:xfrm>
            <a:off x="228600" y="2719388"/>
            <a:ext cx="1371600" cy="939800"/>
          </a:xfrm>
          <a:prstGeom prst="rect">
            <a:avLst/>
          </a:prstGeom>
          <a:noFill/>
          <a:ln w="38100">
            <a:noFill/>
            <a:miter lim="800000"/>
            <a:headEnd/>
            <a:tailEnd/>
          </a:ln>
        </p:spPr>
      </p:pic>
      <p:pic>
        <p:nvPicPr>
          <p:cNvPr id="10" name="Picture 3" descr="ussr flag"/>
          <p:cNvPicPr>
            <a:picLocks noChangeAspect="1" noChangeArrowheads="1"/>
          </p:cNvPicPr>
          <p:nvPr/>
        </p:nvPicPr>
        <p:blipFill>
          <a:blip r:embed="rId5" cstate="print"/>
          <a:srcRect/>
          <a:stretch>
            <a:fillRect/>
          </a:stretch>
        </p:blipFill>
        <p:spPr bwMode="auto">
          <a:xfrm>
            <a:off x="7086600" y="2081213"/>
            <a:ext cx="1406525" cy="966787"/>
          </a:xfrm>
          <a:prstGeom prst="rect">
            <a:avLst/>
          </a:prstGeom>
          <a:noFill/>
          <a:ln w="38100">
            <a:noFill/>
            <a:miter lim="800000"/>
            <a:headEnd/>
            <a:tailEnd/>
          </a:ln>
        </p:spPr>
      </p:pic>
      <p:sp>
        <p:nvSpPr>
          <p:cNvPr id="11" name="Rectangular Callout 10"/>
          <p:cNvSpPr>
            <a:spLocks noChangeArrowheads="1"/>
          </p:cNvSpPr>
          <p:nvPr/>
        </p:nvSpPr>
        <p:spPr bwMode="auto">
          <a:xfrm>
            <a:off x="4267200" y="152400"/>
            <a:ext cx="4419600" cy="1752600"/>
          </a:xfrm>
          <a:prstGeom prst="wedgeRectCallout">
            <a:avLst>
              <a:gd name="adj1" fmla="val -18264"/>
              <a:gd name="adj2" fmla="val 21699"/>
            </a:avLst>
          </a:prstGeom>
          <a:solidFill>
            <a:srgbClr val="CCFFCC"/>
          </a:solidFill>
          <a:ln w="38100" algn="ctr">
            <a:solidFill>
              <a:schemeClr val="tx1"/>
            </a:solidFill>
            <a:round/>
            <a:headEnd/>
            <a:tailEnd/>
          </a:ln>
        </p:spPr>
        <p:txBody>
          <a:bodyPr/>
          <a:lstStyle/>
          <a:p>
            <a:pPr algn="ctr">
              <a:lnSpc>
                <a:spcPct val="90000"/>
              </a:lnSpc>
            </a:pPr>
            <a:r>
              <a:rPr lang="en-US" sz="4000">
                <a:solidFill>
                  <a:srgbClr val="C00000"/>
                </a:solidFill>
                <a:latin typeface="Calibri" pitchFamily="34" charset="0"/>
                <a:ea typeface="Calibri" pitchFamily="34" charset="0"/>
                <a:cs typeface="Calibri" pitchFamily="34" charset="0"/>
              </a:rPr>
              <a:t>What were the major ideologies of the USA &amp; USSR?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8534400" cy="762000"/>
          </a:xfrm>
        </p:spPr>
        <p:txBody>
          <a:bodyPr/>
          <a:lstStyle/>
          <a:p>
            <a:r>
              <a:rPr lang="en-US" sz="4000" u="sng" smtClean="0">
                <a:solidFill>
                  <a:schemeClr val="tx1"/>
                </a:solidFill>
                <a:latin typeface="Calibri" pitchFamily="34" charset="0"/>
              </a:rPr>
              <a:t>Examining Cold War Ideologies</a:t>
            </a:r>
          </a:p>
        </p:txBody>
      </p:sp>
      <p:sp>
        <p:nvSpPr>
          <p:cNvPr id="10243" name="Rectangle 3"/>
          <p:cNvSpPr>
            <a:spLocks noGrp="1" noChangeArrowheads="1"/>
          </p:cNvSpPr>
          <p:nvPr>
            <p:ph type="body" idx="1"/>
          </p:nvPr>
        </p:nvSpPr>
        <p:spPr>
          <a:xfrm>
            <a:off x="0" y="838200"/>
            <a:ext cx="9144000" cy="6019800"/>
          </a:xfrm>
        </p:spPr>
        <p:txBody>
          <a:bodyPr/>
          <a:lstStyle/>
          <a:p>
            <a:pPr>
              <a:lnSpc>
                <a:spcPct val="85000"/>
              </a:lnSpc>
              <a:spcBef>
                <a:spcPct val="0"/>
              </a:spcBef>
              <a:spcAft>
                <a:spcPts val="1200"/>
              </a:spcAft>
            </a:pPr>
            <a:r>
              <a:rPr lang="en-US" sz="3800" smtClean="0">
                <a:latin typeface="Calibri" pitchFamily="34" charset="0"/>
              </a:rPr>
              <a:t>The Cold War was a conflict of ideology between the USA &amp; Soviet Union</a:t>
            </a:r>
          </a:p>
          <a:p>
            <a:pPr lvl="1">
              <a:lnSpc>
                <a:spcPct val="85000"/>
              </a:lnSpc>
              <a:spcBef>
                <a:spcPct val="0"/>
              </a:spcBef>
              <a:spcAft>
                <a:spcPts val="1200"/>
              </a:spcAft>
            </a:pPr>
            <a:r>
              <a:rPr lang="en-US" sz="3800" i="1" u="sng" smtClean="0">
                <a:latin typeface="Calibri" pitchFamily="34" charset="0"/>
              </a:rPr>
              <a:t>Step 1</a:t>
            </a:r>
            <a:r>
              <a:rPr lang="en-US" sz="3800" smtClean="0">
                <a:latin typeface="Calibri" pitchFamily="34" charset="0"/>
              </a:rPr>
              <a:t>: Match each of the 8 cards with their appropriate definition </a:t>
            </a:r>
          </a:p>
          <a:p>
            <a:pPr lvl="1">
              <a:lnSpc>
                <a:spcPct val="85000"/>
              </a:lnSpc>
              <a:spcBef>
                <a:spcPct val="0"/>
              </a:spcBef>
              <a:spcAft>
                <a:spcPts val="1200"/>
              </a:spcAft>
            </a:pPr>
            <a:r>
              <a:rPr lang="en-US" sz="3800" i="1" u="sng" smtClean="0">
                <a:latin typeface="Calibri" pitchFamily="34" charset="0"/>
              </a:rPr>
              <a:t>Step 2</a:t>
            </a:r>
            <a:r>
              <a:rPr lang="en-US" sz="3800" smtClean="0">
                <a:latin typeface="Calibri" pitchFamily="34" charset="0"/>
              </a:rPr>
              <a:t>: Sort the cards by determining   which 4 describe the USA &amp; which </a:t>
            </a:r>
            <a:br>
              <a:rPr lang="en-US" sz="3800" smtClean="0">
                <a:latin typeface="Calibri" pitchFamily="34" charset="0"/>
              </a:rPr>
            </a:br>
            <a:r>
              <a:rPr lang="en-US" sz="3800" smtClean="0">
                <a:latin typeface="Calibri" pitchFamily="34" charset="0"/>
              </a:rPr>
              <a:t>4 cards describe the USSR </a:t>
            </a:r>
          </a:p>
          <a:p>
            <a:pPr lvl="1">
              <a:lnSpc>
                <a:spcPct val="85000"/>
              </a:lnSpc>
              <a:spcBef>
                <a:spcPct val="0"/>
              </a:spcBef>
              <a:spcAft>
                <a:spcPts val="1200"/>
              </a:spcAft>
            </a:pPr>
            <a:r>
              <a:rPr lang="en-US" sz="3800" i="1" u="sng" smtClean="0">
                <a:latin typeface="Calibri" pitchFamily="34" charset="0"/>
              </a:rPr>
              <a:t>Step 3</a:t>
            </a:r>
            <a:r>
              <a:rPr lang="en-US" sz="3800" smtClean="0">
                <a:latin typeface="Calibri" pitchFamily="34" charset="0"/>
              </a:rPr>
              <a:t>: Match each of the 8 images with the correct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10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3352799"/>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692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b="0" u="none" kern="1200" dirty="0" smtClean="0">
                          <a:solidFill>
                            <a:schemeClr val="tx1"/>
                          </a:solidFill>
                          <a:latin typeface="+mn-lt"/>
                          <a:ea typeface="+mn-ea"/>
                          <a:cs typeface="+mn-cs"/>
                        </a:rPr>
                        <a:t>Capitalism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0" smtClean="0">
                          <a:solidFill>
                            <a:schemeClr val="tx1"/>
                          </a:solidFill>
                        </a:rPr>
                        <a:t>Socialism </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00"/>
                    </a:solidFill>
                  </a:tcPr>
                </a:tc>
                <a:extLst>
                  <a:ext uri="{0D108BD9-81ED-4DB2-BD59-A6C34878D82A}">
                    <a16:rowId xmlns:a16="http://schemas.microsoft.com/office/drawing/2014/main" val="10000"/>
                  </a:ext>
                </a:extLst>
              </a:tr>
              <a:tr h="2483556">
                <a:tc>
                  <a:txBody>
                    <a:bodyPr/>
                    <a:lstStyle/>
                    <a:p>
                      <a:pPr marL="223838" indent="-223838">
                        <a:spcAft>
                          <a:spcPts val="1200"/>
                        </a:spcAft>
                        <a:buFont typeface="Arial" pitchFamily="34" charset="0"/>
                        <a:buChar char="•"/>
                      </a:pPr>
                      <a:endParaRPr lang="en-US" sz="40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Private ownership of industry, freedom of competition, gov’t keeps hands off (laissez-faire) </a:t>
                      </a: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Leads to different economic classes (rich and 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3838" indent="-223838">
                        <a:spcAft>
                          <a:spcPts val="1200"/>
                        </a:spcAft>
                        <a:buFont typeface="Arial" pitchFamily="34" charset="0"/>
                        <a:buChar char="•"/>
                      </a:pPr>
                      <a:endParaRPr lang="en-US" sz="40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Gov’t owns industries and farms;</a:t>
                      </a:r>
                      <a:r>
                        <a:rPr lang="en-US" sz="2400" kern="1200" baseline="0" dirty="0" smtClean="0">
                          <a:solidFill>
                            <a:schemeClr val="dk1"/>
                          </a:solidFill>
                          <a:latin typeface="+mn-lt"/>
                          <a:ea typeface="+mn-ea"/>
                          <a:cs typeface="+mn-cs"/>
                        </a:rPr>
                        <a:t> The g</a:t>
                      </a:r>
                      <a:r>
                        <a:rPr lang="en-US" sz="2400" kern="1200" dirty="0" smtClean="0">
                          <a:solidFill>
                            <a:schemeClr val="dk1"/>
                          </a:solidFill>
                          <a:latin typeface="+mn-lt"/>
                          <a:ea typeface="+mn-ea"/>
                          <a:cs typeface="+mn-cs"/>
                        </a:rPr>
                        <a:t>oal of the gov’t is to bring equality to people</a:t>
                      </a: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The goal</a:t>
                      </a:r>
                      <a:r>
                        <a:rPr lang="en-US" sz="2400" kern="1200" baseline="0" dirty="0" smtClean="0">
                          <a:solidFill>
                            <a:schemeClr val="dk1"/>
                          </a:solidFill>
                          <a:latin typeface="+mn-lt"/>
                          <a:ea typeface="+mn-ea"/>
                          <a:cs typeface="+mn-cs"/>
                        </a:rPr>
                        <a:t> is to have a c</a:t>
                      </a:r>
                      <a:r>
                        <a:rPr lang="en-US" sz="2400" kern="1200" dirty="0" smtClean="0">
                          <a:solidFill>
                            <a:schemeClr val="dk1"/>
                          </a:solidFill>
                          <a:latin typeface="+mn-lt"/>
                          <a:ea typeface="+mn-ea"/>
                          <a:cs typeface="+mn-cs"/>
                        </a:rPr>
                        <a:t>lassless society with</a:t>
                      </a:r>
                      <a:r>
                        <a:rPr lang="en-US" sz="2400" kern="1200" baseline="0" dirty="0" smtClean="0">
                          <a:solidFill>
                            <a:schemeClr val="dk1"/>
                          </a:solidFill>
                          <a:latin typeface="+mn-lt"/>
                          <a:ea typeface="+mn-ea"/>
                          <a:cs typeface="+mn-cs"/>
                        </a:rPr>
                        <a:t> no rich or poor</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p:cNvGraphicFramePr>
          <p:nvPr/>
        </p:nvGraphicFramePr>
        <p:xfrm>
          <a:off x="0" y="3352800"/>
          <a:ext cx="9144000" cy="3505200"/>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08755">
                <a:tc>
                  <a:txBody>
                    <a:bodyPr/>
                    <a:lstStyle/>
                    <a:p>
                      <a:pPr algn="ctr"/>
                      <a:r>
                        <a:rPr lang="en-US" sz="4800" b="0" dirty="0" smtClean="0">
                          <a:solidFill>
                            <a:schemeClr val="tx1"/>
                          </a:solidFill>
                        </a:rPr>
                        <a:t>Democracy </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0" dirty="0" smtClean="0">
                          <a:solidFill>
                            <a:schemeClr val="tx1"/>
                          </a:solidFill>
                        </a:rPr>
                        <a:t>Totalitarianism </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00"/>
                    </a:solidFill>
                  </a:tcPr>
                </a:tc>
                <a:extLst>
                  <a:ext uri="{0D108BD9-81ED-4DB2-BD59-A6C34878D82A}">
                    <a16:rowId xmlns:a16="http://schemas.microsoft.com/office/drawing/2014/main" val="10000"/>
                  </a:ext>
                </a:extLst>
              </a:tr>
              <a:tr h="2596445">
                <a:tc>
                  <a:txBody>
                    <a:bodyPr/>
                    <a:lstStyle/>
                    <a:p>
                      <a:pPr marL="223838" indent="-223838">
                        <a:spcAft>
                          <a:spcPts val="1200"/>
                        </a:spcAft>
                        <a:buFont typeface="Arial" pitchFamily="34" charset="0"/>
                        <a:buChar char="•"/>
                      </a:pPr>
                      <a:endParaRPr lang="en-US" sz="60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Government of the people</a:t>
                      </a: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People elect their leaders </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3838" indent="-223838">
                        <a:spcAft>
                          <a:spcPts val="1200"/>
                        </a:spcAft>
                        <a:buFont typeface="Arial" pitchFamily="34" charset="0"/>
                        <a:buChar char="•"/>
                      </a:pPr>
                      <a:endParaRPr lang="en-US" sz="60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Government led</a:t>
                      </a:r>
                      <a:r>
                        <a:rPr lang="en-US" sz="2400" kern="1200" baseline="0" dirty="0" smtClean="0">
                          <a:solidFill>
                            <a:schemeClr val="dk1"/>
                          </a:solidFill>
                          <a:latin typeface="+mn-lt"/>
                          <a:ea typeface="+mn-ea"/>
                          <a:cs typeface="+mn-cs"/>
                        </a:rPr>
                        <a:t> </a:t>
                      </a:r>
                      <a:r>
                        <a:rPr lang="en-US" sz="2400" kern="1200" dirty="0" smtClean="0">
                          <a:solidFill>
                            <a:schemeClr val="dk1"/>
                          </a:solidFill>
                          <a:latin typeface="+mn-lt"/>
                          <a:ea typeface="+mn-ea"/>
                          <a:cs typeface="+mn-cs"/>
                        </a:rPr>
                        <a:t>by a dictator </a:t>
                      </a: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Total control over many aspects of peoples’ lives</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5836355"/>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692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b="0" u="none" kern="1200" dirty="0" smtClean="0">
                          <a:solidFill>
                            <a:schemeClr val="tx1"/>
                          </a:solidFill>
                          <a:latin typeface="+mn-lt"/>
                          <a:ea typeface="+mn-ea"/>
                          <a:cs typeface="+mn-cs"/>
                        </a:rPr>
                        <a:t>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0" dirty="0" smtClean="0">
                          <a:solidFill>
                            <a:schemeClr val="tx1"/>
                          </a:solidFill>
                        </a:rPr>
                        <a:t>Equality</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00"/>
                    </a:solidFill>
                  </a:tcPr>
                </a:tc>
                <a:extLst>
                  <a:ext uri="{0D108BD9-81ED-4DB2-BD59-A6C34878D82A}">
                    <a16:rowId xmlns:a16="http://schemas.microsoft.com/office/drawing/2014/main" val="10000"/>
                  </a:ext>
                </a:extLst>
              </a:tr>
              <a:tr h="2483556">
                <a:tc>
                  <a:txBody>
                    <a:bodyPr/>
                    <a:lstStyle/>
                    <a:p>
                      <a:pPr marL="223838" indent="-223838">
                        <a:spcAft>
                          <a:spcPts val="1200"/>
                        </a:spcAft>
                        <a:buFont typeface="Arial" pitchFamily="34" charset="0"/>
                        <a:buChar char="•"/>
                      </a:pPr>
                      <a:endParaRPr lang="en-US" sz="105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Valuing freedoms of speech, press, and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223838" indent="-223838">
                        <a:spcAft>
                          <a:spcPts val="1200"/>
                        </a:spcAft>
                        <a:buFont typeface="Arial" pitchFamily="34" charset="0"/>
                        <a:buChar char="•"/>
                      </a:pPr>
                      <a:endParaRPr lang="en-US" sz="105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Valuing basic needs (food</a:t>
                      </a:r>
                      <a:r>
                        <a:rPr lang="en-US" sz="2400" kern="1200" smtClean="0">
                          <a:solidFill>
                            <a:schemeClr val="dk1"/>
                          </a:solidFill>
                          <a:latin typeface="+mn-lt"/>
                          <a:ea typeface="+mn-ea"/>
                          <a:cs typeface="+mn-cs"/>
                        </a:rPr>
                        <a:t>, homes, </a:t>
                      </a:r>
                      <a:r>
                        <a:rPr lang="en-US" sz="2400" kern="1200" dirty="0" smtClean="0">
                          <a:solidFill>
                            <a:schemeClr val="dk1"/>
                          </a:solidFill>
                          <a:latin typeface="+mn-lt"/>
                          <a:ea typeface="+mn-ea"/>
                          <a:cs typeface="+mn-cs"/>
                        </a:rPr>
                        <a:t>education, jobs</a:t>
                      </a:r>
                      <a:r>
                        <a:rPr lang="en-US" sz="2400" kern="1200" smtClean="0">
                          <a:solidFill>
                            <a:schemeClr val="dk1"/>
                          </a:solidFill>
                          <a:latin typeface="+mn-lt"/>
                          <a:ea typeface="+mn-ea"/>
                          <a:cs typeface="+mn-cs"/>
                        </a:rPr>
                        <a:t>) </a:t>
                      </a:r>
                      <a:br>
                        <a:rPr lang="en-US" sz="2400" kern="1200" smtClean="0">
                          <a:solidFill>
                            <a:schemeClr val="dk1"/>
                          </a:solidFill>
                          <a:latin typeface="+mn-lt"/>
                          <a:ea typeface="+mn-ea"/>
                          <a:cs typeface="+mn-cs"/>
                        </a:rPr>
                      </a:br>
                      <a:r>
                        <a:rPr lang="en-US" sz="2400" kern="1200" smtClean="0">
                          <a:solidFill>
                            <a:schemeClr val="dk1"/>
                          </a:solidFill>
                          <a:latin typeface="+mn-lt"/>
                          <a:ea typeface="+mn-ea"/>
                          <a:cs typeface="+mn-cs"/>
                        </a:rPr>
                        <a:t>for </a:t>
                      </a:r>
                      <a:r>
                        <a:rPr lang="en-US" sz="2400" kern="1200" dirty="0" smtClean="0">
                          <a:solidFill>
                            <a:schemeClr val="dk1"/>
                          </a:solidFill>
                          <a:latin typeface="+mn-lt"/>
                          <a:ea typeface="+mn-ea"/>
                          <a:cs typeface="+mn-cs"/>
                        </a:rPr>
                        <a:t>all people</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483556">
                <a:tc>
                  <a:txBody>
                    <a:bodyPr/>
                    <a:lstStyle/>
                    <a:p>
                      <a:pPr marL="223838" indent="-223838">
                        <a:spcAft>
                          <a:spcPts val="1200"/>
                        </a:spcAft>
                        <a:buFont typeface="Arial" pitchFamily="34" charset="0"/>
                        <a:buChar char="•"/>
                      </a:pPr>
                      <a:endParaRPr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3838" indent="-223838">
                        <a:spcAft>
                          <a:spcPts val="1200"/>
                        </a:spcAft>
                        <a:buFont typeface="Arial" pitchFamily="34" charset="0"/>
                        <a:buChar char="•"/>
                      </a:pP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Content Placeholder 3"/>
          <p:cNvGraphicFramePr>
            <a:graphicFrameLocks/>
          </p:cNvGraphicFramePr>
          <p:nvPr/>
        </p:nvGraphicFramePr>
        <p:xfrm>
          <a:off x="0" y="3352800"/>
          <a:ext cx="9144000" cy="3541937"/>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86222">
                <a:tc>
                  <a:txBody>
                    <a:bodyPr/>
                    <a:lstStyle/>
                    <a:p>
                      <a:pPr algn="ctr"/>
                      <a:r>
                        <a:rPr lang="en-US" sz="4800" b="0" dirty="0" smtClean="0">
                          <a:solidFill>
                            <a:schemeClr val="tx1"/>
                          </a:solidFill>
                        </a:rPr>
                        <a:t>Individualism</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0" dirty="0" smtClean="0">
                          <a:solidFill>
                            <a:schemeClr val="tx1"/>
                          </a:solidFill>
                        </a:rPr>
                        <a:t>Collectivism</a:t>
                      </a:r>
                      <a:r>
                        <a:rPr lang="en-US" sz="4800" b="0" baseline="0" dirty="0" smtClean="0">
                          <a:solidFill>
                            <a:schemeClr val="tx1"/>
                          </a:solidFill>
                        </a:rPr>
                        <a:t> </a:t>
                      </a:r>
                      <a:endParaRPr lang="en-US" sz="4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00"/>
                    </a:solidFill>
                  </a:tcPr>
                </a:tc>
                <a:extLst>
                  <a:ext uri="{0D108BD9-81ED-4DB2-BD59-A6C34878D82A}">
                    <a16:rowId xmlns:a16="http://schemas.microsoft.com/office/drawing/2014/main" val="10000"/>
                  </a:ext>
                </a:extLst>
              </a:tr>
              <a:tr h="2718977">
                <a:tc>
                  <a:txBody>
                    <a:bodyPr/>
                    <a:lstStyle/>
                    <a:p>
                      <a:pPr marL="284163" indent="-284163">
                        <a:spcAft>
                          <a:spcPts val="1200"/>
                        </a:spcAft>
                        <a:buFont typeface="Arial" pitchFamily="34" charset="0"/>
                        <a:buChar char="•"/>
                      </a:pPr>
                      <a:endParaRPr lang="en-US" sz="200" kern="1200" dirty="0" smtClean="0">
                        <a:solidFill>
                          <a:schemeClr val="dk1"/>
                        </a:solidFill>
                        <a:latin typeface="+mn-lt"/>
                        <a:ea typeface="+mn-ea"/>
                        <a:cs typeface="+mn-cs"/>
                      </a:endParaRPr>
                    </a:p>
                    <a:p>
                      <a:pPr marL="284163" indent="-284163">
                        <a:spcAft>
                          <a:spcPts val="1200"/>
                        </a:spcAft>
                        <a:buFont typeface="Arial" pitchFamily="34" charset="0"/>
                        <a:buChar char="•"/>
                      </a:pPr>
                      <a:r>
                        <a:rPr lang="en-US" sz="2400" kern="1200" dirty="0" smtClean="0">
                          <a:solidFill>
                            <a:schemeClr val="dk1"/>
                          </a:solidFill>
                          <a:latin typeface="+mn-lt"/>
                          <a:ea typeface="+mn-ea"/>
                          <a:cs typeface="+mn-cs"/>
                        </a:rPr>
                        <a:t>Emphasizes the need for people to do things on their own</a:t>
                      </a:r>
                    </a:p>
                    <a:p>
                      <a:pPr marL="284163" indent="-284163">
                        <a:spcAft>
                          <a:spcPts val="1200"/>
                        </a:spcAft>
                        <a:buFont typeface="Arial" pitchFamily="34" charset="0"/>
                        <a:buChar char="•"/>
                      </a:pPr>
                      <a:r>
                        <a:rPr lang="en-US" sz="2400" kern="1200" dirty="0" smtClean="0">
                          <a:solidFill>
                            <a:schemeClr val="dk1"/>
                          </a:solidFill>
                          <a:latin typeface="+mn-lt"/>
                          <a:ea typeface="+mn-ea"/>
                          <a:cs typeface="+mn-cs"/>
                        </a:rPr>
                        <a:t>Competition is a good thing; The best individuals have more power,</a:t>
                      </a:r>
                      <a:r>
                        <a:rPr lang="en-US" sz="2400" kern="1200" baseline="0" dirty="0" smtClean="0">
                          <a:solidFill>
                            <a:schemeClr val="dk1"/>
                          </a:solidFill>
                          <a:latin typeface="+mn-lt"/>
                          <a:ea typeface="+mn-ea"/>
                          <a:cs typeface="+mn-cs"/>
                        </a:rPr>
                        <a:t> </a:t>
                      </a:r>
                      <a:r>
                        <a:rPr lang="en-US" sz="2400" kern="1200" dirty="0" smtClean="0">
                          <a:solidFill>
                            <a:schemeClr val="dk1"/>
                          </a:solidFill>
                          <a:latin typeface="+mn-lt"/>
                          <a:ea typeface="+mn-ea"/>
                          <a:cs typeface="+mn-cs"/>
                        </a:rPr>
                        <a:t>status, money</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3838" indent="-223838">
                        <a:spcAft>
                          <a:spcPts val="1200"/>
                        </a:spcAft>
                        <a:buFont typeface="Arial" pitchFamily="34" charset="0"/>
                        <a:buChar char="•"/>
                      </a:pPr>
                      <a:endParaRPr lang="en-US" sz="200" kern="1200" dirty="0" smtClean="0">
                        <a:solidFill>
                          <a:schemeClr val="dk1"/>
                        </a:solidFill>
                        <a:latin typeface="+mn-lt"/>
                        <a:ea typeface="+mn-ea"/>
                        <a:cs typeface="+mn-cs"/>
                      </a:endParaRP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Emphasizes the need for people to work together to benefit everyone </a:t>
                      </a:r>
                    </a:p>
                    <a:p>
                      <a:pPr marL="223838" indent="-223838">
                        <a:spcAft>
                          <a:spcPts val="1200"/>
                        </a:spcAft>
                        <a:buFont typeface="Arial" pitchFamily="34" charset="0"/>
                        <a:buChar char="•"/>
                      </a:pPr>
                      <a:r>
                        <a:rPr lang="en-US" sz="2400" kern="1200" dirty="0" smtClean="0">
                          <a:solidFill>
                            <a:schemeClr val="dk1"/>
                          </a:solidFill>
                          <a:latin typeface="+mn-lt"/>
                          <a:ea typeface="+mn-ea"/>
                          <a:cs typeface="+mn-cs"/>
                        </a:rPr>
                        <a:t>Everyone works the same amount and every gains the same benefits</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1524000" cy="1143000"/>
          </a:xfrm>
        </p:spPr>
        <p:txBody>
          <a:bodyPr/>
          <a:lstStyle/>
          <a:p>
            <a:r>
              <a:rPr lang="en-US" sz="8000" b="1" smtClean="0">
                <a:solidFill>
                  <a:srgbClr val="FF0000"/>
                </a:solidFill>
                <a:latin typeface="Calibri" pitchFamily="34" charset="0"/>
                <a:ea typeface="Calibri" pitchFamily="34" charset="0"/>
                <a:cs typeface="Calibri" pitchFamily="34" charset="0"/>
              </a:rPr>
              <a:t>A</a:t>
            </a:r>
          </a:p>
        </p:txBody>
      </p:sp>
      <p:pic>
        <p:nvPicPr>
          <p:cNvPr id="13315" name="Picture 4"/>
          <p:cNvPicPr>
            <a:picLocks noChangeAspect="1" noChangeArrowheads="1"/>
          </p:cNvPicPr>
          <p:nvPr/>
        </p:nvPicPr>
        <p:blipFill>
          <a:blip r:embed="rId3" cstate="print">
            <a:lum bright="-10000" contrast="20000"/>
          </a:blip>
          <a:srcRect/>
          <a:stretch>
            <a:fillRect/>
          </a:stretch>
        </p:blipFill>
        <p:spPr bwMode="auto">
          <a:xfrm>
            <a:off x="1828800" y="0"/>
            <a:ext cx="6011863" cy="6858000"/>
          </a:xfrm>
          <a:prstGeom prst="rect">
            <a:avLst/>
          </a:prstGeom>
          <a:noFill/>
          <a:ln w="9525">
            <a:noFill/>
            <a:miter lim="800000"/>
            <a:headEnd/>
            <a:tailEnd/>
          </a:ln>
        </p:spPr>
      </p:pic>
      <p:sp>
        <p:nvSpPr>
          <p:cNvPr id="5" name="Rectangular Callout 4"/>
          <p:cNvSpPr>
            <a:spLocks noChangeArrowheads="1"/>
          </p:cNvSpPr>
          <p:nvPr/>
        </p:nvSpPr>
        <p:spPr bwMode="auto">
          <a:xfrm>
            <a:off x="1676400" y="5562600"/>
            <a:ext cx="5867400" cy="1066800"/>
          </a:xfrm>
          <a:prstGeom prst="wedgeRectCallout">
            <a:avLst>
              <a:gd name="adj1" fmla="val -18264"/>
              <a:gd name="adj2" fmla="val 21699"/>
            </a:avLst>
          </a:prstGeom>
          <a:blipFill dpi="0" rotWithShape="1">
            <a:blip r:embed="rId4" cstate="print">
              <a:alphaModFix amt="49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B</a:t>
            </a:r>
          </a:p>
        </p:txBody>
      </p:sp>
      <p:pic>
        <p:nvPicPr>
          <p:cNvPr id="14339" name="Picture 2"/>
          <p:cNvPicPr>
            <a:picLocks noChangeAspect="1" noChangeArrowheads="1"/>
          </p:cNvPicPr>
          <p:nvPr/>
        </p:nvPicPr>
        <p:blipFill>
          <a:blip r:embed="rId2" cstate="print">
            <a:lum bright="-10000" contrast="20000"/>
          </a:blip>
          <a:srcRect/>
          <a:stretch>
            <a:fillRect/>
          </a:stretch>
        </p:blipFill>
        <p:spPr bwMode="auto">
          <a:xfrm>
            <a:off x="1905000" y="-7938"/>
            <a:ext cx="5943600" cy="6865938"/>
          </a:xfrm>
          <a:prstGeom prst="rect">
            <a:avLst/>
          </a:prstGeom>
          <a:noFill/>
          <a:ln w="9525">
            <a:noFill/>
            <a:miter lim="800000"/>
            <a:headEnd/>
            <a:tailEnd/>
          </a:ln>
        </p:spPr>
      </p:pic>
      <p:sp>
        <p:nvSpPr>
          <p:cNvPr id="7" name="Rectangular Callout 6"/>
          <p:cNvSpPr>
            <a:spLocks noChangeArrowheads="1"/>
          </p:cNvSpPr>
          <p:nvPr/>
        </p:nvSpPr>
        <p:spPr bwMode="auto">
          <a:xfrm>
            <a:off x="1905000" y="5562600"/>
            <a:ext cx="5486400" cy="1066800"/>
          </a:xfrm>
          <a:prstGeom prst="wedgeRectCallout">
            <a:avLst>
              <a:gd name="adj1" fmla="val -18264"/>
              <a:gd name="adj2" fmla="val 21699"/>
            </a:avLst>
          </a:prstGeom>
          <a:blipFill dpi="0" rotWithShape="1">
            <a:blip r:embed="rId3" cstate="print">
              <a:alphaModFix amt="50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EQUALITY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C</a:t>
            </a:r>
          </a:p>
        </p:txBody>
      </p:sp>
      <p:sp>
        <p:nvSpPr>
          <p:cNvPr id="15363" name="Picture 2"/>
          <p:cNvSpPr>
            <a:spLocks noChangeAspect="1" noChangeArrowheads="1"/>
          </p:cNvSpPr>
          <p:nvPr/>
        </p:nvSpPr>
        <p:spPr bwMode="auto">
          <a:xfrm>
            <a:off x="2057400" y="0"/>
            <a:ext cx="5638800" cy="6784975"/>
          </a:xfrm>
          <a:prstGeom prst="rect">
            <a:avLst/>
          </a:prstGeom>
          <a:noFill/>
          <a:ln w="9525">
            <a:noFill/>
            <a:miter lim="800000"/>
            <a:headEnd/>
            <a:tailEnd/>
          </a:ln>
        </p:spPr>
        <p:txBody>
          <a:bodyPr/>
          <a:lstStyle/>
          <a:p>
            <a:endParaRPr lang="en-US"/>
          </a:p>
        </p:txBody>
      </p:sp>
      <p:pic>
        <p:nvPicPr>
          <p:cNvPr id="15364" name="Picture 2"/>
          <p:cNvPicPr>
            <a:picLocks noChangeAspect="1" noChangeArrowheads="1"/>
          </p:cNvPicPr>
          <p:nvPr/>
        </p:nvPicPr>
        <p:blipFill>
          <a:blip r:embed="rId2" cstate="print">
            <a:lum bright="-10000" contrast="20000"/>
          </a:blip>
          <a:srcRect/>
          <a:stretch>
            <a:fillRect/>
          </a:stretch>
        </p:blipFill>
        <p:spPr bwMode="auto">
          <a:xfrm>
            <a:off x="2209800" y="152400"/>
            <a:ext cx="5638800" cy="6784975"/>
          </a:xfrm>
          <a:prstGeom prst="rect">
            <a:avLst/>
          </a:prstGeom>
          <a:noFill/>
          <a:ln w="9525">
            <a:noFill/>
            <a:miter lim="800000"/>
            <a:headEnd/>
            <a:tailEnd/>
          </a:ln>
        </p:spPr>
      </p:pic>
      <p:sp>
        <p:nvSpPr>
          <p:cNvPr id="8" name="Rectangular Callout 7"/>
          <p:cNvSpPr>
            <a:spLocks noChangeArrowheads="1"/>
          </p:cNvSpPr>
          <p:nvPr/>
        </p:nvSpPr>
        <p:spPr bwMode="auto">
          <a:xfrm>
            <a:off x="1905000" y="5562600"/>
            <a:ext cx="5867400" cy="1066800"/>
          </a:xfrm>
          <a:prstGeom prst="wedgeRectCallout">
            <a:avLst>
              <a:gd name="adj1" fmla="val -18264"/>
              <a:gd name="adj2" fmla="val 21699"/>
            </a:avLst>
          </a:prstGeom>
          <a:blipFill dpi="0" rotWithShape="1">
            <a:blip r:embed="rId3" cstate="print">
              <a:alphaModFix amt="49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CAPITALISM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D</a:t>
            </a:r>
          </a:p>
        </p:txBody>
      </p:sp>
      <p:pic>
        <p:nvPicPr>
          <p:cNvPr id="16387" name="Picture 2"/>
          <p:cNvPicPr>
            <a:picLocks noChangeAspect="1" noChangeArrowheads="1"/>
          </p:cNvPicPr>
          <p:nvPr/>
        </p:nvPicPr>
        <p:blipFill>
          <a:blip r:embed="rId2" cstate="print">
            <a:lum bright="-10000" contrast="20000"/>
          </a:blip>
          <a:srcRect/>
          <a:stretch>
            <a:fillRect/>
          </a:stretch>
        </p:blipFill>
        <p:spPr bwMode="auto">
          <a:xfrm>
            <a:off x="1752600" y="0"/>
            <a:ext cx="5867400" cy="6934200"/>
          </a:xfrm>
          <a:prstGeom prst="rect">
            <a:avLst/>
          </a:prstGeom>
          <a:noFill/>
          <a:ln w="9525">
            <a:noFill/>
            <a:miter lim="800000"/>
            <a:headEnd/>
            <a:tailEnd/>
          </a:ln>
        </p:spPr>
      </p:pic>
      <p:sp>
        <p:nvSpPr>
          <p:cNvPr id="7" name="Rectangular Callout 6"/>
          <p:cNvSpPr>
            <a:spLocks noChangeArrowheads="1"/>
          </p:cNvSpPr>
          <p:nvPr/>
        </p:nvSpPr>
        <p:spPr bwMode="auto">
          <a:xfrm>
            <a:off x="1295400" y="5562600"/>
            <a:ext cx="6934200" cy="1066800"/>
          </a:xfrm>
          <a:prstGeom prst="wedgeRectCallout">
            <a:avLst>
              <a:gd name="adj1" fmla="val -18264"/>
              <a:gd name="adj2" fmla="val 21699"/>
            </a:avLst>
          </a:prstGeom>
          <a:blipFill dpi="0" rotWithShape="1">
            <a:blip r:embed="rId3" cstate="print">
              <a:alphaModFix amt="49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INDIVIDUALISM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E</a:t>
            </a:r>
          </a:p>
        </p:txBody>
      </p:sp>
      <p:pic>
        <p:nvPicPr>
          <p:cNvPr id="17411" name="Picture 2"/>
          <p:cNvPicPr>
            <a:picLocks noChangeAspect="1" noChangeArrowheads="1"/>
          </p:cNvPicPr>
          <p:nvPr/>
        </p:nvPicPr>
        <p:blipFill>
          <a:blip r:embed="rId2" cstate="print">
            <a:lum bright="-10000" contrast="20000"/>
          </a:blip>
          <a:srcRect/>
          <a:stretch>
            <a:fillRect/>
          </a:stretch>
        </p:blipFill>
        <p:spPr bwMode="auto">
          <a:xfrm>
            <a:off x="1752600" y="101600"/>
            <a:ext cx="6096000" cy="6604000"/>
          </a:xfrm>
          <a:prstGeom prst="rect">
            <a:avLst/>
          </a:prstGeom>
          <a:noFill/>
          <a:ln w="9525">
            <a:noFill/>
            <a:miter lim="800000"/>
            <a:headEnd/>
            <a:tailEnd/>
          </a:ln>
        </p:spPr>
      </p:pic>
      <p:sp>
        <p:nvSpPr>
          <p:cNvPr id="7" name="Rectangular Callout 6"/>
          <p:cNvSpPr>
            <a:spLocks noChangeArrowheads="1"/>
          </p:cNvSpPr>
          <p:nvPr/>
        </p:nvSpPr>
        <p:spPr bwMode="auto">
          <a:xfrm>
            <a:off x="1524000" y="5562600"/>
            <a:ext cx="6324600" cy="1066800"/>
          </a:xfrm>
          <a:prstGeom prst="wedgeRectCallout">
            <a:avLst>
              <a:gd name="adj1" fmla="val -18264"/>
              <a:gd name="adj2" fmla="val 21699"/>
            </a:avLst>
          </a:prstGeom>
          <a:blipFill dpi="0" rotWithShape="1">
            <a:blip r:embed="rId3" cstate="print">
              <a:alphaModFix amt="50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COLLECTIVISM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contrast="10000"/>
          </a:blip>
          <a:srcRect/>
          <a:stretch>
            <a:fillRect/>
          </a:stretch>
        </p:blipFill>
        <p:spPr bwMode="auto">
          <a:xfrm>
            <a:off x="0" y="1055688"/>
            <a:ext cx="9144000" cy="580231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162800" y="5029200"/>
            <a:ext cx="1981200" cy="1828800"/>
          </a:xfrm>
          <a:prstGeom prst="rect">
            <a:avLst/>
          </a:prstGeom>
          <a:noFill/>
          <a:ln w="9525">
            <a:noFill/>
            <a:miter lim="800000"/>
            <a:headEnd/>
            <a:tailEnd/>
          </a:ln>
        </p:spPr>
      </p:pic>
      <p:sp>
        <p:nvSpPr>
          <p:cNvPr id="4100" name="Rectangular Callout 7"/>
          <p:cNvSpPr>
            <a:spLocks noChangeArrowheads="1"/>
          </p:cNvSpPr>
          <p:nvPr/>
        </p:nvSpPr>
        <p:spPr bwMode="auto">
          <a:xfrm>
            <a:off x="1752600" y="152400"/>
            <a:ext cx="5638800" cy="838200"/>
          </a:xfrm>
          <a:prstGeom prst="wedgeRectCallout">
            <a:avLst>
              <a:gd name="adj1" fmla="val -18222"/>
              <a:gd name="adj2" fmla="val 23995"/>
            </a:avLst>
          </a:prstGeom>
          <a:solidFill>
            <a:srgbClr val="FFCCFF"/>
          </a:solidFill>
          <a:ln w="9525" algn="ctr">
            <a:solidFill>
              <a:schemeClr val="tx1"/>
            </a:solidFill>
            <a:round/>
            <a:headEnd/>
            <a:tailEnd/>
          </a:ln>
        </p:spPr>
        <p:txBody>
          <a:bodyPr/>
          <a:lstStyle/>
          <a:p>
            <a:pPr algn="ctr">
              <a:lnSpc>
                <a:spcPct val="80000"/>
              </a:lnSpc>
            </a:pPr>
            <a:r>
              <a:rPr lang="en-US" sz="3200">
                <a:latin typeface="Calibri" pitchFamily="34" charset="0"/>
                <a:ea typeface="Calibri" pitchFamily="34" charset="0"/>
                <a:cs typeface="Calibri" pitchFamily="34" charset="0"/>
              </a:rPr>
              <a:t>The end of World War II led to important changes in the world: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F</a:t>
            </a:r>
          </a:p>
        </p:txBody>
      </p:sp>
      <p:pic>
        <p:nvPicPr>
          <p:cNvPr id="18435" name="Picture 3"/>
          <p:cNvPicPr>
            <a:picLocks noChangeAspect="1" noChangeArrowheads="1"/>
          </p:cNvPicPr>
          <p:nvPr/>
        </p:nvPicPr>
        <p:blipFill>
          <a:blip r:embed="rId2" cstate="print">
            <a:lum bright="-10000" contrast="20000"/>
          </a:blip>
          <a:srcRect/>
          <a:stretch>
            <a:fillRect/>
          </a:stretch>
        </p:blipFill>
        <p:spPr bwMode="auto">
          <a:xfrm>
            <a:off x="1752600" y="60325"/>
            <a:ext cx="5791200" cy="6789738"/>
          </a:xfrm>
          <a:prstGeom prst="rect">
            <a:avLst/>
          </a:prstGeom>
          <a:noFill/>
          <a:ln w="9525">
            <a:noFill/>
            <a:miter lim="800000"/>
            <a:headEnd/>
            <a:tailEnd/>
          </a:ln>
        </p:spPr>
      </p:pic>
      <p:sp>
        <p:nvSpPr>
          <p:cNvPr id="7" name="Rectangular Callout 6"/>
          <p:cNvSpPr>
            <a:spLocks noChangeArrowheads="1"/>
          </p:cNvSpPr>
          <p:nvPr/>
        </p:nvSpPr>
        <p:spPr bwMode="auto">
          <a:xfrm>
            <a:off x="1905000" y="5562600"/>
            <a:ext cx="5410200" cy="1066800"/>
          </a:xfrm>
          <a:prstGeom prst="wedgeRectCallout">
            <a:avLst>
              <a:gd name="adj1" fmla="val -18264"/>
              <a:gd name="adj2" fmla="val 21699"/>
            </a:avLst>
          </a:prstGeom>
          <a:blipFill dpi="0" rotWithShape="1">
            <a:blip r:embed="rId3" cstate="print">
              <a:alphaModFix amt="50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SOCIALISM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G</a:t>
            </a:r>
          </a:p>
        </p:txBody>
      </p:sp>
      <p:pic>
        <p:nvPicPr>
          <p:cNvPr id="19459" name="Picture 2"/>
          <p:cNvPicPr>
            <a:picLocks noChangeAspect="1" noChangeArrowheads="1"/>
          </p:cNvPicPr>
          <p:nvPr/>
        </p:nvPicPr>
        <p:blipFill>
          <a:blip r:embed="rId2" cstate="print">
            <a:lum bright="-10000" contrast="20000"/>
          </a:blip>
          <a:srcRect/>
          <a:stretch>
            <a:fillRect/>
          </a:stretch>
        </p:blipFill>
        <p:spPr bwMode="auto">
          <a:xfrm>
            <a:off x="1676400" y="0"/>
            <a:ext cx="6324600" cy="6878638"/>
          </a:xfrm>
          <a:prstGeom prst="rect">
            <a:avLst/>
          </a:prstGeom>
          <a:noFill/>
          <a:ln w="9525">
            <a:noFill/>
            <a:miter lim="800000"/>
            <a:headEnd/>
            <a:tailEnd/>
          </a:ln>
        </p:spPr>
      </p:pic>
      <p:sp>
        <p:nvSpPr>
          <p:cNvPr id="6" name="Rectangular Callout 5"/>
          <p:cNvSpPr>
            <a:spLocks noChangeArrowheads="1"/>
          </p:cNvSpPr>
          <p:nvPr/>
        </p:nvSpPr>
        <p:spPr bwMode="auto">
          <a:xfrm>
            <a:off x="533400" y="5562600"/>
            <a:ext cx="8153400" cy="1066800"/>
          </a:xfrm>
          <a:prstGeom prst="wedgeRectCallout">
            <a:avLst>
              <a:gd name="adj1" fmla="val -18264"/>
              <a:gd name="adj2" fmla="val 21699"/>
            </a:avLst>
          </a:prstGeom>
          <a:blipFill dpi="0" rotWithShape="1">
            <a:blip r:embed="rId3" cstate="print">
              <a:alphaModFix amt="50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TOTALITARIANISM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0"/>
            <a:ext cx="1524000" cy="1143000"/>
          </a:xfrm>
          <a:prstGeom prst="rect">
            <a:avLst/>
          </a:prstGeom>
          <a:noFill/>
          <a:ln w="9525">
            <a:noFill/>
            <a:miter lim="800000"/>
            <a:headEnd/>
            <a:tailEnd/>
          </a:ln>
        </p:spPr>
        <p:txBody>
          <a:bodyPr anchor="ctr"/>
          <a:lstStyle/>
          <a:p>
            <a:pPr algn="ctr">
              <a:defRPr/>
            </a:pPr>
            <a:r>
              <a:rPr kumimoji="1" lang="en-US" sz="8000" b="1" kern="0" dirty="0">
                <a:solidFill>
                  <a:srgbClr val="FF0000"/>
                </a:solidFill>
                <a:latin typeface="Calibri" pitchFamily="34" charset="0"/>
                <a:ea typeface="+mj-ea"/>
                <a:cs typeface="Calibri" pitchFamily="34" charset="0"/>
              </a:rPr>
              <a:t>H</a:t>
            </a:r>
          </a:p>
        </p:txBody>
      </p:sp>
      <p:pic>
        <p:nvPicPr>
          <p:cNvPr id="20483" name="Picture 2"/>
          <p:cNvPicPr>
            <a:picLocks noChangeAspect="1" noChangeArrowheads="1"/>
          </p:cNvPicPr>
          <p:nvPr/>
        </p:nvPicPr>
        <p:blipFill>
          <a:blip r:embed="rId2" cstate="print">
            <a:lum bright="-10000" contrast="20000"/>
          </a:blip>
          <a:srcRect/>
          <a:stretch>
            <a:fillRect/>
          </a:stretch>
        </p:blipFill>
        <p:spPr bwMode="auto">
          <a:xfrm>
            <a:off x="1371600" y="0"/>
            <a:ext cx="7239000" cy="6862763"/>
          </a:xfrm>
          <a:prstGeom prst="rect">
            <a:avLst/>
          </a:prstGeom>
          <a:noFill/>
          <a:ln w="9525">
            <a:noFill/>
            <a:miter lim="800000"/>
            <a:headEnd/>
            <a:tailEnd/>
          </a:ln>
        </p:spPr>
      </p:pic>
      <p:sp>
        <p:nvSpPr>
          <p:cNvPr id="7" name="Rectangular Callout 6"/>
          <p:cNvSpPr>
            <a:spLocks noChangeArrowheads="1"/>
          </p:cNvSpPr>
          <p:nvPr/>
        </p:nvSpPr>
        <p:spPr bwMode="auto">
          <a:xfrm>
            <a:off x="1676400" y="5562600"/>
            <a:ext cx="5867400" cy="1066800"/>
          </a:xfrm>
          <a:prstGeom prst="wedgeRectCallout">
            <a:avLst>
              <a:gd name="adj1" fmla="val -18264"/>
              <a:gd name="adj2" fmla="val 21699"/>
            </a:avLst>
          </a:prstGeom>
          <a:blipFill dpi="0" rotWithShape="1">
            <a:blip r:embed="rId3" cstate="print">
              <a:alphaModFix amt="49000"/>
            </a:blip>
            <a:srcRect/>
            <a:stretch>
              <a:fillRect/>
            </a:stretch>
          </a:blipFill>
          <a:ln w="76200" algn="ctr">
            <a:solidFill>
              <a:schemeClr val="tx1"/>
            </a:solidFill>
            <a:round/>
            <a:headEnd/>
            <a:tailEnd/>
          </a:ln>
        </p:spPr>
        <p:txBody>
          <a:bodyPr/>
          <a:lstStyle/>
          <a:p>
            <a:pPr algn="ctr">
              <a:lnSpc>
                <a:spcPct val="90000"/>
              </a:lnSpc>
            </a:pPr>
            <a:r>
              <a:rPr lang="en-US" sz="8000">
                <a:latin typeface="Calibri" pitchFamily="34" charset="0"/>
                <a:ea typeface="Calibri" pitchFamily="34" charset="0"/>
                <a:cs typeface="Calibri" pitchFamily="34" charset="0"/>
              </a:rPr>
              <a:t>FREEDOM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838200" y="304800"/>
            <a:ext cx="8305800" cy="6553200"/>
          </a:xfrm>
        </p:spPr>
        <p:txBody>
          <a:bodyPr/>
          <a:lstStyle/>
          <a:p>
            <a:pPr>
              <a:lnSpc>
                <a:spcPct val="90000"/>
              </a:lnSpc>
              <a:spcBef>
                <a:spcPts val="0"/>
              </a:spcBef>
              <a:spcAft>
                <a:spcPts val="600"/>
              </a:spcAft>
              <a:defRPr/>
            </a:pPr>
            <a:r>
              <a:rPr lang="en-US" sz="3800" u="sng" dirty="0" smtClean="0">
                <a:effectLst>
                  <a:outerShdw blurRad="38100" dist="38100" dir="2700000" algn="tl">
                    <a:srgbClr val="C0C0C0"/>
                  </a:outerShdw>
                </a:effectLst>
                <a:latin typeface="Calibri" pitchFamily="34" charset="0"/>
                <a:cs typeface="Calibri" pitchFamily="34" charset="0"/>
              </a:rPr>
              <a:t>Essential Question</a:t>
            </a:r>
            <a:r>
              <a:rPr lang="en-US" sz="3800" dirty="0" smtClean="0">
                <a:latin typeface="Calibri" pitchFamily="34" charset="0"/>
                <a:cs typeface="Calibri" pitchFamily="34" charset="0"/>
              </a:rPr>
              <a:t>:</a:t>
            </a:r>
          </a:p>
          <a:p>
            <a:pPr lvl="1">
              <a:lnSpc>
                <a:spcPct val="90000"/>
              </a:lnSpc>
              <a:spcBef>
                <a:spcPts val="0"/>
              </a:spcBef>
              <a:spcAft>
                <a:spcPts val="600"/>
              </a:spcAft>
              <a:defRPr/>
            </a:pPr>
            <a:r>
              <a:rPr lang="en-US" sz="3800" dirty="0" smtClean="0">
                <a:latin typeface="Calibri" pitchFamily="34" charset="0"/>
                <a:cs typeface="Calibri" pitchFamily="34" charset="0"/>
              </a:rPr>
              <a:t>What were the major events between the USA &amp; USSR during </a:t>
            </a:r>
            <a:br>
              <a:rPr lang="en-US" sz="3800" dirty="0" smtClean="0">
                <a:latin typeface="Calibri" pitchFamily="34" charset="0"/>
                <a:cs typeface="Calibri" pitchFamily="34" charset="0"/>
              </a:rPr>
            </a:br>
            <a:r>
              <a:rPr lang="en-US" sz="3800" dirty="0" smtClean="0">
                <a:latin typeface="Calibri" pitchFamily="34" charset="0"/>
                <a:cs typeface="Calibri" pitchFamily="34" charset="0"/>
              </a:rPr>
              <a:t>the early years of the Cold War?</a:t>
            </a:r>
          </a:p>
          <a:p>
            <a:pPr>
              <a:lnSpc>
                <a:spcPct val="90000"/>
              </a:lnSpc>
              <a:spcBef>
                <a:spcPts val="0"/>
              </a:spcBef>
              <a:spcAft>
                <a:spcPts val="600"/>
              </a:spcAft>
              <a:defRPr/>
            </a:pPr>
            <a:endParaRPr lang="en-US" sz="3800" u="sng" dirty="0" smtClean="0">
              <a:solidFill>
                <a:srgbClr val="FF0000"/>
              </a:solidFill>
              <a:effectLst>
                <a:outerShdw blurRad="38100" dist="38100" dir="2700000" algn="tl">
                  <a:srgbClr val="C0C0C0"/>
                </a:outerShdw>
              </a:effectLst>
              <a:latin typeface="Calibri" pitchFamily="34" charset="0"/>
              <a:cs typeface="Calibri" pitchFamily="34" charset="0"/>
            </a:endParaRPr>
          </a:p>
          <a:p>
            <a:pPr>
              <a:lnSpc>
                <a:spcPct val="90000"/>
              </a:lnSpc>
              <a:spcBef>
                <a:spcPts val="0"/>
              </a:spcBef>
              <a:spcAft>
                <a:spcPts val="600"/>
              </a:spcAft>
              <a:defRPr/>
            </a:pPr>
            <a:endParaRPr lang="en-US" sz="3200" u="sng" dirty="0" smtClean="0">
              <a:solidFill>
                <a:srgbClr val="FF0000"/>
              </a:solidFill>
              <a:effectLst>
                <a:outerShdw blurRad="38100" dist="38100" dir="2700000" algn="tl">
                  <a:srgbClr val="C0C0C0"/>
                </a:outerShdw>
              </a:effectLst>
              <a:latin typeface="Calibri" pitchFamily="34" charset="0"/>
              <a:cs typeface="Calibri" pitchFamily="34" charset="0"/>
            </a:endParaRPr>
          </a:p>
          <a:p>
            <a:pPr>
              <a:lnSpc>
                <a:spcPct val="90000"/>
              </a:lnSpc>
              <a:spcBef>
                <a:spcPts val="0"/>
              </a:spcBef>
              <a:spcAft>
                <a:spcPts val="600"/>
              </a:spcAft>
              <a:defRPr/>
            </a:pPr>
            <a:r>
              <a:rPr lang="en-US" sz="3800" u="sng" dirty="0" smtClean="0">
                <a:solidFill>
                  <a:srgbClr val="FF0000"/>
                </a:solidFill>
                <a:effectLst>
                  <a:outerShdw blurRad="38100" dist="38100" dir="2700000" algn="tl">
                    <a:srgbClr val="C0C0C0"/>
                  </a:outerShdw>
                </a:effectLst>
                <a:latin typeface="Calibri" pitchFamily="34" charset="0"/>
                <a:cs typeface="Calibri" pitchFamily="34" charset="0"/>
              </a:rPr>
              <a:t>CPWH Agenda for Unit 13.1</a:t>
            </a:r>
            <a:r>
              <a:rPr lang="en-US" sz="3800" dirty="0" smtClean="0">
                <a:solidFill>
                  <a:srgbClr val="FF0000"/>
                </a:solidFill>
                <a:latin typeface="Calibri" pitchFamily="34" charset="0"/>
                <a:cs typeface="Calibri" pitchFamily="34" charset="0"/>
              </a:rPr>
              <a:t>:</a:t>
            </a:r>
          </a:p>
          <a:p>
            <a:pPr lvl="1">
              <a:lnSpc>
                <a:spcPct val="90000"/>
              </a:lnSpc>
              <a:spcBef>
                <a:spcPts val="0"/>
              </a:spcBef>
              <a:spcAft>
                <a:spcPts val="600"/>
              </a:spcAft>
              <a:defRPr/>
            </a:pPr>
            <a:r>
              <a:rPr lang="en-US" sz="3800" dirty="0" smtClean="0">
                <a:solidFill>
                  <a:srgbClr val="FF0000"/>
                </a:solidFill>
                <a:latin typeface="Calibri" pitchFamily="34" charset="0"/>
                <a:cs typeface="Calibri" pitchFamily="34" charset="0"/>
              </a:rPr>
              <a:t>Clicker questions</a:t>
            </a:r>
          </a:p>
          <a:p>
            <a:pPr lvl="1">
              <a:lnSpc>
                <a:spcPct val="90000"/>
              </a:lnSpc>
              <a:spcBef>
                <a:spcPts val="0"/>
              </a:spcBef>
              <a:spcAft>
                <a:spcPts val="600"/>
              </a:spcAft>
              <a:defRPr/>
            </a:pPr>
            <a:r>
              <a:rPr lang="en-US" sz="3800" dirty="0" smtClean="0">
                <a:solidFill>
                  <a:srgbClr val="FF0000"/>
                </a:solidFill>
                <a:latin typeface="Calibri" pitchFamily="34" charset="0"/>
                <a:cs typeface="Calibri" pitchFamily="34" charset="0"/>
              </a:rPr>
              <a:t>“Cold War” notes</a:t>
            </a:r>
          </a:p>
          <a:p>
            <a:pPr lvl="1">
              <a:lnSpc>
                <a:spcPct val="90000"/>
              </a:lnSpc>
              <a:spcBef>
                <a:spcPts val="0"/>
              </a:spcBef>
              <a:spcAft>
                <a:spcPts val="600"/>
              </a:spcAft>
              <a:defRPr/>
            </a:pPr>
            <a:r>
              <a:rPr lang="en-US" sz="3800" dirty="0" smtClean="0">
                <a:solidFill>
                  <a:srgbClr val="0000CC"/>
                </a:solidFill>
                <a:latin typeface="Calibri" pitchFamily="34" charset="0"/>
                <a:cs typeface="Calibri" pitchFamily="34" charset="0"/>
              </a:rPr>
              <a:t>Today’s HW: </a:t>
            </a:r>
            <a:r>
              <a:rPr lang="en-US" sz="3800" b="1" u="sng" dirty="0" smtClean="0">
                <a:solidFill>
                  <a:srgbClr val="0000CC"/>
                </a:solidFill>
                <a:latin typeface="Calibri" pitchFamily="34" charset="0"/>
                <a:cs typeface="Calibri" pitchFamily="34" charset="0"/>
              </a:rPr>
              <a:t>33.1</a:t>
            </a:r>
          </a:p>
          <a:p>
            <a:pPr lvl="1">
              <a:lnSpc>
                <a:spcPct val="90000"/>
              </a:lnSpc>
              <a:spcBef>
                <a:spcPts val="0"/>
              </a:spcBef>
              <a:spcAft>
                <a:spcPts val="600"/>
              </a:spcAft>
              <a:defRPr/>
            </a:pPr>
            <a:r>
              <a:rPr lang="en-US" sz="3800" dirty="0" smtClean="0">
                <a:solidFill>
                  <a:srgbClr val="660066"/>
                </a:solidFill>
                <a:latin typeface="Calibri" pitchFamily="34" charset="0"/>
                <a:cs typeface="Calibri" pitchFamily="34" charset="0"/>
              </a:rPr>
              <a:t>Unit 13 Test: </a:t>
            </a:r>
            <a:r>
              <a:rPr lang="en-US" sz="3800" b="1" u="sng" dirty="0" smtClean="0">
                <a:solidFill>
                  <a:srgbClr val="660066"/>
                </a:solidFill>
                <a:latin typeface="Calibri" pitchFamily="34" charset="0"/>
                <a:cs typeface="Calibri" pitchFamily="34" charset="0"/>
              </a:rPr>
              <a:t>Tuesday, May 3</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76200" y="152400"/>
            <a:ext cx="8991600" cy="6705600"/>
          </a:xfrm>
          <a:prstGeom prst="rect">
            <a:avLst/>
          </a:prstGeom>
          <a:noFill/>
          <a:ln w="9525">
            <a:noFill/>
            <a:miter lim="800000"/>
            <a:headEnd/>
            <a:tailEnd/>
          </a:ln>
        </p:spPr>
      </p:pic>
      <p:sp>
        <p:nvSpPr>
          <p:cNvPr id="22531" name="Rectangle 13"/>
          <p:cNvSpPr>
            <a:spLocks noChangeArrowheads="1"/>
          </p:cNvSpPr>
          <p:nvPr/>
        </p:nvSpPr>
        <p:spPr bwMode="auto">
          <a:xfrm>
            <a:off x="381000" y="1447800"/>
            <a:ext cx="3962400" cy="1676400"/>
          </a:xfrm>
          <a:prstGeom prst="rect">
            <a:avLst/>
          </a:prstGeom>
          <a:solidFill>
            <a:schemeClr val="bg1"/>
          </a:solidFill>
          <a:ln w="9525">
            <a:noFill/>
            <a:miter lim="800000"/>
            <a:headEnd/>
            <a:tailEnd/>
          </a:ln>
        </p:spPr>
        <p:txBody>
          <a:bodyPr wrap="none" anchor="ctr"/>
          <a:lstStyle/>
          <a:p>
            <a:endParaRPr lang="en-US"/>
          </a:p>
        </p:txBody>
      </p:sp>
      <p:pic>
        <p:nvPicPr>
          <p:cNvPr id="22532" name="Picture 18" descr="MPj04387670000[1]"/>
          <p:cNvPicPr>
            <a:picLocks noChangeAspect="1" noChangeArrowheads="1"/>
          </p:cNvPicPr>
          <p:nvPr/>
        </p:nvPicPr>
        <p:blipFill>
          <a:blip r:embed="rId3" cstate="print"/>
          <a:srcRect/>
          <a:stretch>
            <a:fillRect/>
          </a:stretch>
        </p:blipFill>
        <p:spPr bwMode="auto">
          <a:xfrm>
            <a:off x="381000" y="1447800"/>
            <a:ext cx="2514600" cy="1714500"/>
          </a:xfrm>
          <a:prstGeom prst="rect">
            <a:avLst/>
          </a:prstGeom>
          <a:noFill/>
          <a:ln w="9525">
            <a:noFill/>
            <a:miter lim="800000"/>
            <a:headEnd/>
            <a:tailEnd/>
          </a:ln>
        </p:spPr>
      </p:pic>
      <p:pic>
        <p:nvPicPr>
          <p:cNvPr id="22533" name="Picture 19" descr="MCj04421300000[1]"/>
          <p:cNvPicPr>
            <a:picLocks noChangeAspect="1" noChangeArrowheads="1"/>
          </p:cNvPicPr>
          <p:nvPr/>
        </p:nvPicPr>
        <p:blipFill>
          <a:blip r:embed="rId4" cstate="print"/>
          <a:srcRect/>
          <a:stretch>
            <a:fillRect/>
          </a:stretch>
        </p:blipFill>
        <p:spPr bwMode="auto">
          <a:xfrm>
            <a:off x="2590800" y="1371600"/>
            <a:ext cx="1905000" cy="1828800"/>
          </a:xfrm>
          <a:prstGeom prst="rect">
            <a:avLst/>
          </a:prstGeom>
          <a:noFill/>
          <a:ln w="9525">
            <a:noFill/>
            <a:miter lim="800000"/>
            <a:headEnd/>
            <a:tailEnd/>
          </a:ln>
        </p:spPr>
      </p:pic>
      <p:sp>
        <p:nvSpPr>
          <p:cNvPr id="22534" name="Rectangle 13"/>
          <p:cNvSpPr>
            <a:spLocks noChangeArrowheads="1"/>
          </p:cNvSpPr>
          <p:nvPr/>
        </p:nvSpPr>
        <p:spPr bwMode="auto">
          <a:xfrm>
            <a:off x="4648200" y="1447800"/>
            <a:ext cx="3962400" cy="1752600"/>
          </a:xfrm>
          <a:prstGeom prst="rect">
            <a:avLst/>
          </a:prstGeom>
          <a:solidFill>
            <a:schemeClr val="bg1"/>
          </a:solidFill>
          <a:ln w="9525">
            <a:noFill/>
            <a:miter lim="800000"/>
            <a:headEnd/>
            <a:tailEnd/>
          </a:ln>
        </p:spPr>
        <p:txBody>
          <a:bodyPr wrap="none" anchor="ctr"/>
          <a:lstStyle/>
          <a:p>
            <a:endParaRPr lang="en-US"/>
          </a:p>
        </p:txBody>
      </p:sp>
      <p:pic>
        <p:nvPicPr>
          <p:cNvPr id="22535" name="Picture 15" descr="equalworld"/>
          <p:cNvPicPr>
            <a:picLocks noChangeAspect="1" noChangeArrowheads="1"/>
          </p:cNvPicPr>
          <p:nvPr/>
        </p:nvPicPr>
        <p:blipFill>
          <a:blip r:embed="rId5" cstate="print"/>
          <a:srcRect l="15485" t="17676" r="12387" b="16888"/>
          <a:stretch>
            <a:fillRect/>
          </a:stretch>
        </p:blipFill>
        <p:spPr bwMode="auto">
          <a:xfrm>
            <a:off x="6851650" y="1447800"/>
            <a:ext cx="1835150" cy="1657350"/>
          </a:xfrm>
          <a:prstGeom prst="rect">
            <a:avLst/>
          </a:prstGeom>
          <a:noFill/>
          <a:ln w="9525">
            <a:noFill/>
            <a:miter lim="800000"/>
            <a:headEnd/>
            <a:tailEnd/>
          </a:ln>
        </p:spPr>
      </p:pic>
      <p:pic>
        <p:nvPicPr>
          <p:cNvPr id="22536" name="Picture 16" descr="Communism Symbol"/>
          <p:cNvPicPr>
            <a:picLocks noChangeAspect="1" noChangeArrowheads="1"/>
          </p:cNvPicPr>
          <p:nvPr/>
        </p:nvPicPr>
        <p:blipFill>
          <a:blip r:embed="rId6" cstate="print"/>
          <a:srcRect/>
          <a:stretch>
            <a:fillRect/>
          </a:stretch>
        </p:blipFill>
        <p:spPr bwMode="auto">
          <a:xfrm>
            <a:off x="4953000" y="1447800"/>
            <a:ext cx="16700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2057400"/>
            <a:ext cx="9153525" cy="4800600"/>
          </a:xfrm>
          <a:prstGeom prst="rect">
            <a:avLst/>
          </a:prstGeom>
          <a:noFill/>
          <a:ln w="9525">
            <a:noFill/>
            <a:miter lim="800000"/>
            <a:headEnd/>
            <a:tailEnd/>
          </a:ln>
        </p:spPr>
      </p:pic>
      <p:sp>
        <p:nvSpPr>
          <p:cNvPr id="3" name="Rectangular Callout 2"/>
          <p:cNvSpPr>
            <a:spLocks noChangeArrowheads="1"/>
          </p:cNvSpPr>
          <p:nvPr/>
        </p:nvSpPr>
        <p:spPr bwMode="auto">
          <a:xfrm>
            <a:off x="4114800" y="76200"/>
            <a:ext cx="4724400" cy="18288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During the Cold War,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the United States &amp;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Soviet Union entered an  era of distrust &amp; hostility from 1945 to 1991</a:t>
            </a:r>
          </a:p>
        </p:txBody>
      </p:sp>
      <p:sp>
        <p:nvSpPr>
          <p:cNvPr id="23556" name="Rectangle 4"/>
          <p:cNvSpPr>
            <a:spLocks noChangeArrowheads="1"/>
          </p:cNvSpPr>
          <p:nvPr/>
        </p:nvSpPr>
        <p:spPr bwMode="auto">
          <a:xfrm>
            <a:off x="2590800" y="6705600"/>
            <a:ext cx="4572000" cy="228600"/>
          </a:xfrm>
          <a:prstGeom prst="rect">
            <a:avLst/>
          </a:prstGeom>
          <a:solidFill>
            <a:schemeClr val="bg1"/>
          </a:solidFill>
          <a:ln w="9525" algn="ctr">
            <a:solidFill>
              <a:schemeClr val="bg1"/>
            </a:solidFill>
            <a:round/>
            <a:headEnd/>
            <a:tailEnd/>
          </a:ln>
        </p:spPr>
        <p:txBody>
          <a:bodyPr/>
          <a:lstStyle/>
          <a:p>
            <a:endParaRPr lang="en-US"/>
          </a:p>
        </p:txBody>
      </p:sp>
      <p:sp>
        <p:nvSpPr>
          <p:cNvPr id="6" name="Rectangular Callout 5"/>
          <p:cNvSpPr>
            <a:spLocks noChangeArrowheads="1"/>
          </p:cNvSpPr>
          <p:nvPr/>
        </p:nvSpPr>
        <p:spPr bwMode="auto">
          <a:xfrm>
            <a:off x="304800" y="76200"/>
            <a:ext cx="3505200" cy="18288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One of the most important changes after World War II was the beginning of the Cold War</a:t>
            </a:r>
          </a:p>
        </p:txBody>
      </p:sp>
      <p:sp>
        <p:nvSpPr>
          <p:cNvPr id="7" name="Rectangular Callout 6"/>
          <p:cNvSpPr>
            <a:spLocks noChangeArrowheads="1"/>
          </p:cNvSpPr>
          <p:nvPr/>
        </p:nvSpPr>
        <p:spPr bwMode="auto">
          <a:xfrm>
            <a:off x="76200" y="76200"/>
            <a:ext cx="3733800" cy="1905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The United States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&amp; Soviet Union were superpowers &amp; rivals who dominated world politics </a:t>
            </a:r>
          </a:p>
        </p:txBody>
      </p:sp>
      <p:sp>
        <p:nvSpPr>
          <p:cNvPr id="8" name="Rectangular Callout 7"/>
          <p:cNvSpPr/>
          <p:nvPr/>
        </p:nvSpPr>
        <p:spPr bwMode="auto">
          <a:xfrm>
            <a:off x="3962400" y="76200"/>
            <a:ext cx="5105400" cy="1905000"/>
          </a:xfrm>
          <a:prstGeom prst="wedgeRectCallout">
            <a:avLst>
              <a:gd name="adj1" fmla="val -18262"/>
              <a:gd name="adj2" fmla="val 21700"/>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lnSpc>
                <a:spcPct val="75000"/>
              </a:lnSpc>
              <a:defRPr/>
            </a:pPr>
            <a:r>
              <a:rPr lang="en-US" sz="3200" dirty="0">
                <a:latin typeface="Calibri" pitchFamily="34" charset="0"/>
                <a:cs typeface="Calibri" pitchFamily="34" charset="0"/>
              </a:rPr>
              <a:t>This was an era of competing ideologies: the USA promoted democracy &amp; capitalism while the USSR tried to spread communism </a:t>
            </a:r>
          </a:p>
        </p:txBody>
      </p:sp>
      <p:pic>
        <p:nvPicPr>
          <p:cNvPr id="9" name="Picture 4" descr="usa flag"/>
          <p:cNvPicPr>
            <a:picLocks noChangeAspect="1" noChangeArrowheads="1"/>
          </p:cNvPicPr>
          <p:nvPr/>
        </p:nvPicPr>
        <p:blipFill>
          <a:blip r:embed="rId4" cstate="print"/>
          <a:srcRect r="10606"/>
          <a:stretch>
            <a:fillRect/>
          </a:stretch>
        </p:blipFill>
        <p:spPr bwMode="auto">
          <a:xfrm>
            <a:off x="228600" y="2719388"/>
            <a:ext cx="1371600" cy="939800"/>
          </a:xfrm>
          <a:prstGeom prst="rect">
            <a:avLst/>
          </a:prstGeom>
          <a:noFill/>
          <a:ln w="38100">
            <a:noFill/>
            <a:miter lim="800000"/>
            <a:headEnd/>
            <a:tailEnd/>
          </a:ln>
        </p:spPr>
      </p:pic>
      <p:pic>
        <p:nvPicPr>
          <p:cNvPr id="10" name="Picture 3" descr="ussr flag"/>
          <p:cNvPicPr>
            <a:picLocks noChangeAspect="1" noChangeArrowheads="1"/>
          </p:cNvPicPr>
          <p:nvPr/>
        </p:nvPicPr>
        <p:blipFill>
          <a:blip r:embed="rId5" cstate="print"/>
          <a:srcRect/>
          <a:stretch>
            <a:fillRect/>
          </a:stretch>
        </p:blipFill>
        <p:spPr bwMode="auto">
          <a:xfrm>
            <a:off x="7086600" y="2081213"/>
            <a:ext cx="1406525" cy="966787"/>
          </a:xfrm>
          <a:prstGeom prst="rect">
            <a:avLst/>
          </a:prstGeom>
          <a:noFill/>
          <a:ln w="38100">
            <a:noFill/>
            <a:miter lim="800000"/>
            <a:headEnd/>
            <a:tailEnd/>
          </a:ln>
        </p:spPr>
      </p:pic>
      <p:sp>
        <p:nvSpPr>
          <p:cNvPr id="11" name="Rectangular Callout 10"/>
          <p:cNvSpPr>
            <a:spLocks noChangeArrowheads="1"/>
          </p:cNvSpPr>
          <p:nvPr/>
        </p:nvSpPr>
        <p:spPr bwMode="auto">
          <a:xfrm>
            <a:off x="304800" y="5638800"/>
            <a:ext cx="8610600" cy="11430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The different ideologies between USA &amp; USSR and their desires to spread these ideas led to an era of distrust, hostility, proxy battles, &amp; near nuclear war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0" y="0"/>
            <a:ext cx="3810000" cy="990600"/>
          </a:xfrm>
        </p:spPr>
        <p:txBody>
          <a:bodyPr/>
          <a:lstStyle/>
          <a:p>
            <a:pPr>
              <a:lnSpc>
                <a:spcPct val="80000"/>
              </a:lnSpc>
            </a:pPr>
            <a:r>
              <a:rPr lang="en-US" sz="3200" smtClean="0">
                <a:latin typeface="Calibri" pitchFamily="34" charset="0"/>
              </a:rPr>
              <a:t>What Caused the Cold War? </a:t>
            </a:r>
          </a:p>
        </p:txBody>
      </p:sp>
      <p:pic>
        <p:nvPicPr>
          <p:cNvPr id="240647" name="Picture 7" descr="lenin2"/>
          <p:cNvPicPr>
            <a:picLocks noChangeAspect="1" noChangeArrowheads="1"/>
          </p:cNvPicPr>
          <p:nvPr/>
        </p:nvPicPr>
        <p:blipFill>
          <a:blip r:embed="rId2" cstate="print"/>
          <a:srcRect/>
          <a:stretch>
            <a:fillRect/>
          </a:stretch>
        </p:blipFill>
        <p:spPr bwMode="auto">
          <a:xfrm>
            <a:off x="0" y="304800"/>
            <a:ext cx="5340350" cy="6324600"/>
          </a:xfrm>
          <a:prstGeom prst="rect">
            <a:avLst/>
          </a:prstGeom>
          <a:noFill/>
          <a:ln w="9525">
            <a:noFill/>
            <a:miter lim="800000"/>
            <a:headEnd/>
            <a:tailEnd/>
          </a:ln>
        </p:spPr>
      </p:pic>
      <p:sp>
        <p:nvSpPr>
          <p:cNvPr id="240648" name="Text Box 8"/>
          <p:cNvSpPr txBox="1">
            <a:spLocks noChangeArrowheads="1"/>
          </p:cNvSpPr>
          <p:nvPr/>
        </p:nvSpPr>
        <p:spPr bwMode="auto">
          <a:xfrm>
            <a:off x="5410200" y="838200"/>
            <a:ext cx="3733800" cy="2071688"/>
          </a:xfrm>
          <a:prstGeom prst="rect">
            <a:avLst/>
          </a:prstGeom>
          <a:noFill/>
          <a:ln w="9525">
            <a:noFill/>
            <a:miter lim="800000"/>
            <a:headEnd/>
            <a:tailEnd/>
          </a:ln>
        </p:spPr>
        <p:txBody>
          <a:bodyPr>
            <a:spAutoFit/>
          </a:bodyPr>
          <a:lstStyle/>
          <a:p>
            <a:pPr algn="ctr">
              <a:lnSpc>
                <a:spcPct val="80000"/>
              </a:lnSpc>
            </a:pPr>
            <a:r>
              <a:rPr lang="en-US" sz="3200">
                <a:solidFill>
                  <a:srgbClr val="C00000"/>
                </a:solidFill>
                <a:latin typeface="Calibri" pitchFamily="34" charset="0"/>
              </a:rPr>
              <a:t>In 1917, Lenin led </a:t>
            </a:r>
            <a:br>
              <a:rPr lang="en-US" sz="3200">
                <a:solidFill>
                  <a:srgbClr val="C00000"/>
                </a:solidFill>
                <a:latin typeface="Calibri" pitchFamily="34" charset="0"/>
              </a:rPr>
            </a:br>
            <a:r>
              <a:rPr lang="en-US" sz="3200">
                <a:solidFill>
                  <a:srgbClr val="C00000"/>
                </a:solidFill>
                <a:latin typeface="Calibri" pitchFamily="34" charset="0"/>
              </a:rPr>
              <a:t>the Bolsheviks in the Russian Revolution </a:t>
            </a:r>
            <a:br>
              <a:rPr lang="en-US" sz="3200">
                <a:solidFill>
                  <a:srgbClr val="C00000"/>
                </a:solidFill>
                <a:latin typeface="Calibri" pitchFamily="34" charset="0"/>
              </a:rPr>
            </a:br>
            <a:r>
              <a:rPr lang="en-US" sz="3200">
                <a:solidFill>
                  <a:srgbClr val="C00000"/>
                </a:solidFill>
                <a:latin typeface="Calibri" pitchFamily="34" charset="0"/>
              </a:rPr>
              <a:t>&amp; created the world’s first communist gov’t</a:t>
            </a:r>
          </a:p>
        </p:txBody>
      </p:sp>
      <p:pic>
        <p:nvPicPr>
          <p:cNvPr id="240664" name="Picture 24" descr="pi146"/>
          <p:cNvPicPr>
            <a:picLocks noChangeAspect="1" noChangeArrowheads="1"/>
          </p:cNvPicPr>
          <p:nvPr/>
        </p:nvPicPr>
        <p:blipFill>
          <a:blip r:embed="rId3" cstate="print"/>
          <a:srcRect/>
          <a:stretch>
            <a:fillRect/>
          </a:stretch>
        </p:blipFill>
        <p:spPr bwMode="auto">
          <a:xfrm>
            <a:off x="0" y="225425"/>
            <a:ext cx="5334000" cy="6403975"/>
          </a:xfrm>
          <a:prstGeom prst="rect">
            <a:avLst/>
          </a:prstGeom>
          <a:noFill/>
          <a:ln w="9525">
            <a:noFill/>
            <a:miter lim="800000"/>
            <a:headEnd/>
            <a:tailEnd/>
          </a:ln>
        </p:spPr>
      </p:pic>
      <p:sp>
        <p:nvSpPr>
          <p:cNvPr id="240665" name="Text Box 25"/>
          <p:cNvSpPr txBox="1">
            <a:spLocks noChangeArrowheads="1"/>
          </p:cNvSpPr>
          <p:nvPr/>
        </p:nvSpPr>
        <p:spPr bwMode="auto">
          <a:xfrm>
            <a:off x="5410200" y="1981200"/>
            <a:ext cx="3733800" cy="2071688"/>
          </a:xfrm>
          <a:prstGeom prst="rect">
            <a:avLst/>
          </a:prstGeom>
          <a:solidFill>
            <a:schemeClr val="bg1"/>
          </a:solidFill>
          <a:ln w="9525">
            <a:noFill/>
            <a:miter lim="800000"/>
            <a:headEnd/>
            <a:tailEnd/>
          </a:ln>
        </p:spPr>
        <p:txBody>
          <a:bodyPr>
            <a:spAutoFit/>
          </a:bodyPr>
          <a:lstStyle/>
          <a:p>
            <a:pPr algn="ctr">
              <a:lnSpc>
                <a:spcPct val="80000"/>
              </a:lnSpc>
            </a:pPr>
            <a:r>
              <a:rPr lang="en-US" sz="3200">
                <a:solidFill>
                  <a:srgbClr val="0000CC"/>
                </a:solidFill>
                <a:latin typeface="Calibri" pitchFamily="34" charset="0"/>
              </a:rPr>
              <a:t>Distrust began when the USA sent troops to fight the “Red Army” during the Russian Civil War</a:t>
            </a:r>
          </a:p>
        </p:txBody>
      </p:sp>
      <p:sp>
        <p:nvSpPr>
          <p:cNvPr id="240668" name="Text Box 28"/>
          <p:cNvSpPr txBox="1">
            <a:spLocks noChangeArrowheads="1"/>
          </p:cNvSpPr>
          <p:nvPr/>
        </p:nvSpPr>
        <p:spPr bwMode="auto">
          <a:xfrm>
            <a:off x="5410200" y="3581400"/>
            <a:ext cx="3733800" cy="1668463"/>
          </a:xfrm>
          <a:prstGeom prst="rect">
            <a:avLst/>
          </a:prstGeom>
          <a:solidFill>
            <a:schemeClr val="bg1"/>
          </a:solidFill>
          <a:ln w="9525">
            <a:noFill/>
            <a:miter lim="800000"/>
            <a:headEnd/>
            <a:tailEnd/>
          </a:ln>
        </p:spPr>
        <p:txBody>
          <a:bodyPr>
            <a:spAutoFit/>
          </a:bodyPr>
          <a:lstStyle/>
          <a:p>
            <a:pPr algn="ctr">
              <a:lnSpc>
                <a:spcPct val="80000"/>
              </a:lnSpc>
            </a:pPr>
            <a:r>
              <a:rPr lang="en-US" sz="3200">
                <a:solidFill>
                  <a:srgbClr val="003300"/>
                </a:solidFill>
                <a:latin typeface="Calibri" pitchFamily="34" charset="0"/>
              </a:rPr>
              <a:t>After Lenin’s death in 1924, Joseph Stalin became dictator of the Soviet Union </a:t>
            </a:r>
          </a:p>
        </p:txBody>
      </p:sp>
      <p:pic>
        <p:nvPicPr>
          <p:cNvPr id="240669" name="Picture 29" descr="untitled%203"/>
          <p:cNvPicPr>
            <a:picLocks noChangeAspect="1" noChangeArrowheads="1"/>
          </p:cNvPicPr>
          <p:nvPr/>
        </p:nvPicPr>
        <p:blipFill>
          <a:blip r:embed="rId4" cstate="print"/>
          <a:srcRect/>
          <a:stretch>
            <a:fillRect/>
          </a:stretch>
        </p:blipFill>
        <p:spPr bwMode="auto">
          <a:xfrm>
            <a:off x="0" y="0"/>
            <a:ext cx="5372100" cy="6858000"/>
          </a:xfrm>
          <a:prstGeom prst="rect">
            <a:avLst/>
          </a:prstGeom>
          <a:noFill/>
          <a:ln w="9525">
            <a:noFill/>
            <a:miter lim="800000"/>
            <a:headEnd/>
            <a:tailEnd/>
          </a:ln>
        </p:spPr>
      </p:pic>
      <p:sp>
        <p:nvSpPr>
          <p:cNvPr id="240670" name="Text Box 30"/>
          <p:cNvSpPr txBox="1">
            <a:spLocks noChangeArrowheads="1"/>
          </p:cNvSpPr>
          <p:nvPr/>
        </p:nvSpPr>
        <p:spPr bwMode="auto">
          <a:xfrm>
            <a:off x="5257800" y="5181600"/>
            <a:ext cx="3886200" cy="1668463"/>
          </a:xfrm>
          <a:prstGeom prst="rect">
            <a:avLst/>
          </a:prstGeom>
          <a:solidFill>
            <a:schemeClr val="bg1"/>
          </a:solidFill>
          <a:ln w="9525">
            <a:noFill/>
            <a:miter lim="800000"/>
            <a:headEnd/>
            <a:tailEnd/>
          </a:ln>
        </p:spPr>
        <p:txBody>
          <a:bodyPr>
            <a:spAutoFit/>
          </a:bodyPr>
          <a:lstStyle/>
          <a:p>
            <a:pPr algn="ctr">
              <a:lnSpc>
                <a:spcPct val="80000"/>
              </a:lnSpc>
            </a:pPr>
            <a:r>
              <a:rPr lang="en-US" sz="3200">
                <a:solidFill>
                  <a:srgbClr val="660066"/>
                </a:solidFill>
                <a:latin typeface="Calibri" pitchFamily="34" charset="0"/>
              </a:rPr>
              <a:t>During WWII, the </a:t>
            </a:r>
            <a:br>
              <a:rPr lang="en-US" sz="3200">
                <a:solidFill>
                  <a:srgbClr val="660066"/>
                </a:solidFill>
                <a:latin typeface="Calibri" pitchFamily="34" charset="0"/>
              </a:rPr>
            </a:br>
            <a:r>
              <a:rPr lang="en-US" sz="3200">
                <a:solidFill>
                  <a:srgbClr val="660066"/>
                </a:solidFill>
                <a:latin typeface="Calibri" pitchFamily="34" charset="0"/>
              </a:rPr>
              <a:t>USA &amp; USSR worked together to defeat  the Axis Powers, but…</a:t>
            </a:r>
          </a:p>
        </p:txBody>
      </p:sp>
      <p:pic>
        <p:nvPicPr>
          <p:cNvPr id="240671" name="Picture 31" descr="HA! 3"/>
          <p:cNvPicPr>
            <a:picLocks noChangeAspect="1" noChangeArrowheads="1"/>
          </p:cNvPicPr>
          <p:nvPr/>
        </p:nvPicPr>
        <p:blipFill>
          <a:blip r:embed="rId5" cstate="print"/>
          <a:srcRect/>
          <a:stretch>
            <a:fillRect/>
          </a:stretch>
        </p:blipFill>
        <p:spPr bwMode="auto">
          <a:xfrm>
            <a:off x="0" y="798513"/>
            <a:ext cx="5400675" cy="5297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665"/>
                                        </p:tgtEl>
                                        <p:attrNameLst>
                                          <p:attrName>style.visibility</p:attrName>
                                        </p:attrNameLst>
                                      </p:cBhvr>
                                      <p:to>
                                        <p:strVal val="visible"/>
                                      </p:to>
                                    </p:set>
                                    <p:animEffect transition="in" filter="fade">
                                      <p:cBhvr>
                                        <p:cTn id="7" dur="1000"/>
                                        <p:tgtEl>
                                          <p:spTgt spid="240665"/>
                                        </p:tgtEl>
                                      </p:cBhvr>
                                    </p:animEffect>
                                  </p:childTnLst>
                                </p:cTn>
                              </p:par>
                              <p:par>
                                <p:cTn id="8" presetID="10" presetClass="entr" presetSubtype="0" fill="hold" nodeType="withEffect">
                                  <p:stCondLst>
                                    <p:cond delay="0"/>
                                  </p:stCondLst>
                                  <p:childTnLst>
                                    <p:set>
                                      <p:cBhvr>
                                        <p:cTn id="9" dur="1" fill="hold">
                                          <p:stCondLst>
                                            <p:cond delay="0"/>
                                          </p:stCondLst>
                                        </p:cTn>
                                        <p:tgtEl>
                                          <p:spTgt spid="240664"/>
                                        </p:tgtEl>
                                        <p:attrNameLst>
                                          <p:attrName>style.visibility</p:attrName>
                                        </p:attrNameLst>
                                      </p:cBhvr>
                                      <p:to>
                                        <p:strVal val="visible"/>
                                      </p:to>
                                    </p:set>
                                    <p:animEffect transition="in" filter="fade">
                                      <p:cBhvr>
                                        <p:cTn id="10" dur="1000"/>
                                        <p:tgtEl>
                                          <p:spTgt spid="240664"/>
                                        </p:tgtEl>
                                      </p:cBhvr>
                                    </p:animEffect>
                                  </p:childTnLst>
                                </p:cTn>
                              </p:par>
                              <p:par>
                                <p:cTn id="11" presetID="10" presetClass="exit" presetSubtype="0" fill="hold" nodeType="withEffect">
                                  <p:stCondLst>
                                    <p:cond delay="0"/>
                                  </p:stCondLst>
                                  <p:childTnLst>
                                    <p:animEffect transition="out" filter="fade">
                                      <p:cBhvr>
                                        <p:cTn id="12" dur="1000"/>
                                        <p:tgtEl>
                                          <p:spTgt spid="240647"/>
                                        </p:tgtEl>
                                      </p:cBhvr>
                                    </p:animEffect>
                                    <p:set>
                                      <p:cBhvr>
                                        <p:cTn id="13" dur="1" fill="hold">
                                          <p:stCondLst>
                                            <p:cond delay="999"/>
                                          </p:stCondLst>
                                        </p:cTn>
                                        <p:tgtEl>
                                          <p:spTgt spid="2406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40648"/>
                                        </p:tgtEl>
                                      </p:cBhvr>
                                    </p:animEffect>
                                    <p:set>
                                      <p:cBhvr>
                                        <p:cTn id="16" dur="1" fill="hold">
                                          <p:stCondLst>
                                            <p:cond delay="999"/>
                                          </p:stCondLst>
                                        </p:cTn>
                                        <p:tgtEl>
                                          <p:spTgt spid="2406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240665"/>
                                        </p:tgtEl>
                                      </p:cBhvr>
                                    </p:animEffect>
                                    <p:set>
                                      <p:cBhvr>
                                        <p:cTn id="21" dur="1" fill="hold">
                                          <p:stCondLst>
                                            <p:cond delay="999"/>
                                          </p:stCondLst>
                                        </p:cTn>
                                        <p:tgtEl>
                                          <p:spTgt spid="24066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240664"/>
                                        </p:tgtEl>
                                      </p:cBhvr>
                                    </p:animEffect>
                                    <p:set>
                                      <p:cBhvr>
                                        <p:cTn id="24" dur="1" fill="hold">
                                          <p:stCondLst>
                                            <p:cond delay="999"/>
                                          </p:stCondLst>
                                        </p:cTn>
                                        <p:tgtEl>
                                          <p:spTgt spid="24066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40668"/>
                                        </p:tgtEl>
                                        <p:attrNameLst>
                                          <p:attrName>style.visibility</p:attrName>
                                        </p:attrNameLst>
                                      </p:cBhvr>
                                      <p:to>
                                        <p:strVal val="visible"/>
                                      </p:to>
                                    </p:set>
                                    <p:animEffect transition="in" filter="fade">
                                      <p:cBhvr>
                                        <p:cTn id="27" dur="1000"/>
                                        <p:tgtEl>
                                          <p:spTgt spid="240668"/>
                                        </p:tgtEl>
                                      </p:cBhvr>
                                    </p:animEffect>
                                  </p:childTnLst>
                                </p:cTn>
                              </p:par>
                              <p:par>
                                <p:cTn id="28" presetID="10" presetClass="entr" presetSubtype="0" fill="hold" nodeType="withEffect">
                                  <p:stCondLst>
                                    <p:cond delay="0"/>
                                  </p:stCondLst>
                                  <p:childTnLst>
                                    <p:set>
                                      <p:cBhvr>
                                        <p:cTn id="29" dur="1" fill="hold">
                                          <p:stCondLst>
                                            <p:cond delay="0"/>
                                          </p:stCondLst>
                                        </p:cTn>
                                        <p:tgtEl>
                                          <p:spTgt spid="240669"/>
                                        </p:tgtEl>
                                        <p:attrNameLst>
                                          <p:attrName>style.visibility</p:attrName>
                                        </p:attrNameLst>
                                      </p:cBhvr>
                                      <p:to>
                                        <p:strVal val="visible"/>
                                      </p:to>
                                    </p:set>
                                    <p:animEffect transition="in" filter="fade">
                                      <p:cBhvr>
                                        <p:cTn id="30" dur="1000"/>
                                        <p:tgtEl>
                                          <p:spTgt spid="24066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0670"/>
                                        </p:tgtEl>
                                        <p:attrNameLst>
                                          <p:attrName>style.visibility</p:attrName>
                                        </p:attrNameLst>
                                      </p:cBhvr>
                                      <p:to>
                                        <p:strVal val="visible"/>
                                      </p:to>
                                    </p:set>
                                    <p:animEffect transition="in" filter="fade">
                                      <p:cBhvr>
                                        <p:cTn id="35" dur="1000"/>
                                        <p:tgtEl>
                                          <p:spTgt spid="240670"/>
                                        </p:tgtEl>
                                      </p:cBhvr>
                                    </p:animEffect>
                                  </p:childTnLst>
                                </p:cTn>
                              </p:par>
                              <p:par>
                                <p:cTn id="36" presetID="10" presetClass="entr" presetSubtype="0" fill="hold" nodeType="withEffect">
                                  <p:stCondLst>
                                    <p:cond delay="0"/>
                                  </p:stCondLst>
                                  <p:childTnLst>
                                    <p:set>
                                      <p:cBhvr>
                                        <p:cTn id="37" dur="1" fill="hold">
                                          <p:stCondLst>
                                            <p:cond delay="0"/>
                                          </p:stCondLst>
                                        </p:cTn>
                                        <p:tgtEl>
                                          <p:spTgt spid="240671"/>
                                        </p:tgtEl>
                                        <p:attrNameLst>
                                          <p:attrName>style.visibility</p:attrName>
                                        </p:attrNameLst>
                                      </p:cBhvr>
                                      <p:to>
                                        <p:strVal val="visible"/>
                                      </p:to>
                                    </p:set>
                                    <p:animEffect transition="in" filter="fade">
                                      <p:cBhvr>
                                        <p:cTn id="38" dur="1000"/>
                                        <p:tgtEl>
                                          <p:spTgt spid="240671"/>
                                        </p:tgtEl>
                                      </p:cBhvr>
                                    </p:animEffect>
                                  </p:childTnLst>
                                </p:cTn>
                              </p:par>
                              <p:par>
                                <p:cTn id="39" presetID="10" presetClass="exit" presetSubtype="0" fill="hold" grpId="1" nodeType="withEffect">
                                  <p:stCondLst>
                                    <p:cond delay="0"/>
                                  </p:stCondLst>
                                  <p:childTnLst>
                                    <p:animEffect transition="out" filter="fade">
                                      <p:cBhvr>
                                        <p:cTn id="40" dur="1000"/>
                                        <p:tgtEl>
                                          <p:spTgt spid="240668"/>
                                        </p:tgtEl>
                                      </p:cBhvr>
                                    </p:animEffect>
                                    <p:set>
                                      <p:cBhvr>
                                        <p:cTn id="41" dur="1" fill="hold">
                                          <p:stCondLst>
                                            <p:cond delay="999"/>
                                          </p:stCondLst>
                                        </p:cTn>
                                        <p:tgtEl>
                                          <p:spTgt spid="24066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240669"/>
                                        </p:tgtEl>
                                      </p:cBhvr>
                                    </p:animEffect>
                                    <p:set>
                                      <p:cBhvr>
                                        <p:cTn id="44" dur="1" fill="hold">
                                          <p:stCondLst>
                                            <p:cond delay="999"/>
                                          </p:stCondLst>
                                        </p:cTn>
                                        <p:tgtEl>
                                          <p:spTgt spid="240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68" grpId="0" animBg="1"/>
      <p:bldP spid="240668" grpId="1" animBg="1"/>
      <p:bldP spid="24067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descr="http://www.totalmortgage.com/blog/wp-content/uploads/2011/02/mortgage-rates3.jpg"/>
          <p:cNvPicPr>
            <a:picLocks noChangeAspect="1" noChangeArrowheads="1"/>
          </p:cNvPicPr>
          <p:nvPr/>
        </p:nvPicPr>
        <p:blipFill>
          <a:blip r:embed="rId3" cstate="print"/>
          <a:srcRect/>
          <a:stretch>
            <a:fillRect/>
          </a:stretch>
        </p:blipFill>
        <p:spPr bwMode="auto">
          <a:xfrm>
            <a:off x="990600" y="1295400"/>
            <a:ext cx="7110413" cy="5486400"/>
          </a:xfrm>
          <a:prstGeom prst="rect">
            <a:avLst/>
          </a:prstGeom>
          <a:noFill/>
          <a:ln w="9525">
            <a:noFill/>
            <a:miter lim="800000"/>
            <a:headEnd/>
            <a:tailEnd/>
          </a:ln>
        </p:spPr>
      </p:pic>
      <p:sp>
        <p:nvSpPr>
          <p:cNvPr id="25603" name="Rectangular Callout 5"/>
          <p:cNvSpPr>
            <a:spLocks noChangeArrowheads="1"/>
          </p:cNvSpPr>
          <p:nvPr/>
        </p:nvSpPr>
        <p:spPr bwMode="auto">
          <a:xfrm>
            <a:off x="304800" y="76200"/>
            <a:ext cx="4343400" cy="1143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…World War II increased tensions between the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USA and USSR </a:t>
            </a:r>
          </a:p>
        </p:txBody>
      </p:sp>
      <p:sp>
        <p:nvSpPr>
          <p:cNvPr id="7" name="Rectangular Callout 6"/>
          <p:cNvSpPr>
            <a:spLocks noChangeArrowheads="1"/>
          </p:cNvSpPr>
          <p:nvPr/>
        </p:nvSpPr>
        <p:spPr bwMode="auto">
          <a:xfrm>
            <a:off x="4876800" y="76200"/>
            <a:ext cx="3962400" cy="1143000"/>
          </a:xfrm>
          <a:prstGeom prst="wedgeRectCallout">
            <a:avLst>
              <a:gd name="adj1" fmla="val 3889"/>
              <a:gd name="adj2" fmla="val 85866"/>
            </a:avLst>
          </a:prstGeom>
          <a:solidFill>
            <a:srgbClr val="CC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Stalin never trusted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the Britain or the USA during World War II</a:t>
            </a:r>
          </a:p>
        </p:txBody>
      </p:sp>
      <p:sp>
        <p:nvSpPr>
          <p:cNvPr id="8" name="Rectangular Callout 7"/>
          <p:cNvSpPr>
            <a:spLocks noChangeArrowheads="1"/>
          </p:cNvSpPr>
          <p:nvPr/>
        </p:nvSpPr>
        <p:spPr bwMode="auto">
          <a:xfrm>
            <a:off x="838200" y="5943600"/>
            <a:ext cx="7620000" cy="838200"/>
          </a:xfrm>
          <a:prstGeom prst="wedgeRectCallout">
            <a:avLst>
              <a:gd name="adj1" fmla="val -6120"/>
              <a:gd name="adj2" fmla="val -251861"/>
            </a:avLst>
          </a:prstGeom>
          <a:solidFill>
            <a:srgbClr val="FF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The Manhattan Project gave the USA a monopoly on nuclear weapon technology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Content Placeholder 5" descr="Cold War Europe without Iron Curtain_edited-2.jpg"/>
          <p:cNvPicPr>
            <a:picLocks noGrp="1" noChangeAspect="1"/>
          </p:cNvPicPr>
          <p:nvPr>
            <p:ph idx="1"/>
          </p:nvPr>
        </p:nvPicPr>
        <p:blipFill>
          <a:blip r:embed="rId3" cstate="print"/>
          <a:srcRect/>
          <a:stretch>
            <a:fillRect/>
          </a:stretch>
        </p:blipFill>
        <p:spPr>
          <a:xfrm>
            <a:off x="0" y="0"/>
            <a:ext cx="9144000" cy="6858000"/>
          </a:xfrm>
        </p:spPr>
      </p:pic>
      <p:sp>
        <p:nvSpPr>
          <p:cNvPr id="7" name="AutoShape 12"/>
          <p:cNvSpPr>
            <a:spLocks noChangeArrowheads="1"/>
          </p:cNvSpPr>
          <p:nvPr/>
        </p:nvSpPr>
        <p:spPr bwMode="auto">
          <a:xfrm>
            <a:off x="76200" y="76200"/>
            <a:ext cx="4191000" cy="1600200"/>
          </a:xfrm>
          <a:prstGeom prst="wedgeRectCallout">
            <a:avLst>
              <a:gd name="adj1" fmla="val 28000"/>
              <a:gd name="adj2" fmla="val 15516"/>
            </a:avLst>
          </a:prstGeom>
          <a:solidFill>
            <a:schemeClr val="tx2">
              <a:lumMod val="20000"/>
              <a:lumOff val="80000"/>
            </a:schemeClr>
          </a:solidFill>
          <a:ln w="12700">
            <a:solidFill>
              <a:schemeClr val="tx1"/>
            </a:solidFill>
            <a:miter lim="800000"/>
            <a:headEnd/>
            <a:tailEnd/>
          </a:ln>
        </p:spPr>
        <p:txBody>
          <a:bodyPr/>
          <a:lstStyle/>
          <a:p>
            <a:pPr algn="ctr">
              <a:lnSpc>
                <a:spcPct val="80000"/>
              </a:lnSpc>
              <a:spcBef>
                <a:spcPts val="0"/>
              </a:spcBef>
              <a:defRPr/>
            </a:pPr>
            <a:r>
              <a:rPr lang="en-US" sz="3200" dirty="0">
                <a:latin typeface="Calibri" pitchFamily="34" charset="0"/>
              </a:rPr>
              <a:t>At the Yalta Conference, Stalin agreed to allow self-determination in Eastern Europe</a:t>
            </a:r>
          </a:p>
        </p:txBody>
      </p:sp>
      <p:sp>
        <p:nvSpPr>
          <p:cNvPr id="10" name="AutoShape 15"/>
          <p:cNvSpPr>
            <a:spLocks noChangeArrowheads="1"/>
          </p:cNvSpPr>
          <p:nvPr/>
        </p:nvSpPr>
        <p:spPr bwMode="auto">
          <a:xfrm>
            <a:off x="4343400" y="76200"/>
            <a:ext cx="4724400" cy="1600200"/>
          </a:xfrm>
          <a:prstGeom prst="wedgeRectCallout">
            <a:avLst>
              <a:gd name="adj1" fmla="val -22144"/>
              <a:gd name="adj2" fmla="val 26338"/>
            </a:avLst>
          </a:prstGeom>
          <a:solidFill>
            <a:srgbClr val="FFCC99"/>
          </a:solidFill>
          <a:ln w="12700">
            <a:solidFill>
              <a:schemeClr val="tx1"/>
            </a:solidFill>
            <a:miter lim="800000"/>
            <a:headEnd/>
            <a:tailEnd/>
          </a:ln>
        </p:spPr>
        <p:txBody>
          <a:bodyPr/>
          <a:lstStyle/>
          <a:p>
            <a:pPr algn="ctr">
              <a:lnSpc>
                <a:spcPct val="80000"/>
              </a:lnSpc>
            </a:pPr>
            <a:r>
              <a:rPr lang="en-US" sz="3200">
                <a:latin typeface="Calibri" pitchFamily="34" charset="0"/>
              </a:rPr>
              <a:t>But, Stalin wanted a “buffer zone” between </a:t>
            </a:r>
            <a:br>
              <a:rPr lang="en-US" sz="3200">
                <a:latin typeface="Calibri" pitchFamily="34" charset="0"/>
              </a:rPr>
            </a:br>
            <a:r>
              <a:rPr lang="en-US" sz="3200">
                <a:latin typeface="Calibri" pitchFamily="34" charset="0"/>
              </a:rPr>
              <a:t>the USSR &amp; the democratic nations in Western Europe</a:t>
            </a:r>
          </a:p>
        </p:txBody>
      </p:sp>
      <p:sp>
        <p:nvSpPr>
          <p:cNvPr id="12" name="AutoShape 15"/>
          <p:cNvSpPr>
            <a:spLocks noChangeArrowheads="1"/>
          </p:cNvSpPr>
          <p:nvPr/>
        </p:nvSpPr>
        <p:spPr bwMode="auto">
          <a:xfrm>
            <a:off x="76200" y="5181600"/>
            <a:ext cx="3962400" cy="1600200"/>
          </a:xfrm>
          <a:prstGeom prst="wedgeRectCallout">
            <a:avLst>
              <a:gd name="adj1" fmla="val -22144"/>
              <a:gd name="adj2" fmla="val 26338"/>
            </a:avLst>
          </a:prstGeom>
          <a:solidFill>
            <a:srgbClr val="FFCCFF"/>
          </a:solidFill>
          <a:ln w="12700">
            <a:solidFill>
              <a:schemeClr val="tx1"/>
            </a:solidFill>
            <a:miter lim="800000"/>
            <a:headEnd/>
            <a:tailEnd/>
          </a:ln>
        </p:spPr>
        <p:txBody>
          <a:bodyPr/>
          <a:lstStyle/>
          <a:p>
            <a:pPr algn="ctr">
              <a:lnSpc>
                <a:spcPct val="80000"/>
              </a:lnSpc>
            </a:pPr>
            <a:r>
              <a:rPr lang="en-US" sz="3200">
                <a:latin typeface="Calibri" pitchFamily="34" charset="0"/>
              </a:rPr>
              <a:t>Stalin used his military to install communist gov’ts in Eastern European nations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19"/>
          <p:cNvSpPr>
            <a:spLocks noChangeArrowheads="1"/>
          </p:cNvSpPr>
          <p:nvPr/>
        </p:nvSpPr>
        <p:spPr bwMode="auto">
          <a:xfrm>
            <a:off x="152400" y="76200"/>
            <a:ext cx="7924800" cy="1219200"/>
          </a:xfrm>
          <a:prstGeom prst="wedgeRectCallout">
            <a:avLst>
              <a:gd name="adj1" fmla="val 30287"/>
              <a:gd name="adj2" fmla="val 16139"/>
            </a:avLst>
          </a:prstGeom>
          <a:solidFill>
            <a:srgbClr val="CCCCFF"/>
          </a:solidFill>
          <a:ln w="12700">
            <a:solidFill>
              <a:schemeClr val="tx1"/>
            </a:solidFill>
            <a:miter lim="800000"/>
            <a:headEnd/>
            <a:tailEnd/>
          </a:ln>
        </p:spPr>
        <p:txBody>
          <a:bodyPr/>
          <a:lstStyle/>
          <a:p>
            <a:pPr algn="ctr">
              <a:lnSpc>
                <a:spcPct val="80000"/>
              </a:lnSpc>
            </a:pPr>
            <a:r>
              <a:rPr lang="en-US" sz="3200">
                <a:latin typeface="Calibri" pitchFamily="34" charset="0"/>
              </a:rPr>
              <a:t>As a result, Eastern European nations </a:t>
            </a:r>
            <a:br>
              <a:rPr lang="en-US" sz="3200">
                <a:latin typeface="Calibri" pitchFamily="34" charset="0"/>
              </a:rPr>
            </a:br>
            <a:r>
              <a:rPr lang="en-US" sz="3200">
                <a:latin typeface="Calibri" pitchFamily="34" charset="0"/>
              </a:rPr>
              <a:t>turned communist &amp; became Soviet satellites: </a:t>
            </a:r>
            <a:br>
              <a:rPr lang="en-US" sz="3200">
                <a:latin typeface="Calibri" pitchFamily="34" charset="0"/>
              </a:rPr>
            </a:br>
            <a:r>
              <a:rPr lang="en-US" sz="3200">
                <a:latin typeface="Calibri" pitchFamily="34" charset="0"/>
              </a:rPr>
              <a:t>nations that were influenced by the USSR</a:t>
            </a:r>
            <a:endParaRPr kumimoji="1" lang="en-US" sz="3200">
              <a:latin typeface="Calibri" pitchFamily="34" charset="0"/>
            </a:endParaRPr>
          </a:p>
        </p:txBody>
      </p:sp>
      <p:pic>
        <p:nvPicPr>
          <p:cNvPr id="27651" name="Picture 4" descr="Soviet_takeover"/>
          <p:cNvPicPr>
            <a:picLocks noChangeAspect="1" noChangeArrowheads="1"/>
          </p:cNvPicPr>
          <p:nvPr/>
        </p:nvPicPr>
        <p:blipFill>
          <a:blip r:embed="rId2" cstate="print"/>
          <a:srcRect b="10538"/>
          <a:stretch>
            <a:fillRect/>
          </a:stretch>
        </p:blipFill>
        <p:spPr bwMode="auto">
          <a:xfrm>
            <a:off x="762000" y="1409700"/>
            <a:ext cx="7620000" cy="5448300"/>
          </a:xfrm>
          <a:prstGeom prst="rect">
            <a:avLst/>
          </a:prstGeom>
          <a:noFill/>
          <a:ln w="9525">
            <a:noFill/>
            <a:miter lim="800000"/>
            <a:headEnd/>
            <a:tailEnd/>
          </a:ln>
        </p:spPr>
      </p:pic>
      <p:sp>
        <p:nvSpPr>
          <p:cNvPr id="6" name="AutoShape 8"/>
          <p:cNvSpPr>
            <a:spLocks noChangeArrowheads="1"/>
          </p:cNvSpPr>
          <p:nvPr/>
        </p:nvSpPr>
        <p:spPr bwMode="auto">
          <a:xfrm>
            <a:off x="1066800" y="76200"/>
            <a:ext cx="7924800" cy="1219200"/>
          </a:xfrm>
          <a:prstGeom prst="wedgeRectCallout">
            <a:avLst>
              <a:gd name="adj1" fmla="val 33023"/>
              <a:gd name="adj2" fmla="val 19384"/>
            </a:avLst>
          </a:prstGeom>
          <a:solidFill>
            <a:srgbClr val="FFFFCC"/>
          </a:solidFill>
          <a:ln w="12700">
            <a:solidFill>
              <a:schemeClr val="tx1"/>
            </a:solidFill>
            <a:miter lim="800000"/>
            <a:headEnd/>
            <a:tailEnd/>
          </a:ln>
        </p:spPr>
        <p:txBody>
          <a:bodyPr/>
          <a:lstStyle/>
          <a:p>
            <a:pPr algn="ctr">
              <a:lnSpc>
                <a:spcPct val="80000"/>
              </a:lnSpc>
            </a:pPr>
            <a:r>
              <a:rPr lang="en-US" sz="3200">
                <a:latin typeface="Calibri" pitchFamily="34" charset="0"/>
                <a:ea typeface="Calibri" pitchFamily="34" charset="0"/>
                <a:cs typeface="Calibri" pitchFamily="34" charset="0"/>
              </a:rPr>
              <a:t>In the years after World War II, the USA began to view Stalin as a new Hitler—a dangerous dictator who wanted to take over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76200"/>
            <a:ext cx="7543800" cy="914400"/>
          </a:xfrm>
        </p:spPr>
        <p:txBody>
          <a:bodyPr/>
          <a:lstStyle/>
          <a:p>
            <a:pPr>
              <a:lnSpc>
                <a:spcPct val="80000"/>
              </a:lnSpc>
            </a:pPr>
            <a:r>
              <a:rPr lang="en-US" sz="3200" smtClean="0">
                <a:solidFill>
                  <a:schemeClr val="tx1"/>
                </a:solidFill>
                <a:latin typeface="Calibri" pitchFamily="34" charset="0"/>
                <a:ea typeface="Calibri" pitchFamily="34" charset="0"/>
                <a:cs typeface="Calibri" pitchFamily="34" charset="0"/>
              </a:rPr>
              <a:t>The United Nations was created which replaced the League of Nations </a:t>
            </a:r>
          </a:p>
        </p:txBody>
      </p:sp>
      <p:pic>
        <p:nvPicPr>
          <p:cNvPr id="224259" name="Picture 3" descr="File:Flag of the United Nations.svg">
            <a:hlinkClick r:id="rId3"/>
          </p:cNvPr>
          <p:cNvPicPr>
            <a:picLocks noChangeAspect="1" noChangeArrowheads="1"/>
          </p:cNvPicPr>
          <p:nvPr/>
        </p:nvPicPr>
        <p:blipFill>
          <a:blip r:embed="rId4" cstate="print"/>
          <a:srcRect/>
          <a:stretch>
            <a:fillRect/>
          </a:stretch>
        </p:blipFill>
        <p:spPr bwMode="auto">
          <a:xfrm>
            <a:off x="0" y="914400"/>
            <a:ext cx="9144000" cy="6019800"/>
          </a:xfrm>
          <a:prstGeom prst="rect">
            <a:avLst/>
          </a:prstGeom>
          <a:noFill/>
          <a:ln w="9525">
            <a:noFill/>
            <a:miter lim="800000"/>
            <a:headEnd/>
            <a:tailEnd/>
          </a:ln>
        </p:spPr>
      </p:pic>
      <p:pic>
        <p:nvPicPr>
          <p:cNvPr id="224260" name="Picture 4" descr="File:United Nations Members.svg"/>
          <p:cNvPicPr>
            <a:picLocks noChangeAspect="1" noChangeArrowheads="1"/>
          </p:cNvPicPr>
          <p:nvPr/>
        </p:nvPicPr>
        <p:blipFill>
          <a:blip r:embed="rId5" cstate="print"/>
          <a:srcRect/>
          <a:stretch>
            <a:fillRect/>
          </a:stretch>
        </p:blipFill>
        <p:spPr bwMode="auto">
          <a:xfrm>
            <a:off x="0" y="914400"/>
            <a:ext cx="9144000" cy="5302250"/>
          </a:xfrm>
          <a:prstGeom prst="rect">
            <a:avLst/>
          </a:prstGeom>
          <a:noFill/>
          <a:ln w="9525">
            <a:noFill/>
            <a:miter lim="800000"/>
            <a:headEnd/>
            <a:tailEnd/>
          </a:ln>
        </p:spPr>
      </p:pic>
      <p:sp>
        <p:nvSpPr>
          <p:cNvPr id="224261" name="Text Box 5"/>
          <p:cNvSpPr txBox="1">
            <a:spLocks noChangeArrowheads="1"/>
          </p:cNvSpPr>
          <p:nvPr/>
        </p:nvSpPr>
        <p:spPr bwMode="auto">
          <a:xfrm>
            <a:off x="0" y="6216650"/>
            <a:ext cx="9144000" cy="584200"/>
          </a:xfrm>
          <a:prstGeom prst="rect">
            <a:avLst/>
          </a:prstGeom>
          <a:noFill/>
          <a:ln w="9525">
            <a:noFill/>
            <a:miter lim="800000"/>
            <a:headEnd/>
            <a:tailEnd/>
          </a:ln>
        </p:spPr>
        <p:txBody>
          <a:bodyPr>
            <a:spAutoFit/>
          </a:bodyPr>
          <a:lstStyle/>
          <a:p>
            <a:pPr algn="ctr" eaLnBrk="1" hangingPunct="1">
              <a:spcBef>
                <a:spcPct val="50000"/>
              </a:spcBef>
            </a:pPr>
            <a:r>
              <a:rPr lang="en-US" sz="3200">
                <a:latin typeface="Calibri" pitchFamily="34" charset="0"/>
                <a:ea typeface="Calibri" pitchFamily="34" charset="0"/>
                <a:cs typeface="Calibri" pitchFamily="34" charset="0"/>
              </a:rPr>
              <a:t>Member Nations</a:t>
            </a:r>
          </a:p>
        </p:txBody>
      </p:sp>
      <p:pic>
        <p:nvPicPr>
          <p:cNvPr id="224262" name="Picture 6" descr="File:The United Nations Building.jpg"/>
          <p:cNvPicPr>
            <a:picLocks noChangeAspect="1" noChangeArrowheads="1"/>
          </p:cNvPicPr>
          <p:nvPr/>
        </p:nvPicPr>
        <p:blipFill>
          <a:blip r:embed="rId6" cstate="print"/>
          <a:srcRect/>
          <a:stretch>
            <a:fillRect/>
          </a:stretch>
        </p:blipFill>
        <p:spPr bwMode="auto">
          <a:xfrm>
            <a:off x="0" y="0"/>
            <a:ext cx="5576888" cy="6858000"/>
          </a:xfrm>
          <a:prstGeom prst="rect">
            <a:avLst/>
          </a:prstGeom>
          <a:noFill/>
          <a:ln w="38100">
            <a:noFill/>
            <a:miter lim="800000"/>
            <a:headEnd/>
            <a:tailEnd/>
          </a:ln>
        </p:spPr>
      </p:pic>
      <p:sp>
        <p:nvSpPr>
          <p:cNvPr id="224270" name="Text Box 14"/>
          <p:cNvSpPr txBox="1">
            <a:spLocks noChangeArrowheads="1"/>
          </p:cNvSpPr>
          <p:nvPr/>
        </p:nvSpPr>
        <p:spPr bwMode="auto">
          <a:xfrm>
            <a:off x="5715000" y="1970088"/>
            <a:ext cx="3352800" cy="1422400"/>
          </a:xfrm>
          <a:prstGeom prst="rect">
            <a:avLst/>
          </a:prstGeom>
          <a:solidFill>
            <a:srgbClr val="FFFFFF"/>
          </a:solidFill>
          <a:ln w="38100">
            <a:noFill/>
            <a:miter lim="800000"/>
            <a:headEnd/>
            <a:tailEnd/>
          </a:ln>
        </p:spPr>
        <p:txBody>
          <a:bodyPr>
            <a:spAutoFit/>
          </a:bodyPr>
          <a:lstStyle/>
          <a:p>
            <a:pPr algn="ctr">
              <a:lnSpc>
                <a:spcPct val="90000"/>
              </a:lnSpc>
              <a:spcBef>
                <a:spcPct val="50000"/>
              </a:spcBef>
            </a:pPr>
            <a:r>
              <a:rPr lang="en-US" sz="3200">
                <a:latin typeface="Calibri" pitchFamily="34" charset="0"/>
                <a:ea typeface="Calibri" pitchFamily="34" charset="0"/>
                <a:cs typeface="Calibri" pitchFamily="34" charset="0"/>
              </a:rPr>
              <a:t>United Nations Headquarters is in New York City</a:t>
            </a:r>
          </a:p>
        </p:txBody>
      </p:sp>
      <p:pic>
        <p:nvPicPr>
          <p:cNvPr id="224271" name="Picture 15" descr="File:United Nations Security Council.jpg"/>
          <p:cNvPicPr preferRelativeResize="0">
            <a:picLocks noChangeAspect="1" noChangeArrowheads="1"/>
          </p:cNvPicPr>
          <p:nvPr/>
        </p:nvPicPr>
        <p:blipFill>
          <a:blip r:embed="rId7" cstate="print"/>
          <a:srcRect/>
          <a:stretch>
            <a:fillRect/>
          </a:stretch>
        </p:blipFill>
        <p:spPr bwMode="auto">
          <a:xfrm>
            <a:off x="3886200" y="3616325"/>
            <a:ext cx="5257800" cy="3241675"/>
          </a:xfrm>
          <a:prstGeom prst="rect">
            <a:avLst/>
          </a:prstGeom>
          <a:noFill/>
          <a:ln w="38100">
            <a:noFill/>
            <a:miter lim="800000"/>
            <a:headEnd/>
            <a:tailEnd/>
          </a:ln>
        </p:spPr>
      </p:pic>
      <p:pic>
        <p:nvPicPr>
          <p:cNvPr id="224272" name="Picture 16" descr="File:UN General Assembly hall.jpg"/>
          <p:cNvPicPr preferRelativeResize="0">
            <a:picLocks noChangeAspect="1" noChangeArrowheads="1"/>
          </p:cNvPicPr>
          <p:nvPr/>
        </p:nvPicPr>
        <p:blipFill>
          <a:blip r:embed="rId8" cstate="print"/>
          <a:srcRect/>
          <a:stretch>
            <a:fillRect/>
          </a:stretch>
        </p:blipFill>
        <p:spPr bwMode="auto">
          <a:xfrm>
            <a:off x="0" y="1066800"/>
            <a:ext cx="6858000" cy="4252913"/>
          </a:xfrm>
          <a:prstGeom prst="rect">
            <a:avLst/>
          </a:prstGeom>
          <a:noFill/>
          <a:ln w="38100">
            <a:noFill/>
            <a:miter lim="800000"/>
            <a:headEnd/>
            <a:tailEnd/>
          </a:ln>
        </p:spPr>
      </p:pic>
      <p:sp>
        <p:nvSpPr>
          <p:cNvPr id="224273" name="Text Box 17"/>
          <p:cNvSpPr txBox="1">
            <a:spLocks noChangeArrowheads="1"/>
          </p:cNvSpPr>
          <p:nvPr/>
        </p:nvSpPr>
        <p:spPr bwMode="auto">
          <a:xfrm>
            <a:off x="0" y="5372100"/>
            <a:ext cx="3886200" cy="584200"/>
          </a:xfrm>
          <a:prstGeom prst="rect">
            <a:avLst/>
          </a:prstGeom>
          <a:solidFill>
            <a:schemeClr val="bg1"/>
          </a:solidFill>
          <a:ln w="38100">
            <a:noFill/>
            <a:miter lim="800000"/>
            <a:headEnd/>
            <a:tailEnd/>
          </a:ln>
        </p:spPr>
        <p:txBody>
          <a:bodyPr>
            <a:spAutoFit/>
          </a:bodyPr>
          <a:lstStyle/>
          <a:p>
            <a:pPr algn="ctr" eaLnBrk="1" hangingPunct="1">
              <a:spcBef>
                <a:spcPct val="50000"/>
              </a:spcBef>
            </a:pPr>
            <a:r>
              <a:rPr lang="en-US" sz="3200">
                <a:latin typeface="Calibri" pitchFamily="34" charset="0"/>
                <a:ea typeface="Calibri" pitchFamily="34" charset="0"/>
                <a:cs typeface="Calibri" pitchFamily="34" charset="0"/>
              </a:rPr>
              <a:t>General Assembly</a:t>
            </a:r>
          </a:p>
        </p:txBody>
      </p:sp>
      <p:sp>
        <p:nvSpPr>
          <p:cNvPr id="224274" name="Text Box 18"/>
          <p:cNvSpPr txBox="1">
            <a:spLocks noChangeArrowheads="1"/>
          </p:cNvSpPr>
          <p:nvPr/>
        </p:nvSpPr>
        <p:spPr bwMode="auto">
          <a:xfrm>
            <a:off x="6858000" y="2530475"/>
            <a:ext cx="2286000" cy="1077913"/>
          </a:xfrm>
          <a:prstGeom prst="rect">
            <a:avLst/>
          </a:prstGeom>
          <a:solidFill>
            <a:schemeClr val="bg1"/>
          </a:solidFill>
          <a:ln w="38100">
            <a:noFill/>
            <a:miter lim="800000"/>
            <a:headEnd/>
            <a:tailEnd/>
          </a:ln>
        </p:spPr>
        <p:txBody>
          <a:bodyPr>
            <a:spAutoFit/>
          </a:bodyPr>
          <a:lstStyle/>
          <a:p>
            <a:pPr algn="ctr" eaLnBrk="1" hangingPunct="1">
              <a:spcBef>
                <a:spcPct val="50000"/>
              </a:spcBef>
            </a:pPr>
            <a:r>
              <a:rPr lang="en-US" sz="3200">
                <a:latin typeface="Calibri" pitchFamily="34" charset="0"/>
                <a:ea typeface="Calibri" pitchFamily="34" charset="0"/>
                <a:cs typeface="Calibri" pitchFamily="34" charset="0"/>
              </a:rPr>
              <a:t>Executive Council</a:t>
            </a:r>
          </a:p>
        </p:txBody>
      </p:sp>
      <p:sp>
        <p:nvSpPr>
          <p:cNvPr id="224276" name="Text Box 20"/>
          <p:cNvSpPr txBox="1">
            <a:spLocks noChangeArrowheads="1"/>
          </p:cNvSpPr>
          <p:nvPr/>
        </p:nvSpPr>
        <p:spPr bwMode="auto">
          <a:xfrm>
            <a:off x="0" y="0"/>
            <a:ext cx="9144000" cy="584200"/>
          </a:xfrm>
          <a:prstGeom prst="rect">
            <a:avLst/>
          </a:prstGeom>
          <a:solidFill>
            <a:schemeClr val="bg1"/>
          </a:solidFill>
          <a:ln w="38100">
            <a:noFill/>
            <a:miter lim="800000"/>
            <a:headEnd/>
            <a:tailEnd/>
          </a:ln>
        </p:spPr>
        <p:txBody>
          <a:bodyPr>
            <a:spAutoFit/>
          </a:bodyPr>
          <a:lstStyle/>
          <a:p>
            <a:pPr algn="ctr" eaLnBrk="1" hangingPunct="1">
              <a:spcBef>
                <a:spcPct val="50000"/>
              </a:spcBef>
            </a:pPr>
            <a:r>
              <a:rPr lang="en-US" sz="3200">
                <a:latin typeface="Calibri" pitchFamily="34" charset="0"/>
                <a:ea typeface="Calibri" pitchFamily="34" charset="0"/>
                <a:cs typeface="Calibri" pitchFamily="34" charset="0"/>
              </a:rPr>
              <a:t>U.N. Peacekeeping Interventions, 1945-2009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anim calcmode="lin" valueType="num">
                                      <p:cBhvr>
                                        <p:cTn id="7" dur="500" fill="hold"/>
                                        <p:tgtEl>
                                          <p:spTgt spid="224261"/>
                                        </p:tgtEl>
                                        <p:attrNameLst>
                                          <p:attrName>ppt_w</p:attrName>
                                        </p:attrNameLst>
                                      </p:cBhvr>
                                      <p:tavLst>
                                        <p:tav tm="0">
                                          <p:val>
                                            <p:fltVal val="0"/>
                                          </p:val>
                                        </p:tav>
                                        <p:tav tm="100000">
                                          <p:val>
                                            <p:strVal val="#ppt_w"/>
                                          </p:val>
                                        </p:tav>
                                      </p:tavLst>
                                    </p:anim>
                                    <p:anim calcmode="lin" valueType="num">
                                      <p:cBhvr>
                                        <p:cTn id="8" dur="500" fill="hold"/>
                                        <p:tgtEl>
                                          <p:spTgt spid="224261"/>
                                        </p:tgtEl>
                                        <p:attrNameLst>
                                          <p:attrName>ppt_h</p:attrName>
                                        </p:attrNameLst>
                                      </p:cBhvr>
                                      <p:tavLst>
                                        <p:tav tm="0">
                                          <p:val>
                                            <p:fltVal val="0"/>
                                          </p:val>
                                        </p:tav>
                                        <p:tav tm="100000">
                                          <p:val>
                                            <p:strVal val="#ppt_h"/>
                                          </p:val>
                                        </p:tav>
                                      </p:tavLst>
                                    </p:anim>
                                    <p:animEffect transition="in" filter="fade">
                                      <p:cBhvr>
                                        <p:cTn id="9" dur="500"/>
                                        <p:tgtEl>
                                          <p:spTgt spid="224261"/>
                                        </p:tgtEl>
                                      </p:cBhvr>
                                    </p:animEffect>
                                  </p:childTnLst>
                                </p:cTn>
                              </p:par>
                              <p:par>
                                <p:cTn id="10" presetID="53" presetClass="entr" presetSubtype="0" fill="hold" nodeType="withEffect">
                                  <p:stCondLst>
                                    <p:cond delay="0"/>
                                  </p:stCondLst>
                                  <p:childTnLst>
                                    <p:set>
                                      <p:cBhvr>
                                        <p:cTn id="11" dur="1" fill="hold">
                                          <p:stCondLst>
                                            <p:cond delay="0"/>
                                          </p:stCondLst>
                                        </p:cTn>
                                        <p:tgtEl>
                                          <p:spTgt spid="224260"/>
                                        </p:tgtEl>
                                        <p:attrNameLst>
                                          <p:attrName>style.visibility</p:attrName>
                                        </p:attrNameLst>
                                      </p:cBhvr>
                                      <p:to>
                                        <p:strVal val="visible"/>
                                      </p:to>
                                    </p:set>
                                    <p:anim calcmode="lin" valueType="num">
                                      <p:cBhvr>
                                        <p:cTn id="12" dur="500" fill="hold"/>
                                        <p:tgtEl>
                                          <p:spTgt spid="224260"/>
                                        </p:tgtEl>
                                        <p:attrNameLst>
                                          <p:attrName>ppt_w</p:attrName>
                                        </p:attrNameLst>
                                      </p:cBhvr>
                                      <p:tavLst>
                                        <p:tav tm="0">
                                          <p:val>
                                            <p:fltVal val="0"/>
                                          </p:val>
                                        </p:tav>
                                        <p:tav tm="100000">
                                          <p:val>
                                            <p:strVal val="#ppt_w"/>
                                          </p:val>
                                        </p:tav>
                                      </p:tavLst>
                                    </p:anim>
                                    <p:anim calcmode="lin" valueType="num">
                                      <p:cBhvr>
                                        <p:cTn id="13" dur="500" fill="hold"/>
                                        <p:tgtEl>
                                          <p:spTgt spid="224260"/>
                                        </p:tgtEl>
                                        <p:attrNameLst>
                                          <p:attrName>ppt_h</p:attrName>
                                        </p:attrNameLst>
                                      </p:cBhvr>
                                      <p:tavLst>
                                        <p:tav tm="0">
                                          <p:val>
                                            <p:fltVal val="0"/>
                                          </p:val>
                                        </p:tav>
                                        <p:tav tm="100000">
                                          <p:val>
                                            <p:strVal val="#ppt_h"/>
                                          </p:val>
                                        </p:tav>
                                      </p:tavLst>
                                    </p:anim>
                                    <p:animEffect transition="in" filter="fade">
                                      <p:cBhvr>
                                        <p:cTn id="14" dur="500"/>
                                        <p:tgtEl>
                                          <p:spTgt spid="22426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24262"/>
                                        </p:tgtEl>
                                        <p:attrNameLst>
                                          <p:attrName>style.visibility</p:attrName>
                                        </p:attrNameLst>
                                      </p:cBhvr>
                                      <p:to>
                                        <p:strVal val="visible"/>
                                      </p:to>
                                    </p:set>
                                    <p:anim calcmode="lin" valueType="num">
                                      <p:cBhvr>
                                        <p:cTn id="19" dur="500" fill="hold"/>
                                        <p:tgtEl>
                                          <p:spTgt spid="224262"/>
                                        </p:tgtEl>
                                        <p:attrNameLst>
                                          <p:attrName>ppt_w</p:attrName>
                                        </p:attrNameLst>
                                      </p:cBhvr>
                                      <p:tavLst>
                                        <p:tav tm="0">
                                          <p:val>
                                            <p:fltVal val="0"/>
                                          </p:val>
                                        </p:tav>
                                        <p:tav tm="100000">
                                          <p:val>
                                            <p:strVal val="#ppt_w"/>
                                          </p:val>
                                        </p:tav>
                                      </p:tavLst>
                                    </p:anim>
                                    <p:anim calcmode="lin" valueType="num">
                                      <p:cBhvr>
                                        <p:cTn id="20" dur="500" fill="hold"/>
                                        <p:tgtEl>
                                          <p:spTgt spid="224262"/>
                                        </p:tgtEl>
                                        <p:attrNameLst>
                                          <p:attrName>ppt_h</p:attrName>
                                        </p:attrNameLst>
                                      </p:cBhvr>
                                      <p:tavLst>
                                        <p:tav tm="0">
                                          <p:val>
                                            <p:fltVal val="0"/>
                                          </p:val>
                                        </p:tav>
                                        <p:tav tm="100000">
                                          <p:val>
                                            <p:strVal val="#ppt_h"/>
                                          </p:val>
                                        </p:tav>
                                      </p:tavLst>
                                    </p:anim>
                                    <p:animEffect transition="in" filter="fade">
                                      <p:cBhvr>
                                        <p:cTn id="21" dur="500"/>
                                        <p:tgtEl>
                                          <p:spTgt spid="22426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24270"/>
                                        </p:tgtEl>
                                        <p:attrNameLst>
                                          <p:attrName>style.visibility</p:attrName>
                                        </p:attrNameLst>
                                      </p:cBhvr>
                                      <p:to>
                                        <p:strVal val="visible"/>
                                      </p:to>
                                    </p:set>
                                    <p:anim calcmode="lin" valueType="num">
                                      <p:cBhvr>
                                        <p:cTn id="24" dur="500" fill="hold"/>
                                        <p:tgtEl>
                                          <p:spTgt spid="224270"/>
                                        </p:tgtEl>
                                        <p:attrNameLst>
                                          <p:attrName>ppt_w</p:attrName>
                                        </p:attrNameLst>
                                      </p:cBhvr>
                                      <p:tavLst>
                                        <p:tav tm="0">
                                          <p:val>
                                            <p:fltVal val="0"/>
                                          </p:val>
                                        </p:tav>
                                        <p:tav tm="100000">
                                          <p:val>
                                            <p:strVal val="#ppt_w"/>
                                          </p:val>
                                        </p:tav>
                                      </p:tavLst>
                                    </p:anim>
                                    <p:anim calcmode="lin" valueType="num">
                                      <p:cBhvr>
                                        <p:cTn id="25" dur="500" fill="hold"/>
                                        <p:tgtEl>
                                          <p:spTgt spid="224270"/>
                                        </p:tgtEl>
                                        <p:attrNameLst>
                                          <p:attrName>ppt_h</p:attrName>
                                        </p:attrNameLst>
                                      </p:cBhvr>
                                      <p:tavLst>
                                        <p:tav tm="0">
                                          <p:val>
                                            <p:fltVal val="0"/>
                                          </p:val>
                                        </p:tav>
                                        <p:tav tm="100000">
                                          <p:val>
                                            <p:strVal val="#ppt_h"/>
                                          </p:val>
                                        </p:tav>
                                      </p:tavLst>
                                    </p:anim>
                                    <p:animEffect transition="in" filter="fade">
                                      <p:cBhvr>
                                        <p:cTn id="26" dur="500"/>
                                        <p:tgtEl>
                                          <p:spTgt spid="224270"/>
                                        </p:tgtEl>
                                      </p:cBhvr>
                                    </p:animEffect>
                                  </p:childTnLst>
                                </p:cTn>
                              </p:par>
                              <p:par>
                                <p:cTn id="27" presetID="53" presetClass="exit" presetSubtype="0" fill="hold" nodeType="withEffect">
                                  <p:stCondLst>
                                    <p:cond delay="0"/>
                                  </p:stCondLst>
                                  <p:childTnLst>
                                    <p:anim calcmode="lin" valueType="num">
                                      <p:cBhvr>
                                        <p:cTn id="28" dur="500"/>
                                        <p:tgtEl>
                                          <p:spTgt spid="224259"/>
                                        </p:tgtEl>
                                        <p:attrNameLst>
                                          <p:attrName>ppt_w</p:attrName>
                                        </p:attrNameLst>
                                      </p:cBhvr>
                                      <p:tavLst>
                                        <p:tav tm="0">
                                          <p:val>
                                            <p:strVal val="ppt_w"/>
                                          </p:val>
                                        </p:tav>
                                        <p:tav tm="100000">
                                          <p:val>
                                            <p:fltVal val="0"/>
                                          </p:val>
                                        </p:tav>
                                      </p:tavLst>
                                    </p:anim>
                                    <p:anim calcmode="lin" valueType="num">
                                      <p:cBhvr>
                                        <p:cTn id="29" dur="500"/>
                                        <p:tgtEl>
                                          <p:spTgt spid="224259"/>
                                        </p:tgtEl>
                                        <p:attrNameLst>
                                          <p:attrName>ppt_h</p:attrName>
                                        </p:attrNameLst>
                                      </p:cBhvr>
                                      <p:tavLst>
                                        <p:tav tm="0">
                                          <p:val>
                                            <p:strVal val="ppt_h"/>
                                          </p:val>
                                        </p:tav>
                                        <p:tav tm="100000">
                                          <p:val>
                                            <p:fltVal val="0"/>
                                          </p:val>
                                        </p:tav>
                                      </p:tavLst>
                                    </p:anim>
                                    <p:animEffect transition="out" filter="fade">
                                      <p:cBhvr>
                                        <p:cTn id="30" dur="500"/>
                                        <p:tgtEl>
                                          <p:spTgt spid="224259"/>
                                        </p:tgtEl>
                                      </p:cBhvr>
                                    </p:animEffect>
                                    <p:set>
                                      <p:cBhvr>
                                        <p:cTn id="31" dur="1" fill="hold">
                                          <p:stCondLst>
                                            <p:cond delay="499"/>
                                          </p:stCondLst>
                                        </p:cTn>
                                        <p:tgtEl>
                                          <p:spTgt spid="224259"/>
                                        </p:tgtEl>
                                        <p:attrNameLst>
                                          <p:attrName>style.visibility</p:attrName>
                                        </p:attrNameLst>
                                      </p:cBhvr>
                                      <p:to>
                                        <p:strVal val="hidden"/>
                                      </p:to>
                                    </p:set>
                                  </p:childTnLst>
                                </p:cTn>
                              </p:par>
                              <p:par>
                                <p:cTn id="32" presetID="53" presetClass="exit" presetSubtype="0" fill="hold" nodeType="withEffect">
                                  <p:stCondLst>
                                    <p:cond delay="0"/>
                                  </p:stCondLst>
                                  <p:childTnLst>
                                    <p:anim calcmode="lin" valueType="num">
                                      <p:cBhvr>
                                        <p:cTn id="33" dur="500"/>
                                        <p:tgtEl>
                                          <p:spTgt spid="224260"/>
                                        </p:tgtEl>
                                        <p:attrNameLst>
                                          <p:attrName>ppt_w</p:attrName>
                                        </p:attrNameLst>
                                      </p:cBhvr>
                                      <p:tavLst>
                                        <p:tav tm="0">
                                          <p:val>
                                            <p:strVal val="ppt_w"/>
                                          </p:val>
                                        </p:tav>
                                        <p:tav tm="100000">
                                          <p:val>
                                            <p:fltVal val="0"/>
                                          </p:val>
                                        </p:tav>
                                      </p:tavLst>
                                    </p:anim>
                                    <p:anim calcmode="lin" valueType="num">
                                      <p:cBhvr>
                                        <p:cTn id="34" dur="500"/>
                                        <p:tgtEl>
                                          <p:spTgt spid="224260"/>
                                        </p:tgtEl>
                                        <p:attrNameLst>
                                          <p:attrName>ppt_h</p:attrName>
                                        </p:attrNameLst>
                                      </p:cBhvr>
                                      <p:tavLst>
                                        <p:tav tm="0">
                                          <p:val>
                                            <p:strVal val="ppt_h"/>
                                          </p:val>
                                        </p:tav>
                                        <p:tav tm="100000">
                                          <p:val>
                                            <p:fltVal val="0"/>
                                          </p:val>
                                        </p:tav>
                                      </p:tavLst>
                                    </p:anim>
                                    <p:animEffect transition="out" filter="fade">
                                      <p:cBhvr>
                                        <p:cTn id="35" dur="500"/>
                                        <p:tgtEl>
                                          <p:spTgt spid="224260"/>
                                        </p:tgtEl>
                                      </p:cBhvr>
                                    </p:animEffect>
                                    <p:set>
                                      <p:cBhvr>
                                        <p:cTn id="36" dur="1" fill="hold">
                                          <p:stCondLst>
                                            <p:cond delay="499"/>
                                          </p:stCondLst>
                                        </p:cTn>
                                        <p:tgtEl>
                                          <p:spTgt spid="224260"/>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4261"/>
                                        </p:tgtEl>
                                        <p:attrNameLst>
                                          <p:attrName>ppt_w</p:attrName>
                                        </p:attrNameLst>
                                      </p:cBhvr>
                                      <p:tavLst>
                                        <p:tav tm="0">
                                          <p:val>
                                            <p:strVal val="ppt_w"/>
                                          </p:val>
                                        </p:tav>
                                        <p:tav tm="100000">
                                          <p:val>
                                            <p:fltVal val="0"/>
                                          </p:val>
                                        </p:tav>
                                      </p:tavLst>
                                    </p:anim>
                                    <p:anim calcmode="lin" valueType="num">
                                      <p:cBhvr>
                                        <p:cTn id="39" dur="500"/>
                                        <p:tgtEl>
                                          <p:spTgt spid="224261"/>
                                        </p:tgtEl>
                                        <p:attrNameLst>
                                          <p:attrName>ppt_h</p:attrName>
                                        </p:attrNameLst>
                                      </p:cBhvr>
                                      <p:tavLst>
                                        <p:tav tm="0">
                                          <p:val>
                                            <p:strVal val="ppt_h"/>
                                          </p:val>
                                        </p:tav>
                                        <p:tav tm="100000">
                                          <p:val>
                                            <p:fltVal val="0"/>
                                          </p:val>
                                        </p:tav>
                                      </p:tavLst>
                                    </p:anim>
                                    <p:animEffect transition="out" filter="fade">
                                      <p:cBhvr>
                                        <p:cTn id="40" dur="500"/>
                                        <p:tgtEl>
                                          <p:spTgt spid="224261"/>
                                        </p:tgtEl>
                                      </p:cBhvr>
                                    </p:animEffect>
                                    <p:set>
                                      <p:cBhvr>
                                        <p:cTn id="41" dur="1" fill="hold">
                                          <p:stCondLst>
                                            <p:cond delay="499"/>
                                          </p:stCondLst>
                                        </p:cTn>
                                        <p:tgtEl>
                                          <p:spTgt spid="22426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24272"/>
                                        </p:tgtEl>
                                        <p:attrNameLst>
                                          <p:attrName>style.visibility</p:attrName>
                                        </p:attrNameLst>
                                      </p:cBhvr>
                                      <p:to>
                                        <p:strVal val="visible"/>
                                      </p:to>
                                    </p:set>
                                    <p:anim calcmode="lin" valueType="num">
                                      <p:cBhvr>
                                        <p:cTn id="46" dur="500" fill="hold"/>
                                        <p:tgtEl>
                                          <p:spTgt spid="224272"/>
                                        </p:tgtEl>
                                        <p:attrNameLst>
                                          <p:attrName>ppt_w</p:attrName>
                                        </p:attrNameLst>
                                      </p:cBhvr>
                                      <p:tavLst>
                                        <p:tav tm="0">
                                          <p:val>
                                            <p:fltVal val="0"/>
                                          </p:val>
                                        </p:tav>
                                        <p:tav tm="100000">
                                          <p:val>
                                            <p:strVal val="#ppt_w"/>
                                          </p:val>
                                        </p:tav>
                                      </p:tavLst>
                                    </p:anim>
                                    <p:anim calcmode="lin" valueType="num">
                                      <p:cBhvr>
                                        <p:cTn id="47" dur="500" fill="hold"/>
                                        <p:tgtEl>
                                          <p:spTgt spid="224272"/>
                                        </p:tgtEl>
                                        <p:attrNameLst>
                                          <p:attrName>ppt_h</p:attrName>
                                        </p:attrNameLst>
                                      </p:cBhvr>
                                      <p:tavLst>
                                        <p:tav tm="0">
                                          <p:val>
                                            <p:fltVal val="0"/>
                                          </p:val>
                                        </p:tav>
                                        <p:tav tm="100000">
                                          <p:val>
                                            <p:strVal val="#ppt_h"/>
                                          </p:val>
                                        </p:tav>
                                      </p:tavLst>
                                    </p:anim>
                                    <p:animEffect transition="in" filter="fade">
                                      <p:cBhvr>
                                        <p:cTn id="48" dur="500"/>
                                        <p:tgtEl>
                                          <p:spTgt spid="22427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224273"/>
                                        </p:tgtEl>
                                        <p:attrNameLst>
                                          <p:attrName>style.visibility</p:attrName>
                                        </p:attrNameLst>
                                      </p:cBhvr>
                                      <p:to>
                                        <p:strVal val="visible"/>
                                      </p:to>
                                    </p:set>
                                    <p:anim calcmode="lin" valueType="num">
                                      <p:cBhvr>
                                        <p:cTn id="51" dur="500" fill="hold"/>
                                        <p:tgtEl>
                                          <p:spTgt spid="224273"/>
                                        </p:tgtEl>
                                        <p:attrNameLst>
                                          <p:attrName>ppt_w</p:attrName>
                                        </p:attrNameLst>
                                      </p:cBhvr>
                                      <p:tavLst>
                                        <p:tav tm="0">
                                          <p:val>
                                            <p:fltVal val="0"/>
                                          </p:val>
                                        </p:tav>
                                        <p:tav tm="100000">
                                          <p:val>
                                            <p:strVal val="#ppt_w"/>
                                          </p:val>
                                        </p:tav>
                                      </p:tavLst>
                                    </p:anim>
                                    <p:anim calcmode="lin" valueType="num">
                                      <p:cBhvr>
                                        <p:cTn id="52" dur="500" fill="hold"/>
                                        <p:tgtEl>
                                          <p:spTgt spid="224273"/>
                                        </p:tgtEl>
                                        <p:attrNameLst>
                                          <p:attrName>ppt_h</p:attrName>
                                        </p:attrNameLst>
                                      </p:cBhvr>
                                      <p:tavLst>
                                        <p:tav tm="0">
                                          <p:val>
                                            <p:fltVal val="0"/>
                                          </p:val>
                                        </p:tav>
                                        <p:tav tm="100000">
                                          <p:val>
                                            <p:strVal val="#ppt_h"/>
                                          </p:val>
                                        </p:tav>
                                      </p:tavLst>
                                    </p:anim>
                                    <p:animEffect transition="in" filter="fade">
                                      <p:cBhvr>
                                        <p:cTn id="53" dur="500"/>
                                        <p:tgtEl>
                                          <p:spTgt spid="224273"/>
                                        </p:tgtEl>
                                      </p:cBhvr>
                                    </p:animEffect>
                                  </p:childTnLst>
                                </p:cTn>
                              </p:par>
                              <p:par>
                                <p:cTn id="54" presetID="53" presetClass="exit" presetSubtype="0" fill="hold" grpId="1" nodeType="withEffect">
                                  <p:stCondLst>
                                    <p:cond delay="0"/>
                                  </p:stCondLst>
                                  <p:childTnLst>
                                    <p:anim calcmode="lin" valueType="num">
                                      <p:cBhvr>
                                        <p:cTn id="55" dur="500"/>
                                        <p:tgtEl>
                                          <p:spTgt spid="224270"/>
                                        </p:tgtEl>
                                        <p:attrNameLst>
                                          <p:attrName>ppt_w</p:attrName>
                                        </p:attrNameLst>
                                      </p:cBhvr>
                                      <p:tavLst>
                                        <p:tav tm="0">
                                          <p:val>
                                            <p:strVal val="ppt_w"/>
                                          </p:val>
                                        </p:tav>
                                        <p:tav tm="100000">
                                          <p:val>
                                            <p:fltVal val="0"/>
                                          </p:val>
                                        </p:tav>
                                      </p:tavLst>
                                    </p:anim>
                                    <p:anim calcmode="lin" valueType="num">
                                      <p:cBhvr>
                                        <p:cTn id="56" dur="500"/>
                                        <p:tgtEl>
                                          <p:spTgt spid="224270"/>
                                        </p:tgtEl>
                                        <p:attrNameLst>
                                          <p:attrName>ppt_h</p:attrName>
                                        </p:attrNameLst>
                                      </p:cBhvr>
                                      <p:tavLst>
                                        <p:tav tm="0">
                                          <p:val>
                                            <p:strVal val="ppt_h"/>
                                          </p:val>
                                        </p:tav>
                                        <p:tav tm="100000">
                                          <p:val>
                                            <p:fltVal val="0"/>
                                          </p:val>
                                        </p:tav>
                                      </p:tavLst>
                                    </p:anim>
                                    <p:animEffect transition="out" filter="fade">
                                      <p:cBhvr>
                                        <p:cTn id="57" dur="500"/>
                                        <p:tgtEl>
                                          <p:spTgt spid="224270"/>
                                        </p:tgtEl>
                                      </p:cBhvr>
                                    </p:animEffect>
                                    <p:set>
                                      <p:cBhvr>
                                        <p:cTn id="58" dur="1" fill="hold">
                                          <p:stCondLst>
                                            <p:cond delay="499"/>
                                          </p:stCondLst>
                                        </p:cTn>
                                        <p:tgtEl>
                                          <p:spTgt spid="224270"/>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224262"/>
                                        </p:tgtEl>
                                        <p:attrNameLst>
                                          <p:attrName>ppt_w</p:attrName>
                                        </p:attrNameLst>
                                      </p:cBhvr>
                                      <p:tavLst>
                                        <p:tav tm="0">
                                          <p:val>
                                            <p:strVal val="ppt_w"/>
                                          </p:val>
                                        </p:tav>
                                        <p:tav tm="100000">
                                          <p:val>
                                            <p:fltVal val="0"/>
                                          </p:val>
                                        </p:tav>
                                      </p:tavLst>
                                    </p:anim>
                                    <p:anim calcmode="lin" valueType="num">
                                      <p:cBhvr>
                                        <p:cTn id="61" dur="500"/>
                                        <p:tgtEl>
                                          <p:spTgt spid="224262"/>
                                        </p:tgtEl>
                                        <p:attrNameLst>
                                          <p:attrName>ppt_h</p:attrName>
                                        </p:attrNameLst>
                                      </p:cBhvr>
                                      <p:tavLst>
                                        <p:tav tm="0">
                                          <p:val>
                                            <p:strVal val="ppt_h"/>
                                          </p:val>
                                        </p:tav>
                                        <p:tav tm="100000">
                                          <p:val>
                                            <p:fltVal val="0"/>
                                          </p:val>
                                        </p:tav>
                                      </p:tavLst>
                                    </p:anim>
                                    <p:animEffect transition="out" filter="fade">
                                      <p:cBhvr>
                                        <p:cTn id="62" dur="500"/>
                                        <p:tgtEl>
                                          <p:spTgt spid="224262"/>
                                        </p:tgtEl>
                                      </p:cBhvr>
                                    </p:animEffect>
                                    <p:set>
                                      <p:cBhvr>
                                        <p:cTn id="63" dur="1" fill="hold">
                                          <p:stCondLst>
                                            <p:cond delay="499"/>
                                          </p:stCondLst>
                                        </p:cTn>
                                        <p:tgtEl>
                                          <p:spTgt spid="224262"/>
                                        </p:tgtEl>
                                        <p:attrNameLst>
                                          <p:attrName>style.visibility</p:attrName>
                                        </p:attrNameLst>
                                      </p:cBhvr>
                                      <p:to>
                                        <p:strVal val="hidden"/>
                                      </p:to>
                                    </p:set>
                                  </p:childTnLst>
                                </p:cTn>
                              </p:par>
                            </p:childTnLst>
                          </p:cTn>
                        </p:par>
                        <p:par>
                          <p:cTn id="64" fill="hold">
                            <p:stCondLst>
                              <p:cond delay="500"/>
                            </p:stCondLst>
                            <p:childTnLst>
                              <p:par>
                                <p:cTn id="65" presetID="53" presetClass="entr" presetSubtype="0" fill="hold" nodeType="afterEffect">
                                  <p:stCondLst>
                                    <p:cond delay="0"/>
                                  </p:stCondLst>
                                  <p:childTnLst>
                                    <p:set>
                                      <p:cBhvr>
                                        <p:cTn id="66" dur="1" fill="hold">
                                          <p:stCondLst>
                                            <p:cond delay="0"/>
                                          </p:stCondLst>
                                        </p:cTn>
                                        <p:tgtEl>
                                          <p:spTgt spid="224271"/>
                                        </p:tgtEl>
                                        <p:attrNameLst>
                                          <p:attrName>style.visibility</p:attrName>
                                        </p:attrNameLst>
                                      </p:cBhvr>
                                      <p:to>
                                        <p:strVal val="visible"/>
                                      </p:to>
                                    </p:set>
                                    <p:anim calcmode="lin" valueType="num">
                                      <p:cBhvr>
                                        <p:cTn id="67" dur="500" fill="hold"/>
                                        <p:tgtEl>
                                          <p:spTgt spid="224271"/>
                                        </p:tgtEl>
                                        <p:attrNameLst>
                                          <p:attrName>ppt_w</p:attrName>
                                        </p:attrNameLst>
                                      </p:cBhvr>
                                      <p:tavLst>
                                        <p:tav tm="0">
                                          <p:val>
                                            <p:fltVal val="0"/>
                                          </p:val>
                                        </p:tav>
                                        <p:tav tm="100000">
                                          <p:val>
                                            <p:strVal val="#ppt_w"/>
                                          </p:val>
                                        </p:tav>
                                      </p:tavLst>
                                    </p:anim>
                                    <p:anim calcmode="lin" valueType="num">
                                      <p:cBhvr>
                                        <p:cTn id="68" dur="500" fill="hold"/>
                                        <p:tgtEl>
                                          <p:spTgt spid="224271"/>
                                        </p:tgtEl>
                                        <p:attrNameLst>
                                          <p:attrName>ppt_h</p:attrName>
                                        </p:attrNameLst>
                                      </p:cBhvr>
                                      <p:tavLst>
                                        <p:tav tm="0">
                                          <p:val>
                                            <p:fltVal val="0"/>
                                          </p:val>
                                        </p:tav>
                                        <p:tav tm="100000">
                                          <p:val>
                                            <p:strVal val="#ppt_h"/>
                                          </p:val>
                                        </p:tav>
                                      </p:tavLst>
                                    </p:anim>
                                    <p:animEffect transition="in" filter="fade">
                                      <p:cBhvr>
                                        <p:cTn id="69" dur="500"/>
                                        <p:tgtEl>
                                          <p:spTgt spid="224271"/>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24274"/>
                                        </p:tgtEl>
                                        <p:attrNameLst>
                                          <p:attrName>style.visibility</p:attrName>
                                        </p:attrNameLst>
                                      </p:cBhvr>
                                      <p:to>
                                        <p:strVal val="visible"/>
                                      </p:to>
                                    </p:set>
                                    <p:anim calcmode="lin" valueType="num">
                                      <p:cBhvr>
                                        <p:cTn id="72" dur="500" fill="hold"/>
                                        <p:tgtEl>
                                          <p:spTgt spid="224274"/>
                                        </p:tgtEl>
                                        <p:attrNameLst>
                                          <p:attrName>ppt_w</p:attrName>
                                        </p:attrNameLst>
                                      </p:cBhvr>
                                      <p:tavLst>
                                        <p:tav tm="0">
                                          <p:val>
                                            <p:fltVal val="0"/>
                                          </p:val>
                                        </p:tav>
                                        <p:tav tm="100000">
                                          <p:val>
                                            <p:strVal val="#ppt_w"/>
                                          </p:val>
                                        </p:tav>
                                      </p:tavLst>
                                    </p:anim>
                                    <p:anim calcmode="lin" valueType="num">
                                      <p:cBhvr>
                                        <p:cTn id="73" dur="500" fill="hold"/>
                                        <p:tgtEl>
                                          <p:spTgt spid="224274"/>
                                        </p:tgtEl>
                                        <p:attrNameLst>
                                          <p:attrName>ppt_h</p:attrName>
                                        </p:attrNameLst>
                                      </p:cBhvr>
                                      <p:tavLst>
                                        <p:tav tm="0">
                                          <p:val>
                                            <p:fltVal val="0"/>
                                          </p:val>
                                        </p:tav>
                                        <p:tav tm="100000">
                                          <p:val>
                                            <p:strVal val="#ppt_h"/>
                                          </p:val>
                                        </p:tav>
                                      </p:tavLst>
                                    </p:anim>
                                    <p:animEffect transition="in" filter="fade">
                                      <p:cBhvr>
                                        <p:cTn id="74" dur="500"/>
                                        <p:tgtEl>
                                          <p:spTgt spid="224274"/>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24276"/>
                                        </p:tgtEl>
                                        <p:attrNameLst>
                                          <p:attrName>style.visibility</p:attrName>
                                        </p:attrNameLst>
                                      </p:cBhvr>
                                      <p:to>
                                        <p:strVal val="visible"/>
                                      </p:to>
                                    </p:set>
                                    <p:anim calcmode="lin" valueType="num">
                                      <p:cBhvr>
                                        <p:cTn id="77" dur="500" fill="hold"/>
                                        <p:tgtEl>
                                          <p:spTgt spid="224276"/>
                                        </p:tgtEl>
                                        <p:attrNameLst>
                                          <p:attrName>ppt_w</p:attrName>
                                        </p:attrNameLst>
                                      </p:cBhvr>
                                      <p:tavLst>
                                        <p:tav tm="0">
                                          <p:val>
                                            <p:fltVal val="0"/>
                                          </p:val>
                                        </p:tav>
                                        <p:tav tm="100000">
                                          <p:val>
                                            <p:strVal val="#ppt_w"/>
                                          </p:val>
                                        </p:tav>
                                      </p:tavLst>
                                    </p:anim>
                                    <p:anim calcmode="lin" valueType="num">
                                      <p:cBhvr>
                                        <p:cTn id="78" dur="500" fill="hold"/>
                                        <p:tgtEl>
                                          <p:spTgt spid="224276"/>
                                        </p:tgtEl>
                                        <p:attrNameLst>
                                          <p:attrName>ppt_h</p:attrName>
                                        </p:attrNameLst>
                                      </p:cBhvr>
                                      <p:tavLst>
                                        <p:tav tm="0">
                                          <p:val>
                                            <p:fltVal val="0"/>
                                          </p:val>
                                        </p:tav>
                                        <p:tav tm="100000">
                                          <p:val>
                                            <p:strVal val="#ppt_h"/>
                                          </p:val>
                                        </p:tav>
                                      </p:tavLst>
                                    </p:anim>
                                    <p:animEffect transition="in" filter="fade">
                                      <p:cBhvr>
                                        <p:cTn id="79"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1" grpId="1"/>
      <p:bldP spid="224270" grpId="0" animBg="1"/>
      <p:bldP spid="224270" grpId="1" animBg="1"/>
      <p:bldP spid="224273" grpId="0" animBg="1"/>
      <p:bldP spid="224274" grpId="0" animBg="1"/>
      <p:bldP spid="2242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2"/>
          <p:cNvPicPr>
            <a:picLocks noChangeAspect="1" noChangeArrowheads="1"/>
          </p:cNvPicPr>
          <p:nvPr/>
        </p:nvPicPr>
        <p:blipFill>
          <a:blip r:embed="rId2" cstate="print"/>
          <a:srcRect/>
          <a:stretch>
            <a:fillRect/>
          </a:stretch>
        </p:blipFill>
        <p:spPr bwMode="auto">
          <a:xfrm>
            <a:off x="0" y="0"/>
            <a:ext cx="9144000" cy="69850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7772400" y="0"/>
            <a:ext cx="1371600" cy="4038600"/>
          </a:xfrm>
          <a:prstGeom prst="rect">
            <a:avLst/>
          </a:prstGeom>
          <a:noFill/>
          <a:ln w="9525">
            <a:noFill/>
            <a:miter lim="800000"/>
            <a:headEnd/>
            <a:tailEnd/>
          </a:ln>
        </p:spPr>
      </p:pic>
      <p:pic>
        <p:nvPicPr>
          <p:cNvPr id="28676" name="Picture 2"/>
          <p:cNvPicPr>
            <a:picLocks noChangeAspect="1" noChangeArrowheads="1"/>
          </p:cNvPicPr>
          <p:nvPr/>
        </p:nvPicPr>
        <p:blipFill>
          <a:blip r:embed="rId4" cstate="print"/>
          <a:srcRect/>
          <a:stretch>
            <a:fillRect/>
          </a:stretch>
        </p:blipFill>
        <p:spPr bwMode="auto">
          <a:xfrm>
            <a:off x="7053263" y="838200"/>
            <a:ext cx="2090737" cy="2209800"/>
          </a:xfrm>
          <a:prstGeom prst="rect">
            <a:avLst/>
          </a:prstGeom>
          <a:noFill/>
          <a:ln w="9525">
            <a:noFill/>
            <a:miter lim="800000"/>
            <a:headEnd/>
            <a:tailEnd/>
          </a:ln>
        </p:spPr>
      </p:pic>
      <p:sp>
        <p:nvSpPr>
          <p:cNvPr id="6" name="Text Box 4"/>
          <p:cNvSpPr txBox="1">
            <a:spLocks noChangeArrowheads="1"/>
          </p:cNvSpPr>
          <p:nvPr/>
        </p:nvSpPr>
        <p:spPr bwMode="auto">
          <a:xfrm>
            <a:off x="914400" y="5943600"/>
            <a:ext cx="2819400" cy="879475"/>
          </a:xfrm>
          <a:prstGeom prst="rect">
            <a:avLst/>
          </a:prstGeom>
          <a:solidFill>
            <a:srgbClr val="CCFF99"/>
          </a:solidFill>
          <a:ln w="38100">
            <a:solidFill>
              <a:srgbClr val="000000">
                <a:alpha val="50195"/>
              </a:srgbClr>
            </a:solidFill>
            <a:miter lim="800000"/>
            <a:headEnd/>
            <a:tailEnd/>
          </a:ln>
        </p:spPr>
        <p:txBody>
          <a:bodyPr>
            <a:spAutoFit/>
          </a:bodyPr>
          <a:lstStyle/>
          <a:p>
            <a:pPr algn="ctr" eaLnBrk="1" hangingPunct="1">
              <a:lnSpc>
                <a:spcPct val="80000"/>
              </a:lnSpc>
            </a:pPr>
            <a:r>
              <a:rPr lang="en-US" sz="3200">
                <a:latin typeface="Calibri" pitchFamily="34" charset="0"/>
                <a:ea typeface="Calibri" pitchFamily="34" charset="0"/>
                <a:cs typeface="Calibri" pitchFamily="34" charset="0"/>
              </a:rPr>
              <a:t>Capitalism &amp; Democracy</a:t>
            </a:r>
          </a:p>
        </p:txBody>
      </p:sp>
      <p:sp>
        <p:nvSpPr>
          <p:cNvPr id="7" name="Text Box 5"/>
          <p:cNvSpPr txBox="1">
            <a:spLocks noChangeArrowheads="1"/>
          </p:cNvSpPr>
          <p:nvPr/>
        </p:nvSpPr>
        <p:spPr bwMode="auto">
          <a:xfrm>
            <a:off x="5562600" y="3886200"/>
            <a:ext cx="3276600" cy="879475"/>
          </a:xfrm>
          <a:prstGeom prst="rect">
            <a:avLst/>
          </a:prstGeom>
          <a:solidFill>
            <a:srgbClr val="CCCCFF"/>
          </a:solidFill>
          <a:ln w="38100">
            <a:solidFill>
              <a:schemeClr val="tx1">
                <a:alpha val="50195"/>
              </a:schemeClr>
            </a:solidFill>
            <a:miter lim="800000"/>
            <a:headEnd/>
            <a:tailEnd/>
          </a:ln>
        </p:spPr>
        <p:txBody>
          <a:bodyPr>
            <a:spAutoFit/>
          </a:bodyPr>
          <a:lstStyle/>
          <a:p>
            <a:pPr algn="ctr" eaLnBrk="1" hangingPunct="1">
              <a:lnSpc>
                <a:spcPct val="80000"/>
              </a:lnSpc>
            </a:pPr>
            <a:r>
              <a:rPr lang="en-US" sz="3200">
                <a:latin typeface="Calibri" pitchFamily="34" charset="0"/>
                <a:ea typeface="Calibri" pitchFamily="34" charset="0"/>
                <a:cs typeface="Calibri" pitchFamily="34" charset="0"/>
              </a:rPr>
              <a:t>Communism &amp; Totalitarianism</a:t>
            </a:r>
          </a:p>
        </p:txBody>
      </p:sp>
      <p:sp>
        <p:nvSpPr>
          <p:cNvPr id="9" name="AutoShape 8"/>
          <p:cNvSpPr>
            <a:spLocks noChangeArrowheads="1"/>
          </p:cNvSpPr>
          <p:nvPr/>
        </p:nvSpPr>
        <p:spPr bwMode="auto">
          <a:xfrm>
            <a:off x="152400" y="76200"/>
            <a:ext cx="8839200" cy="1219200"/>
          </a:xfrm>
          <a:prstGeom prst="wedgeRectCallout">
            <a:avLst>
              <a:gd name="adj1" fmla="val 33023"/>
              <a:gd name="adj2" fmla="val 19384"/>
            </a:avLst>
          </a:prstGeom>
          <a:solidFill>
            <a:srgbClr val="FFCCFF"/>
          </a:solidFill>
          <a:ln w="12700">
            <a:solidFill>
              <a:schemeClr val="tx1"/>
            </a:solidFill>
            <a:miter lim="800000"/>
            <a:headEnd/>
            <a:tailEnd/>
          </a:ln>
        </p:spPr>
        <p:txBody>
          <a:bodyPr/>
          <a:lstStyle/>
          <a:p>
            <a:pPr algn="ctr">
              <a:lnSpc>
                <a:spcPct val="80000"/>
              </a:lnSpc>
            </a:pPr>
            <a:r>
              <a:rPr lang="en-US" sz="3200">
                <a:latin typeface="Calibri" pitchFamily="34" charset="0"/>
                <a:ea typeface="Calibri" pitchFamily="34" charset="0"/>
                <a:cs typeface="Calibri" pitchFamily="34" charset="0"/>
              </a:rPr>
              <a:t>By 1946, Europe was divided by an “iron curtain” that separated democratic/capitalist Western Europe from communist/totalitarian Eastern 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2"/>
          <p:cNvPicPr>
            <a:picLocks noChangeAspect="1" noChangeArrowheads="1"/>
          </p:cNvPicPr>
          <p:nvPr/>
        </p:nvPicPr>
        <p:blipFill>
          <a:blip r:embed="rId2" cstate="print"/>
          <a:srcRect/>
          <a:stretch>
            <a:fillRect/>
          </a:stretch>
        </p:blipFill>
        <p:spPr bwMode="auto">
          <a:xfrm>
            <a:off x="0" y="0"/>
            <a:ext cx="9144000" cy="698500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7772400" y="0"/>
            <a:ext cx="1371600" cy="4038600"/>
          </a:xfrm>
          <a:prstGeom prst="rect">
            <a:avLst/>
          </a:prstGeom>
          <a:noFill/>
          <a:ln w="9525">
            <a:noFill/>
            <a:miter lim="800000"/>
            <a:headEnd/>
            <a:tailEnd/>
          </a:ln>
        </p:spPr>
      </p:pic>
      <p:sp>
        <p:nvSpPr>
          <p:cNvPr id="29700" name="AutoShape 8"/>
          <p:cNvSpPr>
            <a:spLocks noChangeArrowheads="1"/>
          </p:cNvSpPr>
          <p:nvPr/>
        </p:nvSpPr>
        <p:spPr bwMode="auto">
          <a:xfrm>
            <a:off x="76200" y="76200"/>
            <a:ext cx="8915400" cy="838200"/>
          </a:xfrm>
          <a:prstGeom prst="wedgeRectCallout">
            <a:avLst>
              <a:gd name="adj1" fmla="val 33023"/>
              <a:gd name="adj2" fmla="val 19384"/>
            </a:avLst>
          </a:prstGeom>
          <a:solidFill>
            <a:srgbClr val="FFFFCC"/>
          </a:solidFill>
          <a:ln w="12700">
            <a:solidFill>
              <a:schemeClr val="tx1"/>
            </a:solidFill>
            <a:miter lim="800000"/>
            <a:headEnd/>
            <a:tailEnd/>
          </a:ln>
        </p:spPr>
        <p:txBody>
          <a:bodyPr/>
          <a:lstStyle/>
          <a:p>
            <a:pPr algn="ctr">
              <a:lnSpc>
                <a:spcPct val="80000"/>
              </a:lnSpc>
            </a:pPr>
            <a:r>
              <a:rPr lang="en-US" sz="3200">
                <a:latin typeface="Calibri" pitchFamily="34" charset="0"/>
                <a:ea typeface="Calibri" pitchFamily="34" charset="0"/>
                <a:cs typeface="Calibri" pitchFamily="34" charset="0"/>
              </a:rPr>
              <a:t>The U.S. created a foreign policy called containment to stop Soviet influence &amp; the spread of communism</a:t>
            </a:r>
          </a:p>
        </p:txBody>
      </p:sp>
      <p:sp>
        <p:nvSpPr>
          <p:cNvPr id="9" name="AutoShape 10"/>
          <p:cNvSpPr>
            <a:spLocks noChangeArrowheads="1"/>
          </p:cNvSpPr>
          <p:nvPr/>
        </p:nvSpPr>
        <p:spPr bwMode="auto">
          <a:xfrm>
            <a:off x="76200" y="990600"/>
            <a:ext cx="8915400" cy="1676400"/>
          </a:xfrm>
          <a:prstGeom prst="wedgeRectCallout">
            <a:avLst>
              <a:gd name="adj1" fmla="val 15727"/>
              <a:gd name="adj2" fmla="val 27667"/>
            </a:avLst>
          </a:prstGeom>
          <a:solidFill>
            <a:srgbClr val="CCCCFF"/>
          </a:solidFill>
          <a:ln w="12700">
            <a:solidFill>
              <a:schemeClr val="tx1"/>
            </a:solidFill>
            <a:miter lim="800000"/>
            <a:headEnd/>
            <a:tailEnd/>
          </a:ln>
        </p:spPr>
        <p:txBody>
          <a:bodyPr/>
          <a:lstStyle/>
          <a:p>
            <a:pPr algn="ctr">
              <a:lnSpc>
                <a:spcPct val="80000"/>
              </a:lnSpc>
              <a:spcBef>
                <a:spcPct val="5000"/>
              </a:spcBef>
              <a:buFont typeface="Arial" charset="0"/>
              <a:buNone/>
            </a:pPr>
            <a:r>
              <a:rPr kumimoji="1" lang="en-US" sz="3200">
                <a:latin typeface="Calibri" pitchFamily="34" charset="0"/>
              </a:rPr>
              <a:t>When the USSR began to pressure Greece &amp; Turkey to turn communist, the U.S. created the </a:t>
            </a:r>
            <a:br>
              <a:rPr kumimoji="1" lang="en-US" sz="3200">
                <a:latin typeface="Calibri" pitchFamily="34" charset="0"/>
              </a:rPr>
            </a:br>
            <a:r>
              <a:rPr kumimoji="1" lang="en-US" sz="3200" u="sng">
                <a:latin typeface="Calibri" pitchFamily="34" charset="0"/>
              </a:rPr>
              <a:t>Truman Doctrine</a:t>
            </a:r>
            <a:r>
              <a:rPr kumimoji="1" lang="en-US" sz="3200">
                <a:latin typeface="Calibri" pitchFamily="34" charset="0"/>
              </a:rPr>
              <a:t>, promising economic &amp; military help to any nation threatened by communism </a:t>
            </a:r>
            <a:endParaRPr lang="en-US" sz="3200">
              <a:latin typeface="Calibri" pitchFamily="34" charset="0"/>
            </a:endParaRPr>
          </a:p>
        </p:txBody>
      </p:sp>
      <p:sp>
        <p:nvSpPr>
          <p:cNvPr id="11" name="Text Box 13"/>
          <p:cNvSpPr txBox="1">
            <a:spLocks noChangeArrowheads="1"/>
          </p:cNvSpPr>
          <p:nvPr/>
        </p:nvSpPr>
        <p:spPr bwMode="auto">
          <a:xfrm>
            <a:off x="152400" y="2743200"/>
            <a:ext cx="6172200" cy="2713038"/>
          </a:xfrm>
          <a:prstGeom prst="rect">
            <a:avLst/>
          </a:prstGeom>
          <a:solidFill>
            <a:schemeClr val="bg1"/>
          </a:solidFill>
          <a:ln w="9525">
            <a:noFill/>
            <a:miter lim="800000"/>
            <a:headEnd/>
            <a:tailEnd/>
          </a:ln>
        </p:spPr>
        <p:txBody>
          <a:bodyPr>
            <a:spAutoFit/>
          </a:bodyPr>
          <a:lstStyle/>
          <a:p>
            <a:pPr>
              <a:spcBef>
                <a:spcPct val="50000"/>
              </a:spcBef>
            </a:pPr>
            <a:r>
              <a:rPr lang="en-US" sz="17200">
                <a:solidFill>
                  <a:srgbClr val="0000CC"/>
                </a:solidFill>
                <a:latin typeface="Calibri" pitchFamily="34" charset="0"/>
              </a:rPr>
              <a:t>T</a:t>
            </a:r>
            <a:r>
              <a:rPr lang="en-US" sz="8500">
                <a:solidFill>
                  <a:srgbClr val="0000CC"/>
                </a:solidFill>
                <a:latin typeface="Calibri" pitchFamily="34" charset="0"/>
              </a:rPr>
              <a:t> </a:t>
            </a:r>
            <a:r>
              <a:rPr lang="en-US" sz="17200">
                <a:solidFill>
                  <a:srgbClr val="0000CC"/>
                </a:solidFill>
                <a:latin typeface="Calibri" pitchFamily="34" charset="0"/>
              </a:rPr>
              <a:t>=</a:t>
            </a:r>
          </a:p>
        </p:txBody>
      </p:sp>
      <p:pic>
        <p:nvPicPr>
          <p:cNvPr id="12" name="Picture 14" descr="MCj04099910000[1]"/>
          <p:cNvPicPr>
            <a:picLocks noChangeAspect="1" noChangeArrowheads="1"/>
          </p:cNvPicPr>
          <p:nvPr/>
        </p:nvPicPr>
        <p:blipFill>
          <a:blip r:embed="rId4" cstate="print"/>
          <a:srcRect/>
          <a:stretch>
            <a:fillRect/>
          </a:stretch>
        </p:blipFill>
        <p:spPr bwMode="auto">
          <a:xfrm>
            <a:off x="2819400" y="2922588"/>
            <a:ext cx="3355975" cy="2282825"/>
          </a:xfrm>
          <a:prstGeom prst="rect">
            <a:avLst/>
          </a:prstGeom>
          <a:noFill/>
          <a:ln w="9525">
            <a:noFill/>
            <a:miter lim="800000"/>
            <a:headEnd/>
            <a:tailEnd/>
          </a:ln>
        </p:spPr>
      </p:pic>
      <p:sp>
        <p:nvSpPr>
          <p:cNvPr id="10" name="AutoShape 12"/>
          <p:cNvSpPr>
            <a:spLocks noChangeArrowheads="1"/>
          </p:cNvSpPr>
          <p:nvPr/>
        </p:nvSpPr>
        <p:spPr bwMode="auto">
          <a:xfrm>
            <a:off x="76200" y="5181600"/>
            <a:ext cx="3733800" cy="1600200"/>
          </a:xfrm>
          <a:prstGeom prst="wedgeRectCallout">
            <a:avLst>
              <a:gd name="adj1" fmla="val 30259"/>
              <a:gd name="adj2" fmla="val 14810"/>
            </a:avLst>
          </a:prstGeom>
          <a:solidFill>
            <a:srgbClr val="CCFFCC"/>
          </a:solidFill>
          <a:ln w="12700">
            <a:solidFill>
              <a:schemeClr val="tx1"/>
            </a:solidFill>
            <a:miter lim="800000"/>
            <a:headEnd/>
            <a:tailEnd/>
          </a:ln>
        </p:spPr>
        <p:txBody>
          <a:bodyPr/>
          <a:lstStyle/>
          <a:p>
            <a:pPr algn="ctr">
              <a:lnSpc>
                <a:spcPct val="80000"/>
              </a:lnSpc>
              <a:spcBef>
                <a:spcPct val="5000"/>
              </a:spcBef>
              <a:buFont typeface="Arial" charset="0"/>
              <a:buNone/>
            </a:pPr>
            <a:r>
              <a:rPr kumimoji="1" lang="en-US" sz="3200">
                <a:latin typeface="Calibri" pitchFamily="34" charset="0"/>
              </a:rPr>
              <a:t>The Truman Doctrine </a:t>
            </a:r>
            <a:br>
              <a:rPr kumimoji="1" lang="en-US" sz="3200">
                <a:latin typeface="Calibri" pitchFamily="34" charset="0"/>
              </a:rPr>
            </a:br>
            <a:r>
              <a:rPr kumimoji="1" lang="en-US" sz="3200">
                <a:latin typeface="Calibri" pitchFamily="34" charset="0"/>
              </a:rPr>
              <a:t>worked &amp; neither Greece nor Turkey fell to communism</a:t>
            </a:r>
            <a:endParaRPr lang="en-US"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30723" name="Picture 3" descr="Truman Doctrine in Turkey"/>
          <p:cNvPicPr>
            <a:picLocks noChangeAspect="1" noChangeArrowheads="1"/>
          </p:cNvPicPr>
          <p:nvPr/>
        </p:nvPicPr>
        <p:blipFill>
          <a:blip r:embed="rId3" cstate="print"/>
          <a:srcRect/>
          <a:stretch>
            <a:fillRect/>
          </a:stretch>
        </p:blipFill>
        <p:spPr bwMode="auto">
          <a:xfrm>
            <a:off x="533400" y="0"/>
            <a:ext cx="8229600" cy="690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2"/>
          <p:cNvPicPr>
            <a:picLocks noChangeAspect="1" noChangeArrowheads="1"/>
          </p:cNvPicPr>
          <p:nvPr/>
        </p:nvPicPr>
        <p:blipFill>
          <a:blip r:embed="rId2" cstate="print"/>
          <a:srcRect/>
          <a:stretch>
            <a:fillRect/>
          </a:stretch>
        </p:blipFill>
        <p:spPr bwMode="auto">
          <a:xfrm>
            <a:off x="0" y="0"/>
            <a:ext cx="9144000" cy="69850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7772400" y="0"/>
            <a:ext cx="1371600" cy="4038600"/>
          </a:xfrm>
          <a:prstGeom prst="rect">
            <a:avLst/>
          </a:prstGeom>
          <a:noFill/>
          <a:ln w="9525">
            <a:noFill/>
            <a:miter lim="800000"/>
            <a:headEnd/>
            <a:tailEnd/>
          </a:ln>
        </p:spPr>
      </p:pic>
      <p:sp>
        <p:nvSpPr>
          <p:cNvPr id="31748" name="AutoShape 6"/>
          <p:cNvSpPr>
            <a:spLocks noChangeArrowheads="1"/>
          </p:cNvSpPr>
          <p:nvPr/>
        </p:nvSpPr>
        <p:spPr bwMode="auto">
          <a:xfrm>
            <a:off x="457200" y="76200"/>
            <a:ext cx="8382000" cy="838200"/>
          </a:xfrm>
          <a:prstGeom prst="wedgeRectCallout">
            <a:avLst>
              <a:gd name="adj1" fmla="val 26500"/>
              <a:gd name="adj2" fmla="val -21481"/>
            </a:avLst>
          </a:prstGeom>
          <a:solidFill>
            <a:srgbClr val="FFCCFF"/>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200">
                <a:latin typeface="Calibri" pitchFamily="34" charset="0"/>
              </a:rPr>
              <a:t>European nations had difficulty recovering after WWII which led to fears of communism in Europe</a:t>
            </a:r>
          </a:p>
        </p:txBody>
      </p:sp>
      <p:sp>
        <p:nvSpPr>
          <p:cNvPr id="14" name="AutoShape 7"/>
          <p:cNvSpPr>
            <a:spLocks noChangeArrowheads="1"/>
          </p:cNvSpPr>
          <p:nvPr/>
        </p:nvSpPr>
        <p:spPr bwMode="auto">
          <a:xfrm>
            <a:off x="4495800" y="990600"/>
            <a:ext cx="4495800" cy="1676400"/>
          </a:xfrm>
          <a:prstGeom prst="wedgeRectCallout">
            <a:avLst>
              <a:gd name="adj1" fmla="val 37907"/>
              <a:gd name="adj2" fmla="val 21009"/>
            </a:avLst>
          </a:prstGeom>
          <a:solidFill>
            <a:srgbClr val="FFFF99"/>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200">
                <a:latin typeface="Calibri" pitchFamily="34" charset="0"/>
              </a:rPr>
              <a:t>The U.S. created the </a:t>
            </a:r>
            <a:r>
              <a:rPr kumimoji="1" lang="en-US" sz="3200" u="sng">
                <a:latin typeface="Calibri" pitchFamily="34" charset="0"/>
              </a:rPr>
              <a:t>Marshall Plan</a:t>
            </a:r>
            <a:r>
              <a:rPr kumimoji="1" lang="en-US" sz="3200">
                <a:latin typeface="Calibri" pitchFamily="34" charset="0"/>
              </a:rPr>
              <a:t> which offered $13 billion to help rebuild post-war Europe</a:t>
            </a:r>
          </a:p>
        </p:txBody>
      </p:sp>
      <p:sp>
        <p:nvSpPr>
          <p:cNvPr id="15" name="AutoShape 8"/>
          <p:cNvSpPr>
            <a:spLocks noChangeArrowheads="1"/>
          </p:cNvSpPr>
          <p:nvPr/>
        </p:nvSpPr>
        <p:spPr bwMode="auto">
          <a:xfrm>
            <a:off x="4572000" y="5638800"/>
            <a:ext cx="4495800" cy="1219200"/>
          </a:xfrm>
          <a:prstGeom prst="wedgeRectCallout">
            <a:avLst>
              <a:gd name="adj1" fmla="val 37384"/>
              <a:gd name="adj2" fmla="val -20139"/>
            </a:avLst>
          </a:prstGeom>
          <a:solidFill>
            <a:srgbClr val="CCFFFF"/>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200">
                <a:latin typeface="Calibri" pitchFamily="34" charset="0"/>
              </a:rPr>
              <a:t>By 1952, Western Europe recovered &amp; Communism never took root </a:t>
            </a:r>
          </a:p>
        </p:txBody>
      </p:sp>
      <p:sp>
        <p:nvSpPr>
          <p:cNvPr id="16" name="Text Box 9"/>
          <p:cNvSpPr txBox="1">
            <a:spLocks noChangeArrowheads="1"/>
          </p:cNvSpPr>
          <p:nvPr/>
        </p:nvSpPr>
        <p:spPr bwMode="auto">
          <a:xfrm>
            <a:off x="2895600" y="2773363"/>
            <a:ext cx="6172200" cy="2713037"/>
          </a:xfrm>
          <a:prstGeom prst="rect">
            <a:avLst/>
          </a:prstGeom>
          <a:solidFill>
            <a:schemeClr val="bg1"/>
          </a:solidFill>
          <a:ln w="9525">
            <a:noFill/>
            <a:miter lim="800000"/>
            <a:headEnd/>
            <a:tailEnd/>
          </a:ln>
        </p:spPr>
        <p:txBody>
          <a:bodyPr>
            <a:spAutoFit/>
          </a:bodyPr>
          <a:lstStyle/>
          <a:p>
            <a:pPr>
              <a:spcBef>
                <a:spcPct val="50000"/>
              </a:spcBef>
            </a:pPr>
            <a:r>
              <a:rPr lang="en-US" sz="17200">
                <a:solidFill>
                  <a:srgbClr val="006600"/>
                </a:solidFill>
                <a:latin typeface="Calibri" pitchFamily="34" charset="0"/>
              </a:rPr>
              <a:t>M</a:t>
            </a:r>
            <a:r>
              <a:rPr lang="en-US" sz="8500">
                <a:solidFill>
                  <a:srgbClr val="006600"/>
                </a:solidFill>
                <a:latin typeface="Calibri" pitchFamily="34" charset="0"/>
              </a:rPr>
              <a:t> </a:t>
            </a:r>
            <a:r>
              <a:rPr lang="en-US" sz="17200">
                <a:solidFill>
                  <a:srgbClr val="006600"/>
                </a:solidFill>
                <a:latin typeface="Calibri" pitchFamily="34" charset="0"/>
              </a:rPr>
              <a:t>=</a:t>
            </a:r>
          </a:p>
        </p:txBody>
      </p:sp>
      <p:pic>
        <p:nvPicPr>
          <p:cNvPr id="17" name="Picture 11" descr="MCj04421300000[1]"/>
          <p:cNvPicPr>
            <a:picLocks noChangeAspect="1" noChangeArrowheads="1"/>
          </p:cNvPicPr>
          <p:nvPr/>
        </p:nvPicPr>
        <p:blipFill>
          <a:blip r:embed="rId4" cstate="print"/>
          <a:srcRect/>
          <a:stretch>
            <a:fillRect/>
          </a:stretch>
        </p:blipFill>
        <p:spPr bwMode="auto">
          <a:xfrm>
            <a:off x="6248400" y="2971800"/>
            <a:ext cx="2514600" cy="232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81800" y="0"/>
            <a:ext cx="2362200" cy="6858000"/>
          </a:xfrm>
        </p:spPr>
        <p:txBody>
          <a:bodyPr/>
          <a:lstStyle/>
          <a:p>
            <a:r>
              <a:rPr lang="en-US" sz="3900" smtClean="0">
                <a:latin typeface="Calibri" pitchFamily="34" charset="0"/>
              </a:rPr>
              <a:t>Marshall Plan to Aid Europe 1948-1952</a:t>
            </a:r>
          </a:p>
        </p:txBody>
      </p:sp>
      <p:pic>
        <p:nvPicPr>
          <p:cNvPr id="32771" name="Picture 3" descr="DIVI7233610"/>
          <p:cNvPicPr>
            <a:picLocks noGrp="1" noChangeAspect="1" noChangeArrowheads="1"/>
          </p:cNvPicPr>
          <p:nvPr>
            <p:ph idx="1"/>
          </p:nvPr>
        </p:nvPicPr>
        <p:blipFill>
          <a:blip r:embed="rId2" cstate="print">
            <a:lum contrast="18000"/>
          </a:blip>
          <a:srcRect/>
          <a:stretch>
            <a:fillRect/>
          </a:stretch>
        </p:blipFill>
        <p:spPr>
          <a:xfrm>
            <a:off x="0" y="0"/>
            <a:ext cx="6781800" cy="6934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2"/>
          <p:cNvPicPr>
            <a:picLocks noChangeAspect="1" noChangeArrowheads="1"/>
          </p:cNvPicPr>
          <p:nvPr/>
        </p:nvPicPr>
        <p:blipFill>
          <a:blip r:embed="rId2" cstate="print"/>
          <a:srcRect/>
          <a:stretch>
            <a:fillRect/>
          </a:stretch>
        </p:blipFill>
        <p:spPr bwMode="auto">
          <a:xfrm>
            <a:off x="0" y="0"/>
            <a:ext cx="9144000" cy="69850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7772400" y="0"/>
            <a:ext cx="1371600" cy="4038600"/>
          </a:xfrm>
          <a:prstGeom prst="rect">
            <a:avLst/>
          </a:prstGeom>
          <a:noFill/>
          <a:ln w="9525">
            <a:noFill/>
            <a:miter lim="800000"/>
            <a:headEnd/>
            <a:tailEnd/>
          </a:ln>
        </p:spPr>
      </p:pic>
      <p:sp>
        <p:nvSpPr>
          <p:cNvPr id="33796" name="AutoShape 4"/>
          <p:cNvSpPr>
            <a:spLocks noChangeArrowheads="1"/>
          </p:cNvSpPr>
          <p:nvPr/>
        </p:nvSpPr>
        <p:spPr bwMode="auto">
          <a:xfrm>
            <a:off x="152400" y="76200"/>
            <a:ext cx="8839200" cy="1219200"/>
          </a:xfrm>
          <a:prstGeom prst="wedgeRectCallout">
            <a:avLst>
              <a:gd name="adj1" fmla="val 34227"/>
              <a:gd name="adj2" fmla="val 9958"/>
            </a:avLst>
          </a:prstGeom>
          <a:solidFill>
            <a:srgbClr val="FFCC99"/>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200">
                <a:latin typeface="Calibri" pitchFamily="34" charset="0"/>
              </a:rPr>
              <a:t>In 1948, the USSR used military force to turn Czechoslovakia to communism; This led to fears that Stalin would use similar tactics in Western Europe</a:t>
            </a:r>
          </a:p>
        </p:txBody>
      </p:sp>
      <p:pic>
        <p:nvPicPr>
          <p:cNvPr id="18" name="Content Placeholder 3" descr="NATO_edited-2.jpg"/>
          <p:cNvPicPr>
            <a:picLocks noGrp="1" noChangeAspect="1"/>
          </p:cNvPicPr>
          <p:nvPr>
            <p:ph idx="1"/>
          </p:nvPr>
        </p:nvPicPr>
        <p:blipFill>
          <a:blip r:embed="rId4" cstate="print"/>
          <a:srcRect/>
          <a:stretch>
            <a:fillRect/>
          </a:stretch>
        </p:blipFill>
        <p:spPr>
          <a:xfrm>
            <a:off x="0" y="1371600"/>
            <a:ext cx="5410200" cy="5410200"/>
          </a:xfrm>
        </p:spPr>
      </p:pic>
      <p:sp>
        <p:nvSpPr>
          <p:cNvPr id="10" name="AutoShape 5"/>
          <p:cNvSpPr>
            <a:spLocks noChangeArrowheads="1"/>
          </p:cNvSpPr>
          <p:nvPr/>
        </p:nvSpPr>
        <p:spPr bwMode="auto">
          <a:xfrm>
            <a:off x="5486400" y="2286000"/>
            <a:ext cx="3581400" cy="3581400"/>
          </a:xfrm>
          <a:prstGeom prst="wedgeRectCallout">
            <a:avLst>
              <a:gd name="adj1" fmla="val 38319"/>
              <a:gd name="adj2" fmla="val 14468"/>
            </a:avLst>
          </a:prstGeom>
          <a:solidFill>
            <a:srgbClr val="CCFFCC"/>
          </a:solidFill>
          <a:ln w="12700">
            <a:solidFill>
              <a:schemeClr val="tx1"/>
            </a:solidFill>
            <a:miter lim="800000"/>
            <a:headEnd/>
            <a:tailEnd/>
          </a:ln>
        </p:spPr>
        <p:txBody>
          <a:bodyPr/>
          <a:lstStyle/>
          <a:p>
            <a:pPr algn="ctr">
              <a:lnSpc>
                <a:spcPct val="80000"/>
              </a:lnSpc>
              <a:buClr>
                <a:schemeClr val="accent1"/>
              </a:buClr>
              <a:buFont typeface="Arial" charset="0"/>
              <a:buNone/>
            </a:pPr>
            <a:r>
              <a:rPr kumimoji="1" lang="en-US" sz="3200">
                <a:latin typeface="Calibri" pitchFamily="34" charset="0"/>
              </a:rPr>
              <a:t>In 1949, the United States formed the </a:t>
            </a:r>
            <a:br>
              <a:rPr kumimoji="1" lang="en-US" sz="3200">
                <a:latin typeface="Calibri" pitchFamily="34" charset="0"/>
              </a:rPr>
            </a:br>
            <a:r>
              <a:rPr kumimoji="1" lang="en-US" sz="3200" u="sng">
                <a:latin typeface="Calibri" pitchFamily="34" charset="0"/>
              </a:rPr>
              <a:t>North Atlantic Treaty Organization (NATO)</a:t>
            </a:r>
            <a:r>
              <a:rPr kumimoji="1" lang="en-US" sz="3200">
                <a:latin typeface="Calibri" pitchFamily="34" charset="0"/>
              </a:rPr>
              <a:t>: a military alliance among democratic countries in Europe &amp; North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3" descr="Divided Germany and Berlin_edited-1.jpg"/>
          <p:cNvPicPr>
            <a:picLocks noChangeAspect="1"/>
          </p:cNvPicPr>
          <p:nvPr/>
        </p:nvPicPr>
        <p:blipFill>
          <a:blip r:embed="rId2" cstate="print"/>
          <a:srcRect/>
          <a:stretch>
            <a:fillRect/>
          </a:stretch>
        </p:blipFill>
        <p:spPr bwMode="auto">
          <a:xfrm>
            <a:off x="68263" y="152400"/>
            <a:ext cx="5875337" cy="6553200"/>
          </a:xfrm>
          <a:prstGeom prst="rect">
            <a:avLst/>
          </a:prstGeom>
          <a:noFill/>
          <a:ln w="9525">
            <a:noFill/>
            <a:miter lim="800000"/>
            <a:headEnd/>
            <a:tailEnd/>
          </a:ln>
        </p:spPr>
      </p:pic>
      <p:sp>
        <p:nvSpPr>
          <p:cNvPr id="5" name="AutoShape 12"/>
          <p:cNvSpPr>
            <a:spLocks noChangeArrowheads="1"/>
          </p:cNvSpPr>
          <p:nvPr/>
        </p:nvSpPr>
        <p:spPr bwMode="auto">
          <a:xfrm>
            <a:off x="6019800" y="76200"/>
            <a:ext cx="3048000" cy="2667000"/>
          </a:xfrm>
          <a:prstGeom prst="wedgeRectCallout">
            <a:avLst>
              <a:gd name="adj1" fmla="val 7624"/>
              <a:gd name="adj2" fmla="val 2754"/>
            </a:avLst>
          </a:prstGeom>
          <a:solidFill>
            <a:schemeClr val="accent1">
              <a:lumMod val="20000"/>
              <a:lumOff val="80000"/>
            </a:schemeClr>
          </a:solidFill>
          <a:ln w="12700">
            <a:solidFill>
              <a:schemeClr val="tx1"/>
            </a:solidFill>
            <a:miter lim="800000"/>
            <a:headEnd/>
            <a:tailEnd/>
          </a:ln>
        </p:spPr>
        <p:txBody>
          <a:bodyPr/>
          <a:lstStyle/>
          <a:p>
            <a:pPr algn="ctr">
              <a:lnSpc>
                <a:spcPct val="80000"/>
              </a:lnSpc>
              <a:defRPr/>
            </a:pPr>
            <a:r>
              <a:rPr lang="en-US" sz="3100" dirty="0">
                <a:latin typeface="Calibri" pitchFamily="34" charset="0"/>
              </a:rPr>
              <a:t>At the end of WWII, Germany was divided into </a:t>
            </a:r>
            <a:br>
              <a:rPr lang="en-US" sz="3100" dirty="0">
                <a:latin typeface="Calibri" pitchFamily="34" charset="0"/>
              </a:rPr>
            </a:br>
            <a:r>
              <a:rPr lang="en-US" sz="3100" dirty="0">
                <a:latin typeface="Calibri" pitchFamily="34" charset="0"/>
              </a:rPr>
              <a:t>zones occupied by the USA, Britain, France, </a:t>
            </a:r>
            <a:br>
              <a:rPr lang="en-US" sz="3100" dirty="0">
                <a:latin typeface="Calibri" pitchFamily="34" charset="0"/>
              </a:rPr>
            </a:br>
            <a:r>
              <a:rPr lang="en-US" sz="3100" dirty="0">
                <a:latin typeface="Calibri" pitchFamily="34" charset="0"/>
              </a:rPr>
              <a:t>&amp; the USSR</a:t>
            </a:r>
          </a:p>
        </p:txBody>
      </p:sp>
      <p:sp>
        <p:nvSpPr>
          <p:cNvPr id="34820" name="AutoShape 12"/>
          <p:cNvSpPr>
            <a:spLocks noChangeArrowheads="1"/>
          </p:cNvSpPr>
          <p:nvPr/>
        </p:nvSpPr>
        <p:spPr bwMode="auto">
          <a:xfrm>
            <a:off x="6019800" y="2819400"/>
            <a:ext cx="3048000" cy="1981200"/>
          </a:xfrm>
          <a:prstGeom prst="wedgeRectCallout">
            <a:avLst>
              <a:gd name="adj1" fmla="val 7625"/>
              <a:gd name="adj2" fmla="val 2755"/>
            </a:avLst>
          </a:prstGeom>
          <a:solidFill>
            <a:srgbClr val="FFFFCC"/>
          </a:solidFill>
          <a:ln w="12700">
            <a:solidFill>
              <a:schemeClr val="tx1"/>
            </a:solidFill>
            <a:miter lim="800000"/>
            <a:headEnd/>
            <a:tailEnd/>
          </a:ln>
        </p:spPr>
        <p:txBody>
          <a:bodyPr/>
          <a:lstStyle/>
          <a:p>
            <a:pPr algn="ctr">
              <a:lnSpc>
                <a:spcPct val="80000"/>
              </a:lnSpc>
            </a:pPr>
            <a:r>
              <a:rPr lang="en-US" sz="3100">
                <a:latin typeface="Calibri" pitchFamily="34" charset="0"/>
              </a:rPr>
              <a:t>Berlin, the German capital, was also divided but was located in the Soviet zone</a:t>
            </a:r>
          </a:p>
        </p:txBody>
      </p:sp>
      <p:sp>
        <p:nvSpPr>
          <p:cNvPr id="34821" name="AutoShape 12"/>
          <p:cNvSpPr>
            <a:spLocks noChangeArrowheads="1"/>
          </p:cNvSpPr>
          <p:nvPr/>
        </p:nvSpPr>
        <p:spPr bwMode="auto">
          <a:xfrm>
            <a:off x="4191000" y="4876800"/>
            <a:ext cx="4876800" cy="1905000"/>
          </a:xfrm>
          <a:prstGeom prst="wedgeRectCallout">
            <a:avLst>
              <a:gd name="adj1" fmla="val 7625"/>
              <a:gd name="adj2" fmla="val 2755"/>
            </a:avLst>
          </a:prstGeom>
          <a:solidFill>
            <a:srgbClr val="CCFFCC"/>
          </a:solidFill>
          <a:ln w="12700">
            <a:solidFill>
              <a:schemeClr val="tx1"/>
            </a:solidFill>
            <a:miter lim="800000"/>
            <a:headEnd/>
            <a:tailEnd/>
          </a:ln>
        </p:spPr>
        <p:txBody>
          <a:bodyPr/>
          <a:lstStyle/>
          <a:p>
            <a:pPr algn="ctr">
              <a:lnSpc>
                <a:spcPct val="80000"/>
              </a:lnSpc>
            </a:pPr>
            <a:r>
              <a:rPr lang="en-US" sz="3100">
                <a:latin typeface="Calibri" pitchFamily="34" charset="0"/>
              </a:rPr>
              <a:t>In 1948, Stalin tried to turn all of Berlin communist &amp; ordered the Berlin Blockade </a:t>
            </a:r>
            <a:br>
              <a:rPr lang="en-US" sz="3100">
                <a:latin typeface="Calibri" pitchFamily="34" charset="0"/>
              </a:rPr>
            </a:br>
            <a:r>
              <a:rPr lang="en-US" sz="3100">
                <a:latin typeface="Calibri" pitchFamily="34" charset="0"/>
              </a:rPr>
              <a:t>which shut down all ground transportation to West Berlin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lum bright="-12000"/>
          </a:blip>
          <a:srcRect/>
          <a:stretch>
            <a:fillRect/>
          </a:stretch>
        </p:blipFill>
        <p:spPr bwMode="auto">
          <a:xfrm>
            <a:off x="5410200" y="2819400"/>
            <a:ext cx="3733800" cy="4038600"/>
          </a:xfrm>
          <a:prstGeom prst="rect">
            <a:avLst/>
          </a:prstGeom>
          <a:noFill/>
          <a:ln w="38100">
            <a:solidFill>
              <a:schemeClr val="tx1"/>
            </a:solidFill>
            <a:miter lim="800000"/>
            <a:headEnd/>
            <a:tailEnd/>
          </a:ln>
        </p:spPr>
      </p:pic>
      <p:pic>
        <p:nvPicPr>
          <p:cNvPr id="35843" name="Picture 2" descr="http://steeljawscribe.com/wordpress/wp-content/uploads/2008/10/berlinerblockadeluftwege.jpg"/>
          <p:cNvPicPr>
            <a:picLocks noChangeAspect="1" noChangeArrowheads="1"/>
          </p:cNvPicPr>
          <p:nvPr/>
        </p:nvPicPr>
        <p:blipFill>
          <a:blip r:embed="rId3" cstate="print"/>
          <a:srcRect/>
          <a:stretch>
            <a:fillRect/>
          </a:stretch>
        </p:blipFill>
        <p:spPr bwMode="auto">
          <a:xfrm>
            <a:off x="0" y="709613"/>
            <a:ext cx="5562600" cy="6148387"/>
          </a:xfrm>
          <a:prstGeom prst="rect">
            <a:avLst/>
          </a:prstGeom>
          <a:noFill/>
          <a:ln w="9525">
            <a:noFill/>
            <a:miter lim="800000"/>
            <a:headEnd/>
            <a:tailEnd/>
          </a:ln>
        </p:spPr>
      </p:pic>
      <p:sp>
        <p:nvSpPr>
          <p:cNvPr id="35844" name="AutoShape 12"/>
          <p:cNvSpPr>
            <a:spLocks noChangeArrowheads="1"/>
          </p:cNvSpPr>
          <p:nvPr/>
        </p:nvSpPr>
        <p:spPr bwMode="auto">
          <a:xfrm>
            <a:off x="914400" y="76200"/>
            <a:ext cx="7162800" cy="457200"/>
          </a:xfrm>
          <a:prstGeom prst="wedgeRectCallout">
            <a:avLst>
              <a:gd name="adj1" fmla="val 7625"/>
              <a:gd name="adj2" fmla="val 2755"/>
            </a:avLst>
          </a:prstGeom>
          <a:solidFill>
            <a:srgbClr val="CCCCFF"/>
          </a:solidFill>
          <a:ln w="12700">
            <a:solidFill>
              <a:schemeClr val="tx1"/>
            </a:solidFill>
            <a:miter lim="800000"/>
            <a:headEnd/>
            <a:tailEnd/>
          </a:ln>
        </p:spPr>
        <p:txBody>
          <a:bodyPr/>
          <a:lstStyle/>
          <a:p>
            <a:pPr algn="ctr">
              <a:lnSpc>
                <a:spcPct val="80000"/>
              </a:lnSpc>
            </a:pPr>
            <a:r>
              <a:rPr lang="en-US" sz="3100">
                <a:latin typeface="Calibri" pitchFamily="34" charset="0"/>
              </a:rPr>
              <a:t>In response, the U.S. began the Berlin Airlift </a:t>
            </a:r>
          </a:p>
        </p:txBody>
      </p:sp>
      <p:sp>
        <p:nvSpPr>
          <p:cNvPr id="35845" name="AutoShape 12"/>
          <p:cNvSpPr>
            <a:spLocks noChangeArrowheads="1"/>
          </p:cNvSpPr>
          <p:nvPr/>
        </p:nvSpPr>
        <p:spPr bwMode="auto">
          <a:xfrm>
            <a:off x="5638800" y="685800"/>
            <a:ext cx="3429000" cy="1981200"/>
          </a:xfrm>
          <a:prstGeom prst="wedgeRectCallout">
            <a:avLst>
              <a:gd name="adj1" fmla="val 7625"/>
              <a:gd name="adj2" fmla="val 2755"/>
            </a:avLst>
          </a:prstGeom>
          <a:solidFill>
            <a:srgbClr val="FFCCFF"/>
          </a:solidFill>
          <a:ln w="12700">
            <a:solidFill>
              <a:schemeClr val="tx1"/>
            </a:solidFill>
            <a:miter lim="800000"/>
            <a:headEnd/>
            <a:tailEnd/>
          </a:ln>
        </p:spPr>
        <p:txBody>
          <a:bodyPr/>
          <a:lstStyle/>
          <a:p>
            <a:pPr algn="ctr">
              <a:lnSpc>
                <a:spcPct val="80000"/>
              </a:lnSpc>
            </a:pPr>
            <a:r>
              <a:rPr lang="en-US" sz="3100">
                <a:latin typeface="Calibri" pitchFamily="34" charset="0"/>
              </a:rPr>
              <a:t>For 11 months, U.S. &amp; British planes supplies landed in Berlin to bring food, fuel, &amp; supplies</a:t>
            </a:r>
          </a:p>
        </p:txBody>
      </p:sp>
      <p:sp>
        <p:nvSpPr>
          <p:cNvPr id="13" name="AutoShape 12"/>
          <p:cNvSpPr>
            <a:spLocks noChangeArrowheads="1"/>
          </p:cNvSpPr>
          <p:nvPr/>
        </p:nvSpPr>
        <p:spPr bwMode="auto">
          <a:xfrm>
            <a:off x="5638800" y="2895600"/>
            <a:ext cx="3429000" cy="1219200"/>
          </a:xfrm>
          <a:prstGeom prst="wedgeRectCallout">
            <a:avLst>
              <a:gd name="adj1" fmla="val 7625"/>
              <a:gd name="adj2" fmla="val 2755"/>
            </a:avLst>
          </a:prstGeom>
          <a:solidFill>
            <a:srgbClr val="CCFFCC"/>
          </a:solidFill>
          <a:ln w="12700">
            <a:solidFill>
              <a:schemeClr val="tx1"/>
            </a:solidFill>
            <a:miter lim="800000"/>
            <a:headEnd/>
            <a:tailEnd/>
          </a:ln>
        </p:spPr>
        <p:txBody>
          <a:bodyPr/>
          <a:lstStyle/>
          <a:p>
            <a:pPr algn="ctr">
              <a:lnSpc>
                <a:spcPct val="80000"/>
              </a:lnSpc>
            </a:pPr>
            <a:r>
              <a:rPr lang="en-US" sz="3100">
                <a:latin typeface="Calibri" pitchFamily="34" charset="0"/>
              </a:rPr>
              <a:t>Stalin admitted defeat &amp; lifted the blockade in 1949</a:t>
            </a:r>
          </a:p>
        </p:txBody>
      </p:sp>
      <p:sp>
        <p:nvSpPr>
          <p:cNvPr id="14" name="AutoShape 12"/>
          <p:cNvSpPr>
            <a:spLocks noChangeArrowheads="1"/>
          </p:cNvSpPr>
          <p:nvPr/>
        </p:nvSpPr>
        <p:spPr bwMode="auto">
          <a:xfrm>
            <a:off x="5638800" y="4343400"/>
            <a:ext cx="3429000" cy="1600200"/>
          </a:xfrm>
          <a:prstGeom prst="wedgeRectCallout">
            <a:avLst>
              <a:gd name="adj1" fmla="val 7625"/>
              <a:gd name="adj2" fmla="val 2755"/>
            </a:avLst>
          </a:prstGeom>
          <a:solidFill>
            <a:srgbClr val="FFFFCC"/>
          </a:solidFill>
          <a:ln w="12700">
            <a:solidFill>
              <a:schemeClr val="tx1"/>
            </a:solidFill>
            <a:miter lim="800000"/>
            <a:headEnd/>
            <a:tailEnd/>
          </a:ln>
        </p:spPr>
        <p:txBody>
          <a:bodyPr/>
          <a:lstStyle/>
          <a:p>
            <a:pPr algn="ctr">
              <a:lnSpc>
                <a:spcPct val="80000"/>
              </a:lnSpc>
            </a:pPr>
            <a:r>
              <a:rPr lang="en-US" sz="3100">
                <a:latin typeface="Calibri" pitchFamily="34" charset="0"/>
              </a:rPr>
              <a:t>The United States successfully kept West Berlin from turning communist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0" y="1828800"/>
            <a:ext cx="9153525" cy="4800600"/>
          </a:xfrm>
          <a:prstGeom prst="rect">
            <a:avLst/>
          </a:prstGeom>
          <a:noFill/>
          <a:ln w="9525">
            <a:noFill/>
            <a:miter lim="800000"/>
            <a:headEnd/>
            <a:tailEnd/>
          </a:ln>
        </p:spPr>
      </p:pic>
      <p:sp>
        <p:nvSpPr>
          <p:cNvPr id="36867" name="Rectangular Callout 2"/>
          <p:cNvSpPr>
            <a:spLocks noChangeArrowheads="1"/>
          </p:cNvSpPr>
          <p:nvPr/>
        </p:nvSpPr>
        <p:spPr bwMode="auto">
          <a:xfrm>
            <a:off x="4114800" y="152400"/>
            <a:ext cx="4876800" cy="1524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But over the next 40 years, the Cold War intensified as communism spread to Asia, Africa, and Latin America</a:t>
            </a:r>
          </a:p>
        </p:txBody>
      </p:sp>
      <p:sp>
        <p:nvSpPr>
          <p:cNvPr id="36868" name="Rectangle 4"/>
          <p:cNvSpPr>
            <a:spLocks noChangeArrowheads="1"/>
          </p:cNvSpPr>
          <p:nvPr/>
        </p:nvSpPr>
        <p:spPr bwMode="auto">
          <a:xfrm>
            <a:off x="2590800" y="6477000"/>
            <a:ext cx="4572000" cy="228600"/>
          </a:xfrm>
          <a:prstGeom prst="rect">
            <a:avLst/>
          </a:prstGeom>
          <a:solidFill>
            <a:schemeClr val="bg1"/>
          </a:solidFill>
          <a:ln w="9525" algn="ctr">
            <a:solidFill>
              <a:schemeClr val="bg1"/>
            </a:solidFill>
            <a:round/>
            <a:headEnd/>
            <a:tailEnd/>
          </a:ln>
        </p:spPr>
        <p:txBody>
          <a:bodyPr/>
          <a:lstStyle/>
          <a:p>
            <a:endParaRPr lang="en-US"/>
          </a:p>
        </p:txBody>
      </p:sp>
      <p:sp>
        <p:nvSpPr>
          <p:cNvPr id="36869" name="Rectangular Callout 5"/>
          <p:cNvSpPr>
            <a:spLocks noChangeArrowheads="1"/>
          </p:cNvSpPr>
          <p:nvPr/>
        </p:nvSpPr>
        <p:spPr bwMode="auto">
          <a:xfrm>
            <a:off x="76200" y="152400"/>
            <a:ext cx="3962400" cy="15240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From 1945 to 1949, the United States successfully contained communism in Europe</a:t>
            </a:r>
          </a:p>
        </p:txBody>
      </p:sp>
      <p:pic>
        <p:nvPicPr>
          <p:cNvPr id="11" name="Picture 4" descr="usa flag"/>
          <p:cNvPicPr>
            <a:picLocks noChangeAspect="1" noChangeArrowheads="1"/>
          </p:cNvPicPr>
          <p:nvPr/>
        </p:nvPicPr>
        <p:blipFill>
          <a:blip r:embed="rId4" cstate="print"/>
          <a:srcRect r="10606"/>
          <a:stretch>
            <a:fillRect/>
          </a:stretch>
        </p:blipFill>
        <p:spPr bwMode="auto">
          <a:xfrm>
            <a:off x="3186113" y="5448300"/>
            <a:ext cx="1946275" cy="1333500"/>
          </a:xfrm>
          <a:prstGeom prst="rect">
            <a:avLst/>
          </a:prstGeom>
          <a:noFill/>
          <a:ln w="38100">
            <a:noFill/>
            <a:miter lim="800000"/>
            <a:headEnd/>
            <a:tailEnd/>
          </a:ln>
        </p:spPr>
      </p:pic>
      <p:pic>
        <p:nvPicPr>
          <p:cNvPr id="12" name="Picture 3" descr="ussr flag"/>
          <p:cNvPicPr>
            <a:picLocks noChangeAspect="1" noChangeArrowheads="1"/>
          </p:cNvPicPr>
          <p:nvPr/>
        </p:nvPicPr>
        <p:blipFill>
          <a:blip r:embed="rId5" cstate="print"/>
          <a:srcRect/>
          <a:stretch>
            <a:fillRect/>
          </a:stretch>
        </p:blipFill>
        <p:spPr bwMode="auto">
          <a:xfrm>
            <a:off x="5395913" y="5410200"/>
            <a:ext cx="1995487" cy="1371600"/>
          </a:xfrm>
          <a:prstGeom prst="rect">
            <a:avLst/>
          </a:prstGeom>
          <a:noFill/>
          <a:ln w="38100">
            <a:noFill/>
            <a:miter lim="800000"/>
            <a:headEnd/>
            <a:tailEnd/>
          </a:ln>
        </p:spPr>
      </p:pic>
      <p:sp>
        <p:nvSpPr>
          <p:cNvPr id="13" name="Rectangular Callout 12"/>
          <p:cNvSpPr>
            <a:spLocks noChangeArrowheads="1"/>
          </p:cNvSpPr>
          <p:nvPr/>
        </p:nvSpPr>
        <p:spPr bwMode="auto">
          <a:xfrm>
            <a:off x="381000" y="5638800"/>
            <a:ext cx="8610600" cy="11430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latin typeface="Calibri" pitchFamily="34" charset="0"/>
                <a:ea typeface="Calibri" pitchFamily="34" charset="0"/>
                <a:cs typeface="Calibri" pitchFamily="34" charset="0"/>
              </a:rPr>
              <a:t>The Cold War intensified as new nuclear weapons were introduced; espionage (spying ) increased; </a:t>
            </a:r>
            <a:br>
              <a:rPr lang="en-US" sz="3200">
                <a:latin typeface="Calibri" pitchFamily="34" charset="0"/>
                <a:ea typeface="Calibri" pitchFamily="34" charset="0"/>
                <a:cs typeface="Calibri" pitchFamily="34" charset="0"/>
              </a:rPr>
            </a:br>
            <a:r>
              <a:rPr lang="en-US" sz="3200">
                <a:latin typeface="Calibri" pitchFamily="34" charset="0"/>
                <a:ea typeface="Calibri" pitchFamily="34" charset="0"/>
                <a:cs typeface="Calibri" pitchFamily="34" charset="0"/>
              </a:rPr>
              <a:t>&amp; wars broke out in Korea, Vietnam, &amp; Afghanistan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ickenlettercarnage26"/>
          <p:cNvPicPr>
            <a:picLocks noChangeAspect="1" noChangeArrowheads="1"/>
          </p:cNvPicPr>
          <p:nvPr/>
        </p:nvPicPr>
        <p:blipFill>
          <a:blip r:embed="rId4" cstate="print"/>
          <a:srcRect/>
          <a:stretch>
            <a:fillRect/>
          </a:stretch>
        </p:blipFill>
        <p:spPr bwMode="auto">
          <a:xfrm>
            <a:off x="0" y="1295400"/>
            <a:ext cx="5892800" cy="4784725"/>
          </a:xfrm>
          <a:prstGeom prst="rect">
            <a:avLst/>
          </a:prstGeom>
          <a:noFill/>
          <a:ln w="12700">
            <a:noFill/>
            <a:miter lim="800000"/>
            <a:headEnd/>
            <a:tailEnd/>
          </a:ln>
        </p:spPr>
      </p:pic>
      <p:pic>
        <p:nvPicPr>
          <p:cNvPr id="9219" name="Picture 3" descr="UN_Partition_Plan_For_Palestine_1947"/>
          <p:cNvPicPr>
            <a:picLocks noChangeAspect="1" noChangeArrowheads="1"/>
          </p:cNvPicPr>
          <p:nvPr/>
        </p:nvPicPr>
        <p:blipFill>
          <a:blip r:embed="rId5" cstate="print"/>
          <a:srcRect/>
          <a:stretch>
            <a:fillRect/>
          </a:stretch>
        </p:blipFill>
        <p:spPr bwMode="auto">
          <a:xfrm>
            <a:off x="5994400" y="914400"/>
            <a:ext cx="3122613" cy="5703888"/>
          </a:xfrm>
          <a:prstGeom prst="rect">
            <a:avLst/>
          </a:prstGeom>
          <a:noFill/>
          <a:ln w="12700">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0" y="354013"/>
            <a:ext cx="5867400" cy="6503987"/>
          </a:xfrm>
          <a:prstGeom prst="rect">
            <a:avLst/>
          </a:prstGeom>
          <a:noFill/>
          <a:ln w="12700">
            <a:noFill/>
            <a:miter lim="800000"/>
            <a:headEnd/>
            <a:tailEnd/>
          </a:ln>
        </p:spPr>
      </p:pic>
      <p:sp>
        <p:nvSpPr>
          <p:cNvPr id="6149" name="Text Box 20"/>
          <p:cNvSpPr txBox="1">
            <a:spLocks noChangeArrowheads="1"/>
          </p:cNvSpPr>
          <p:nvPr/>
        </p:nvSpPr>
        <p:spPr bwMode="auto">
          <a:xfrm>
            <a:off x="0" y="66675"/>
            <a:ext cx="9144000" cy="847725"/>
          </a:xfrm>
          <a:prstGeom prst="rect">
            <a:avLst/>
          </a:prstGeom>
          <a:solidFill>
            <a:schemeClr val="bg1"/>
          </a:solidFill>
          <a:ln w="38100">
            <a:noFill/>
            <a:miter lim="800000"/>
            <a:headEnd/>
            <a:tailEnd/>
          </a:ln>
        </p:spPr>
        <p:txBody>
          <a:bodyPr>
            <a:spAutoFit/>
          </a:bodyPr>
          <a:lstStyle/>
          <a:p>
            <a:pPr algn="ctr" eaLnBrk="1" hangingPunct="1">
              <a:lnSpc>
                <a:spcPct val="75000"/>
              </a:lnSpc>
              <a:spcBef>
                <a:spcPct val="50000"/>
              </a:spcBef>
            </a:pPr>
            <a:r>
              <a:rPr lang="en-US" sz="3200">
                <a:latin typeface="Calibri" pitchFamily="34" charset="0"/>
                <a:ea typeface="Calibri" pitchFamily="34" charset="0"/>
                <a:cs typeface="Calibri" pitchFamily="34" charset="0"/>
              </a:rPr>
              <a:t>The UN created a Jewish nation called Israel which  set off a series of wars with Arabs in the Middle East </a:t>
            </a:r>
          </a:p>
        </p:txBody>
      </p:sp>
      <p:pic>
        <p:nvPicPr>
          <p:cNvPr id="9" name="Picture 2"/>
          <p:cNvPicPr>
            <a:picLocks noChangeAspect="1" noChangeArrowheads="1"/>
          </p:cNvPicPr>
          <p:nvPr/>
        </p:nvPicPr>
        <p:blipFill>
          <a:blip r:embed="rId7" cstate="print"/>
          <a:srcRect/>
          <a:stretch>
            <a:fillRect/>
          </a:stretch>
        </p:blipFill>
        <p:spPr bwMode="auto">
          <a:xfrm>
            <a:off x="0" y="1981200"/>
            <a:ext cx="9185275" cy="4419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xit" presetSubtype="0" fill="hold" nodeType="withEffect">
                                  <p:stCondLst>
                                    <p:cond delay="0"/>
                                  </p:stCondLst>
                                  <p:childTnLst>
                                    <p:animEffect transition="out" filter="fade">
                                      <p:cBhvr>
                                        <p:cTn id="9" dur="1000"/>
                                        <p:tgtEl>
                                          <p:spTgt spid="9218"/>
                                        </p:tgtEl>
                                      </p:cBhvr>
                                    </p:animEffect>
                                    <p:set>
                                      <p:cBhvr>
                                        <p:cTn id="10" dur="1" fill="hold">
                                          <p:stCondLst>
                                            <p:cond delay="999"/>
                                          </p:stCondLst>
                                        </p:cTn>
                                        <p:tgtEl>
                                          <p:spTgt spid="92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9219"/>
                                        </p:tgtEl>
                                      </p:cBhvr>
                                    </p:animEffect>
                                    <p:set>
                                      <p:cBhvr>
                                        <p:cTn id="15" dur="1" fill="hold">
                                          <p:stCondLst>
                                            <p:cond delay="999"/>
                                          </p:stCondLst>
                                        </p:cTn>
                                        <p:tgtEl>
                                          <p:spTgt spid="921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endParaRPr lang="en-US" smtClean="0"/>
          </a:p>
        </p:txBody>
      </p:sp>
      <p:sp>
        <p:nvSpPr>
          <p:cNvPr id="7171" name="Text Box 20"/>
          <p:cNvSpPr txBox="1">
            <a:spLocks noChangeArrowheads="1"/>
          </p:cNvSpPr>
          <p:nvPr/>
        </p:nvSpPr>
        <p:spPr bwMode="auto">
          <a:xfrm>
            <a:off x="0" y="131763"/>
            <a:ext cx="9144000" cy="477837"/>
          </a:xfrm>
          <a:prstGeom prst="rect">
            <a:avLst/>
          </a:prstGeom>
          <a:solidFill>
            <a:schemeClr val="bg1"/>
          </a:solidFill>
          <a:ln w="38100">
            <a:noFill/>
            <a:miter lim="800000"/>
            <a:headEnd/>
            <a:tailEnd/>
          </a:ln>
        </p:spPr>
        <p:txBody>
          <a:bodyPr>
            <a:spAutoFit/>
          </a:bodyPr>
          <a:lstStyle/>
          <a:p>
            <a:pPr algn="ctr" eaLnBrk="1" hangingPunct="1">
              <a:lnSpc>
                <a:spcPct val="75000"/>
              </a:lnSpc>
              <a:spcBef>
                <a:spcPct val="50000"/>
              </a:spcBef>
            </a:pPr>
            <a:r>
              <a:rPr lang="en-US" sz="3200">
                <a:latin typeface="Calibri" pitchFamily="34" charset="0"/>
                <a:ea typeface="Calibri" pitchFamily="34" charset="0"/>
                <a:cs typeface="Calibri" pitchFamily="34" charset="0"/>
              </a:rPr>
              <a:t>The United States occupied &amp; helped rebuild Japan </a:t>
            </a:r>
          </a:p>
        </p:txBody>
      </p:sp>
      <p:pic>
        <p:nvPicPr>
          <p:cNvPr id="7172" name="Picture 9" descr="http://www.nemesisblog.com/wp-content/uploads/2009/11/MacArthur_Hirohito.jpg"/>
          <p:cNvPicPr>
            <a:picLocks noChangeAspect="1" noChangeArrowheads="1"/>
          </p:cNvPicPr>
          <p:nvPr/>
        </p:nvPicPr>
        <p:blipFill>
          <a:blip r:embed="rId3" cstate="print"/>
          <a:srcRect/>
          <a:stretch>
            <a:fillRect/>
          </a:stretch>
        </p:blipFill>
        <p:spPr bwMode="auto">
          <a:xfrm>
            <a:off x="53975" y="762000"/>
            <a:ext cx="3756025" cy="5257800"/>
          </a:xfrm>
          <a:prstGeom prst="rect">
            <a:avLst/>
          </a:prstGeom>
          <a:noFill/>
          <a:ln w="9525">
            <a:noFill/>
            <a:miter lim="800000"/>
            <a:headEnd/>
            <a:tailEnd/>
          </a:ln>
        </p:spPr>
      </p:pic>
      <p:pic>
        <p:nvPicPr>
          <p:cNvPr id="7173" name="Picture 7" descr="http://www.mofa.go.jp/policy/oda/white/2005/oda2005/html/photo/ts112002.jpg"/>
          <p:cNvPicPr>
            <a:picLocks noChangeAspect="1" noChangeArrowheads="1"/>
          </p:cNvPicPr>
          <p:nvPr/>
        </p:nvPicPr>
        <p:blipFill>
          <a:blip r:embed="rId4" cstate="print"/>
          <a:srcRect/>
          <a:stretch>
            <a:fillRect/>
          </a:stretch>
        </p:blipFill>
        <p:spPr bwMode="auto">
          <a:xfrm>
            <a:off x="3886200" y="1758950"/>
            <a:ext cx="5181600" cy="3740150"/>
          </a:xfrm>
          <a:prstGeom prst="rect">
            <a:avLst/>
          </a:prstGeom>
          <a:noFill/>
          <a:ln w="9525">
            <a:noFill/>
            <a:miter lim="800000"/>
            <a:headEnd/>
            <a:tailEnd/>
          </a:ln>
        </p:spPr>
      </p:pic>
      <p:pic>
        <p:nvPicPr>
          <p:cNvPr id="9" name="Picture 5" descr="Changing of guards in front of Emperor's Palace."/>
          <p:cNvPicPr>
            <a:picLocks noChangeAspect="1" noChangeArrowheads="1"/>
          </p:cNvPicPr>
          <p:nvPr/>
        </p:nvPicPr>
        <p:blipFill>
          <a:blip r:embed="rId5" cstate="print"/>
          <a:srcRect/>
          <a:stretch>
            <a:fillRect/>
          </a:stretch>
        </p:blipFill>
        <p:spPr bwMode="auto">
          <a:xfrm>
            <a:off x="4497388" y="685800"/>
            <a:ext cx="4646612" cy="6172200"/>
          </a:xfrm>
          <a:prstGeom prst="rect">
            <a:avLst/>
          </a:prstGeom>
          <a:noFill/>
          <a:ln w="38100">
            <a:noFill/>
            <a:miter lim="800000"/>
            <a:headEnd/>
            <a:tailEnd/>
          </a:ln>
        </p:spPr>
      </p:pic>
      <p:pic>
        <p:nvPicPr>
          <p:cNvPr id="10" name="Picture 6" descr="American planes flying overhead during American Allied Military Government occupation of Japan."/>
          <p:cNvPicPr>
            <a:picLocks noChangeAspect="1" noChangeArrowheads="1"/>
          </p:cNvPicPr>
          <p:nvPr/>
        </p:nvPicPr>
        <p:blipFill>
          <a:blip r:embed="rId6" cstate="print"/>
          <a:srcRect/>
          <a:stretch>
            <a:fillRect/>
          </a:stretch>
        </p:blipFill>
        <p:spPr bwMode="auto">
          <a:xfrm>
            <a:off x="0" y="685800"/>
            <a:ext cx="4613275" cy="6172200"/>
          </a:xfrm>
          <a:prstGeom prst="rect">
            <a:avLst/>
          </a:prstGeom>
          <a:noFill/>
          <a:ln w="38100">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45563" cy="2057400"/>
          </a:xfrm>
        </p:spPr>
        <p:txBody>
          <a:bodyPr/>
          <a:lstStyle/>
          <a:p>
            <a:r>
              <a:rPr lang="en-US" dirty="0" smtClean="0"/>
              <a:t>Justice after the War</a:t>
            </a:r>
            <a:endParaRPr lang="en-US" dirty="0"/>
          </a:p>
        </p:txBody>
      </p:sp>
      <p:sp>
        <p:nvSpPr>
          <p:cNvPr id="3" name="Subtitle 2"/>
          <p:cNvSpPr>
            <a:spLocks noGrp="1"/>
          </p:cNvSpPr>
          <p:nvPr>
            <p:ph type="subTitle" idx="1"/>
          </p:nvPr>
        </p:nvSpPr>
        <p:spPr>
          <a:xfrm>
            <a:off x="1669416" y="8518525"/>
            <a:ext cx="7291387" cy="1752600"/>
          </a:xfrm>
        </p:spPr>
        <p:txBody>
          <a:bodyPr/>
          <a:lstStyle/>
          <a:p>
            <a:endParaRPr lang="en-US" dirty="0"/>
          </a:p>
        </p:txBody>
      </p:sp>
      <p:pic>
        <p:nvPicPr>
          <p:cNvPr id="1026" name="Picture 2" descr="Image result for nuremberg t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416" y="3733800"/>
            <a:ext cx="633158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8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The </a:t>
            </a:r>
            <a:r>
              <a:rPr lang="en-US" sz="3200" b="1" dirty="0"/>
              <a:t>Nuremberg </a:t>
            </a:r>
            <a:r>
              <a:rPr lang="en-US" sz="3200" b="1" dirty="0" smtClean="0"/>
              <a:t>trials </a:t>
            </a:r>
            <a:r>
              <a:rPr lang="en-US" sz="3200" dirty="0" smtClean="0"/>
              <a:t>were </a:t>
            </a:r>
            <a:r>
              <a:rPr lang="en-US" sz="3200" dirty="0"/>
              <a:t>a series of </a:t>
            </a:r>
            <a:r>
              <a:rPr lang="en-US" sz="3200" dirty="0">
                <a:hlinkClick r:id="rId2" tooltip="Military tribunal"/>
              </a:rPr>
              <a:t>military tribunals</a:t>
            </a:r>
            <a:r>
              <a:rPr lang="en-US" sz="3200" dirty="0"/>
              <a:t> held by the </a:t>
            </a:r>
            <a:r>
              <a:rPr lang="en-US" sz="3200" dirty="0" err="1" smtClean="0">
                <a:hlinkClick r:id="rId3" tooltip="Allies of World War II"/>
              </a:rPr>
              <a:t>Alliedforces</a:t>
            </a:r>
            <a:r>
              <a:rPr lang="en-US" sz="3200" dirty="0"/>
              <a:t> under </a:t>
            </a:r>
            <a:r>
              <a:rPr lang="en-US" sz="3200" dirty="0">
                <a:hlinkClick r:id="rId4" tooltip="International law"/>
              </a:rPr>
              <a:t>international law</a:t>
            </a:r>
            <a:r>
              <a:rPr lang="en-US" sz="3200" dirty="0"/>
              <a:t> and the </a:t>
            </a:r>
            <a:r>
              <a:rPr lang="en-US" sz="3200" dirty="0">
                <a:hlinkClick r:id="rId5" tooltip="Laws of war"/>
              </a:rPr>
              <a:t>laws of war</a:t>
            </a:r>
            <a:r>
              <a:rPr lang="en-US" sz="3200" dirty="0"/>
              <a:t> after </a:t>
            </a:r>
            <a:r>
              <a:rPr lang="en-US" sz="3200" dirty="0">
                <a:hlinkClick r:id="rId6" tooltip="World War II"/>
              </a:rPr>
              <a:t>World War II</a:t>
            </a:r>
            <a:r>
              <a:rPr lang="en-US" sz="3200" dirty="0"/>
              <a:t>. The trials were most notable for the prosecution of prominent members of the political, military, judicial and economic leadership of </a:t>
            </a:r>
            <a:r>
              <a:rPr lang="en-US" sz="3200" dirty="0">
                <a:hlinkClick r:id="rId7" tooltip="Nazi Germany"/>
              </a:rPr>
              <a:t>Nazi Germany</a:t>
            </a:r>
            <a:r>
              <a:rPr lang="en-US" sz="3200" dirty="0"/>
              <a:t>, who planned, carried out, or otherwise participated in </a:t>
            </a:r>
            <a:r>
              <a:rPr lang="en-US" sz="3200" dirty="0">
                <a:hlinkClick r:id="rId8" tooltip="The Holocaust"/>
              </a:rPr>
              <a:t>the Holocaust</a:t>
            </a:r>
            <a:r>
              <a:rPr lang="en-US" sz="3200" dirty="0"/>
              <a:t> and other </a:t>
            </a:r>
            <a:r>
              <a:rPr lang="en-US" sz="3200" dirty="0">
                <a:hlinkClick r:id="rId9" tooltip="War crimes"/>
              </a:rPr>
              <a:t>war crimes</a:t>
            </a:r>
            <a:r>
              <a:rPr lang="en-US" sz="3200" dirty="0"/>
              <a:t>. </a:t>
            </a:r>
            <a:endParaRPr lang="en-US" sz="3200" dirty="0"/>
          </a:p>
        </p:txBody>
      </p:sp>
    </p:spTree>
    <p:extLst>
      <p:ext uri="{BB962C8B-B14F-4D97-AF65-F5344CB8AC3E}">
        <p14:creationId xmlns:p14="http://schemas.microsoft.com/office/powerpoint/2010/main" val="412709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685800"/>
          </a:xfrm>
        </p:spPr>
        <p:txBody>
          <a:bodyPr/>
          <a:lstStyle/>
          <a:p>
            <a:endParaRPr lang="en-US" dirty="0"/>
          </a:p>
        </p:txBody>
      </p:sp>
      <p:sp>
        <p:nvSpPr>
          <p:cNvPr id="3" name="Content Placeholder 2"/>
          <p:cNvSpPr>
            <a:spLocks noGrp="1"/>
          </p:cNvSpPr>
          <p:nvPr>
            <p:ph idx="1"/>
          </p:nvPr>
        </p:nvSpPr>
        <p:spPr>
          <a:xfrm>
            <a:off x="914400" y="685800"/>
            <a:ext cx="8229600" cy="6172200"/>
          </a:xfrm>
        </p:spPr>
        <p:txBody>
          <a:bodyPr/>
          <a:lstStyle/>
          <a:p>
            <a:r>
              <a:rPr lang="en-US" sz="2500" dirty="0"/>
              <a:t>The categorization of the crimes and the constitution of the court </a:t>
            </a:r>
            <a:r>
              <a:rPr lang="en-US" sz="2500" dirty="0" smtClean="0"/>
              <a:t>would </a:t>
            </a:r>
            <a:r>
              <a:rPr lang="en-US" sz="2500" dirty="0"/>
              <a:t>be used afterwards by the </a:t>
            </a:r>
            <a:r>
              <a:rPr lang="en-US" sz="2500" dirty="0">
                <a:hlinkClick r:id="rId2" tooltip="United Nations"/>
              </a:rPr>
              <a:t>United Nations</a:t>
            </a:r>
            <a:r>
              <a:rPr lang="en-US" sz="2500" dirty="0"/>
              <a:t> for the development of a specific international jurisprudence in matters of </a:t>
            </a:r>
            <a:r>
              <a:rPr lang="en-US" sz="2500" dirty="0">
                <a:hlinkClick r:id="rId3" tooltip="War crime"/>
              </a:rPr>
              <a:t>war crime</a:t>
            </a:r>
            <a:r>
              <a:rPr lang="en-US" sz="2500" dirty="0"/>
              <a:t>, </a:t>
            </a:r>
            <a:r>
              <a:rPr lang="en-US" sz="2500" dirty="0">
                <a:hlinkClick r:id="rId4" tooltip="Crimes against humanity"/>
              </a:rPr>
              <a:t>crimes against humanity</a:t>
            </a:r>
            <a:r>
              <a:rPr lang="en-US" sz="2500" dirty="0"/>
              <a:t>, </a:t>
            </a:r>
            <a:r>
              <a:rPr lang="en-US" sz="2500" dirty="0">
                <a:hlinkClick r:id="rId5" tooltip="War of aggression"/>
              </a:rPr>
              <a:t>war of aggression</a:t>
            </a:r>
            <a:r>
              <a:rPr lang="en-US" sz="2500" dirty="0"/>
              <a:t>, as well as for the creation of the </a:t>
            </a:r>
            <a:r>
              <a:rPr lang="en-US" sz="2500" dirty="0">
                <a:hlinkClick r:id="rId6" tooltip="International Criminal Court"/>
              </a:rPr>
              <a:t>International Criminal Court</a:t>
            </a:r>
            <a:r>
              <a:rPr lang="en-US" sz="2500" dirty="0"/>
              <a:t>. The Nuremberg indictment also mentions genocide for the first time in international law (Count three, war crimes : "the extermination of racial and national groups, against the civilian populations of certain occupied territories in order to destroy particular races and classes of people and national, racial, or religious groups, particularly Jews, Poles, and Gypsies and others.")</a:t>
            </a:r>
            <a:r>
              <a:rPr lang="en-US" sz="2500" baseline="30000" dirty="0">
                <a:hlinkClick r:id="rId7"/>
              </a:rPr>
              <a:t>[5]</a:t>
            </a:r>
            <a:endParaRPr lang="en-US" sz="2500" dirty="0"/>
          </a:p>
        </p:txBody>
      </p:sp>
    </p:spTree>
    <p:extLst>
      <p:ext uri="{BB962C8B-B14F-4D97-AF65-F5344CB8AC3E}">
        <p14:creationId xmlns:p14="http://schemas.microsoft.com/office/powerpoint/2010/main" val="418414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Justice</a:t>
            </a:r>
            <a:endParaRPr lang="en-US" dirty="0"/>
          </a:p>
        </p:txBody>
      </p:sp>
      <p:sp>
        <p:nvSpPr>
          <p:cNvPr id="3" name="Content Placeholder 2"/>
          <p:cNvSpPr>
            <a:spLocks noGrp="1"/>
          </p:cNvSpPr>
          <p:nvPr>
            <p:ph idx="1"/>
          </p:nvPr>
        </p:nvSpPr>
        <p:spPr/>
        <p:txBody>
          <a:bodyPr/>
          <a:lstStyle/>
          <a:p>
            <a:r>
              <a:rPr lang="en-US" sz="3200" dirty="0"/>
              <a:t>Soon after the war, the Allied powers </a:t>
            </a:r>
            <a:r>
              <a:rPr lang="en-US" sz="3200" dirty="0" smtClean="0"/>
              <a:t>indicted Japanese leaders. </a:t>
            </a:r>
            <a:r>
              <a:rPr lang="en-US" sz="3200" dirty="0"/>
              <a:t>Of these, 984 were initially condemned to death, 920 were actually executed, 475 received life sentences, 2,944 received some prison terms, 1,018 were </a:t>
            </a:r>
            <a:r>
              <a:rPr lang="en-US" sz="3200" dirty="0" smtClean="0"/>
              <a:t>acquitted. The </a:t>
            </a:r>
            <a:r>
              <a:rPr lang="en-US" sz="3200" dirty="0"/>
              <a:t>charges were all tried by the </a:t>
            </a:r>
            <a:r>
              <a:rPr lang="en-US" sz="3200" dirty="0">
                <a:hlinkClick r:id="rId2" tooltip="International Military Tribunal for the Far East"/>
              </a:rPr>
              <a:t>International Military Tribunal for the Far East</a:t>
            </a:r>
            <a:r>
              <a:rPr lang="en-US" sz="3200" dirty="0"/>
              <a:t>, also known as "the Tokyo Trials". Other courts were formed in many different places in Asia and the Pacific.</a:t>
            </a:r>
            <a:endParaRPr lang="en-US" sz="3200" dirty="0"/>
          </a:p>
        </p:txBody>
      </p:sp>
    </p:spTree>
    <p:extLst>
      <p:ext uri="{BB962C8B-B14F-4D97-AF65-F5344CB8AC3E}">
        <p14:creationId xmlns:p14="http://schemas.microsoft.com/office/powerpoint/2010/main" val="999328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PPT Template</Template>
  <TotalTime>5913</TotalTime>
  <Words>1045</Words>
  <Application>Microsoft Office PowerPoint</Application>
  <PresentationFormat>On-screen Show (4:3)</PresentationFormat>
  <Paragraphs>143</Paragraphs>
  <Slides>38</Slides>
  <Notes>11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Dad's tie design template</vt:lpstr>
      <vt:lpstr>PowerPoint Presentation</vt:lpstr>
      <vt:lpstr>PowerPoint Presentation</vt:lpstr>
      <vt:lpstr>The United Nations was created which replaced the League of Nations </vt:lpstr>
      <vt:lpstr>PowerPoint Presentation</vt:lpstr>
      <vt:lpstr>PowerPoint Presentation</vt:lpstr>
      <vt:lpstr>Justice after the War</vt:lpstr>
      <vt:lpstr>PowerPoint Presentation</vt:lpstr>
      <vt:lpstr>PowerPoint Presentation</vt:lpstr>
      <vt:lpstr>Japanese Justice</vt:lpstr>
      <vt:lpstr>PowerPoint Presentation</vt:lpstr>
      <vt:lpstr>PowerPoint Presentation</vt:lpstr>
      <vt:lpstr>Examining Cold War Ideologies</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Caused the Cold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Marshall Plan to Aid Europe 1948-1952</vt:lpstr>
      <vt:lpstr>PowerPoint Presentation</vt:lpstr>
      <vt:lpstr>PowerPoint Presentation</vt:lpstr>
      <vt:lpstr>PowerPoint Presentation</vt:lpstr>
      <vt:lpstr>PowerPoint Presentation</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Onset of the   Cold War</dc:title>
  <dc:creator>E200203909</dc:creator>
  <cp:lastModifiedBy>Coyne, Roselyn F.</cp:lastModifiedBy>
  <cp:revision>346</cp:revision>
  <dcterms:created xsi:type="dcterms:W3CDTF">2006-03-17T01:51:37Z</dcterms:created>
  <dcterms:modified xsi:type="dcterms:W3CDTF">2019-05-08T10:36:08Z</dcterms:modified>
</cp:coreProperties>
</file>