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7" r:id="rId2"/>
    <p:sldId id="416" r:id="rId3"/>
    <p:sldId id="352" r:id="rId4"/>
    <p:sldId id="353" r:id="rId5"/>
    <p:sldId id="355" r:id="rId6"/>
    <p:sldId id="418" r:id="rId7"/>
    <p:sldId id="414" r:id="rId8"/>
    <p:sldId id="393" r:id="rId9"/>
    <p:sldId id="419" r:id="rId10"/>
    <p:sldId id="421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3" r:id="rId20"/>
    <p:sldId id="348" r:id="rId21"/>
    <p:sldId id="422" r:id="rId22"/>
    <p:sldId id="367" r:id="rId23"/>
    <p:sldId id="424" r:id="rId24"/>
    <p:sldId id="427" r:id="rId25"/>
    <p:sldId id="428" r:id="rId26"/>
    <p:sldId id="403" r:id="rId27"/>
    <p:sldId id="423" r:id="rId28"/>
    <p:sldId id="272" r:id="rId29"/>
    <p:sldId id="429" r:id="rId30"/>
    <p:sldId id="274" r:id="rId31"/>
    <p:sldId id="432" r:id="rId32"/>
    <p:sldId id="434" r:id="rId33"/>
    <p:sldId id="433" r:id="rId34"/>
    <p:sldId id="43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CC"/>
    <a:srgbClr val="FFCCFF"/>
    <a:srgbClr val="FFFFCC"/>
    <a:srgbClr val="CCCCFF"/>
    <a:srgbClr val="FFFF99"/>
    <a:srgbClr val="66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79626" autoAdjust="0"/>
  </p:normalViewPr>
  <p:slideViewPr>
    <p:cSldViewPr>
      <p:cViewPr varScale="1">
        <p:scale>
          <a:sx n="50" d="100"/>
          <a:sy n="50" d="100"/>
        </p:scale>
        <p:origin x="-6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CFF331-7459-4D5E-9A0B-5F78D5420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DDB51-3AB8-47F4-B543-6996C447DF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99440-8DF3-4133-BE10-CA338176F4F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Congress appropriated $400 million in aid to Greece &amp; Turkey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3900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F34CD-6FB4-4BD9-B7D6-22F52DACF78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175DC-CAA5-4F26-B8AC-5B42981C30EB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54B03-A434-4A64-8469-E051BFEB373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3900" dirty="0" smtClean="0"/>
              <a:t>The most important change in U.S. foreign policy after WWII was the beginning of the Cold War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900" dirty="0" smtClean="0"/>
              <a:t>The Cold War was an era of distrust &amp; hostility between the USA &amp; USSR from 1945-1991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900" dirty="0" smtClean="0"/>
              <a:t>It was an era of competing ideologies: The USA promoted democracy &amp; capitalism while the USSR</a:t>
            </a:r>
            <a:r>
              <a:rPr lang="en-US" sz="3000" dirty="0" smtClean="0"/>
              <a:t> </a:t>
            </a:r>
            <a:r>
              <a:rPr lang="en-US" sz="3900" dirty="0" smtClean="0"/>
              <a:t>tried</a:t>
            </a:r>
            <a:r>
              <a:rPr lang="en-US" sz="3000" dirty="0" smtClean="0"/>
              <a:t> </a:t>
            </a:r>
            <a:r>
              <a:rPr lang="en-US" sz="3900" dirty="0" smtClean="0"/>
              <a:t>to</a:t>
            </a:r>
            <a:r>
              <a:rPr lang="en-US" sz="3000" dirty="0" smtClean="0"/>
              <a:t> </a:t>
            </a:r>
            <a:r>
              <a:rPr lang="en-US" sz="3900" dirty="0" smtClean="0"/>
              <a:t>spread</a:t>
            </a:r>
            <a:r>
              <a:rPr lang="en-US" sz="3000" dirty="0" smtClean="0"/>
              <a:t> </a:t>
            </a:r>
            <a:r>
              <a:rPr lang="en-US" sz="3900" dirty="0" smtClean="0"/>
              <a:t>communism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C1C60-3D3C-4349-9977-4D1637EE956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1F973-0E78-4C4D-A76B-25DBC763753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51B35-AD1F-487C-9528-DEC52261B25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sz="390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158E52-A5B0-4531-A174-1D7225B9457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C6CF9B-C0D3-4080-B05C-7EF64D36A33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34" charset="0"/>
              </a:rPr>
              <a:t>never did; </a:t>
            </a:r>
          </a:p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9E679-38B5-4BFA-8E77-F74B0687C71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53"/>
              <a:chOff x="-3" y="1562"/>
              <a:chExt cx="5763" cy="653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6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8229600" cy="5638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31" y="163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65" y="165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12" y="172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44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55" y="1659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48" y="168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2/2f/Flag_of_the_United_Nations.svg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What led to the Cold War between the United States &amp; Soviet Union?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Warm Up </a:t>
            </a:r>
            <a:r>
              <a:rPr lang="en-US" sz="38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Questio</a:t>
            </a:r>
            <a:r>
              <a:rPr lang="en-US" sz="3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3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8356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869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Freedom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Equality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83556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Valuing freedoms of speech, press, and business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Valuing basic needs (food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homes,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education, jobs</a:t>
                      </a: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b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people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556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3352800"/>
          <a:ext cx="9144000" cy="35417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786222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Individualism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Collectivism</a:t>
                      </a:r>
                      <a:r>
                        <a:rPr lang="en-US" sz="4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18977">
                <a:tc>
                  <a:txBody>
                    <a:bodyPr/>
                    <a:lstStyle/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Emphasizes the need for people to do things on their own</a:t>
                      </a:r>
                    </a:p>
                    <a:p>
                      <a:pPr marL="284163" indent="-284163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Competition is a good thing; The best individuals have more power,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status, money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Emphasizes the need for people to work together to benefit everyone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Everyone works the same amount and every gains the same benefits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1143000"/>
          </a:xfrm>
        </p:spPr>
        <p:txBody>
          <a:bodyPr/>
          <a:lstStyle/>
          <a:p>
            <a:r>
              <a:rPr lang="en-US" sz="8000" b="1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28800" y="0"/>
            <a:ext cx="6011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16764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4" cstate="print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DEMOCRACY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B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905000" y="-7938"/>
            <a:ext cx="59436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905000" y="5562600"/>
            <a:ext cx="5486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EQUALITY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C</a:t>
            </a:r>
          </a:p>
        </p:txBody>
      </p:sp>
      <p:sp>
        <p:nvSpPr>
          <p:cNvPr id="15363" name="Picture 2"/>
          <p:cNvSpPr>
            <a:spLocks noChangeAspect="1" noChangeArrowheads="1"/>
          </p:cNvSpPr>
          <p:nvPr/>
        </p:nvSpPr>
        <p:spPr bwMode="auto">
          <a:xfrm>
            <a:off x="2057400" y="0"/>
            <a:ext cx="56388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09800" y="152400"/>
            <a:ext cx="56388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19050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CAPITALISM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D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52600" y="0"/>
            <a:ext cx="5867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295400" y="5562600"/>
            <a:ext cx="69342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INDIVIDUALISM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52600" y="101600"/>
            <a:ext cx="60960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524000" y="5562600"/>
            <a:ext cx="63246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COLLECTIVISM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F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52600" y="60325"/>
            <a:ext cx="5791200" cy="67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905000" y="5562600"/>
            <a:ext cx="54102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SOCIALISM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0"/>
            <a:ext cx="63246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33400" y="5562600"/>
            <a:ext cx="8153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TOTALITARIANISM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n-US" sz="80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H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71600" y="0"/>
            <a:ext cx="7239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1676400" y="5562600"/>
            <a:ext cx="5867400" cy="1066800"/>
          </a:xfrm>
          <a:prstGeom prst="wedgeRectCallout">
            <a:avLst>
              <a:gd name="adj1" fmla="val -18264"/>
              <a:gd name="adj2" fmla="val 21699"/>
            </a:avLst>
          </a:prstGeom>
          <a:blipFill dpi="0" rotWithShape="1">
            <a:blip r:embed="rId3" cstate="print">
              <a:alphaModFix amt="49000"/>
            </a:blip>
            <a:srcRect/>
            <a:stretch>
              <a:fillRect/>
            </a:stretch>
          </a:blip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8000">
                <a:latin typeface="Calibri" pitchFamily="34" charset="0"/>
                <a:ea typeface="Calibri" pitchFamily="34" charset="0"/>
                <a:cs typeface="Calibri" pitchFamily="34" charset="0"/>
              </a:rPr>
              <a:t>FREEDOM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04800"/>
            <a:ext cx="8305800" cy="6553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Essential Question</a:t>
            </a:r>
            <a:r>
              <a:rPr lang="en-US" sz="3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latin typeface="Calibri" pitchFamily="34" charset="0"/>
                <a:cs typeface="Calibri" pitchFamily="34" charset="0"/>
              </a:rPr>
              <a:t>What were the major events between the USA &amp; USSR during </a:t>
            </a:r>
            <a:br>
              <a:rPr lang="en-US" sz="3800" dirty="0" smtClean="0">
                <a:latin typeface="Calibri" pitchFamily="34" charset="0"/>
                <a:cs typeface="Calibri" pitchFamily="34" charset="0"/>
              </a:rPr>
            </a:br>
            <a:r>
              <a:rPr lang="en-US" sz="3800" dirty="0" smtClean="0">
                <a:latin typeface="Calibri" pitchFamily="34" charset="0"/>
                <a:cs typeface="Calibri" pitchFamily="34" charset="0"/>
              </a:rPr>
              <a:t>the early years of the Cold War?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32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CPWH Agenda for Unit 13.1</a:t>
            </a: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Clicker questions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“Cold War” notes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Today’s HW: </a:t>
            </a:r>
            <a:r>
              <a:rPr lang="en-US" sz="3800" b="1" u="sng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33.1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800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Unit 13 Test: </a:t>
            </a:r>
            <a:r>
              <a:rPr lang="en-US" sz="3800" b="1" u="sng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Tuesday, May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055688"/>
            <a:ext cx="91440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0292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ular Callout 7"/>
          <p:cNvSpPr>
            <a:spLocks noChangeArrowheads="1"/>
          </p:cNvSpPr>
          <p:nvPr/>
        </p:nvSpPr>
        <p:spPr bwMode="auto">
          <a:xfrm>
            <a:off x="1752600" y="152400"/>
            <a:ext cx="5638800" cy="838200"/>
          </a:xfrm>
          <a:prstGeom prst="wedgeRectCallout">
            <a:avLst>
              <a:gd name="adj1" fmla="val -18222"/>
              <a:gd name="adj2" fmla="val 23995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end of World War II led to important changes in the world: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381000" y="1447800"/>
            <a:ext cx="396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18" descr="MPj04387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9" descr="MCj04421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371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4648200" y="1447800"/>
            <a:ext cx="39624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5" name="Picture 15" descr="equalworld"/>
          <p:cNvPicPr>
            <a:picLocks noChangeAspect="1" noChangeArrowheads="1"/>
          </p:cNvPicPr>
          <p:nvPr/>
        </p:nvPicPr>
        <p:blipFill>
          <a:blip r:embed="rId5" cstate="print"/>
          <a:srcRect l="15485" t="17676" r="12387" b="16888"/>
          <a:stretch>
            <a:fillRect/>
          </a:stretch>
        </p:blipFill>
        <p:spPr bwMode="auto">
          <a:xfrm>
            <a:off x="6851650" y="1447800"/>
            <a:ext cx="18351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6" descr="Communism Symb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447800"/>
            <a:ext cx="1670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During the Cold War,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from 1945 to 1991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2400" y="76200"/>
            <a:ext cx="5105400" cy="1905000"/>
          </a:xfrm>
          <a:prstGeom prst="wedgeRectCallout">
            <a:avLst>
              <a:gd name="adj1" fmla="val -18262"/>
              <a:gd name="adj2" fmla="val 2170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This was an era of competing ideologies: the USA promoted democracy &amp; capitalism while the USSR tried to spread communism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 cstate="print"/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3048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different ideologies between USA &amp; USSR and their desires to spread these ideas led to an era of distrust, hostility, proxy battles, &amp; near nuclear war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0"/>
            <a:ext cx="3810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>
                <a:latin typeface="Calibri" pitchFamily="34" charset="0"/>
              </a:rPr>
              <a:t>What Caused the Cold War? </a:t>
            </a:r>
          </a:p>
        </p:txBody>
      </p:sp>
      <p:pic>
        <p:nvPicPr>
          <p:cNvPr id="240647" name="Picture 7" descr="len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5340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5410200" y="838200"/>
            <a:ext cx="3733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In 1917, Lenin led </a:t>
            </a:r>
            <a:br>
              <a:rPr 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the Bolsheviks in the Russian Revolution </a:t>
            </a:r>
            <a:br>
              <a:rPr lang="en-US" sz="320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3200">
                <a:solidFill>
                  <a:srgbClr val="C00000"/>
                </a:solidFill>
                <a:latin typeface="Calibri" pitchFamily="34" charset="0"/>
              </a:rPr>
              <a:t>&amp; created the world’s first communist gov’t</a:t>
            </a:r>
          </a:p>
        </p:txBody>
      </p:sp>
      <p:pic>
        <p:nvPicPr>
          <p:cNvPr id="240664" name="Picture 24" descr="pi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5425"/>
            <a:ext cx="5334000" cy="64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5410200" y="1981200"/>
            <a:ext cx="3733800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00CC"/>
                </a:solidFill>
                <a:latin typeface="Calibri" pitchFamily="34" charset="0"/>
              </a:rPr>
              <a:t>Distrust began when the USA sent troops to fight the “Red Army” during the Russian Civil War</a:t>
            </a:r>
          </a:p>
        </p:txBody>
      </p:sp>
      <p:sp>
        <p:nvSpPr>
          <p:cNvPr id="240668" name="Text Box 28"/>
          <p:cNvSpPr txBox="1">
            <a:spLocks noChangeArrowheads="1"/>
          </p:cNvSpPr>
          <p:nvPr/>
        </p:nvSpPr>
        <p:spPr bwMode="auto">
          <a:xfrm>
            <a:off x="5410200" y="3581400"/>
            <a:ext cx="3733800" cy="166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003300"/>
                </a:solidFill>
                <a:latin typeface="Calibri" pitchFamily="34" charset="0"/>
              </a:rPr>
              <a:t>After Lenin’s death in 1924, Joseph Stalin became dictator of the Soviet Union </a:t>
            </a:r>
          </a:p>
        </p:txBody>
      </p:sp>
      <p:pic>
        <p:nvPicPr>
          <p:cNvPr id="240669" name="Picture 29" descr="untitled%2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5257800" y="5181600"/>
            <a:ext cx="3886200" cy="1668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solidFill>
                  <a:srgbClr val="660066"/>
                </a:solidFill>
                <a:latin typeface="Calibri" pitchFamily="34" charset="0"/>
              </a:rPr>
              <a:t>During WWII, the </a:t>
            </a:r>
            <a:br>
              <a:rPr lang="en-US" sz="3200">
                <a:solidFill>
                  <a:srgbClr val="660066"/>
                </a:solidFill>
                <a:latin typeface="Calibri" pitchFamily="34" charset="0"/>
              </a:rPr>
            </a:br>
            <a:r>
              <a:rPr lang="en-US" sz="3200">
                <a:solidFill>
                  <a:srgbClr val="660066"/>
                </a:solidFill>
                <a:latin typeface="Calibri" pitchFamily="34" charset="0"/>
              </a:rPr>
              <a:t>USA &amp; USSR worked together to defeat  the Axis Powers, but…</a:t>
            </a:r>
          </a:p>
        </p:txBody>
      </p:sp>
      <p:pic>
        <p:nvPicPr>
          <p:cNvPr id="240671" name="Picture 31" descr="HA!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8513"/>
            <a:ext cx="5400675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8" grpId="0" animBg="1"/>
      <p:bldP spid="240668" grpId="1" animBg="1"/>
      <p:bldP spid="2406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totalmortgage.com/blog/wp-content/uploads/2011/02/mortgage-rat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1104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43434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…World War II increased tensions between the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USA and USSR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876800" y="76200"/>
            <a:ext cx="3962400" cy="1143000"/>
          </a:xfrm>
          <a:prstGeom prst="wedgeRectCallout">
            <a:avLst>
              <a:gd name="adj1" fmla="val 3889"/>
              <a:gd name="adj2" fmla="val 8586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Stalin never trusted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Britain or the USA during World War II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838200" y="5943600"/>
            <a:ext cx="7620000" cy="838200"/>
          </a:xfrm>
          <a:prstGeom prst="wedgeRectCallout">
            <a:avLst>
              <a:gd name="adj1" fmla="val -6120"/>
              <a:gd name="adj2" fmla="val -25186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Manhattan Project gave the USA a monopoly on nuclear weapon 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6627" name="Content Placeholder 5" descr="Cold War Europe without Iron Curtain_edited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76200" y="76200"/>
            <a:ext cx="4191000" cy="1600200"/>
          </a:xfrm>
          <a:prstGeom prst="wedgeRectCallout">
            <a:avLst>
              <a:gd name="adj1" fmla="val 28000"/>
              <a:gd name="adj2" fmla="val 1551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3200" dirty="0">
                <a:latin typeface="Calibri" pitchFamily="34" charset="0"/>
              </a:rPr>
              <a:t>At the Yalta Conference, Stalin agreed to allow self-determination in Eastern Europe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343400" y="76200"/>
            <a:ext cx="4724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</a:rPr>
              <a:t>But, Stalin wanted a “buffer zone” between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the USSR &amp; the democratic nations in Western Europe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76200" y="5181600"/>
            <a:ext cx="3962400" cy="1600200"/>
          </a:xfrm>
          <a:prstGeom prst="wedgeRectCallout">
            <a:avLst>
              <a:gd name="adj1" fmla="val -22144"/>
              <a:gd name="adj2" fmla="val 2633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</a:rPr>
              <a:t>Stalin used his military to install communist gov’ts in Eastern European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152400" y="76200"/>
            <a:ext cx="7924800" cy="1219200"/>
          </a:xfrm>
          <a:prstGeom prst="wedgeRectCallout">
            <a:avLst>
              <a:gd name="adj1" fmla="val 30287"/>
              <a:gd name="adj2" fmla="val 1613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</a:rPr>
              <a:t>As a result, Eastern European nations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turned communist &amp; became Soviet satellites: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nations that were influenced by the USSR</a:t>
            </a:r>
            <a:endParaRPr kumimoji="1" lang="en-US" sz="3200">
              <a:latin typeface="Calibri" pitchFamily="34" charset="0"/>
            </a:endParaRPr>
          </a:p>
        </p:txBody>
      </p:sp>
      <p:pic>
        <p:nvPicPr>
          <p:cNvPr id="27651" name="Picture 4" descr="Soviet_takeover"/>
          <p:cNvPicPr>
            <a:picLocks noChangeAspect="1" noChangeArrowheads="1"/>
          </p:cNvPicPr>
          <p:nvPr/>
        </p:nvPicPr>
        <p:blipFill>
          <a:blip r:embed="rId2" cstate="print"/>
          <a:srcRect b="10538"/>
          <a:stretch>
            <a:fillRect/>
          </a:stretch>
        </p:blipFill>
        <p:spPr bwMode="auto">
          <a:xfrm>
            <a:off x="762000" y="1409700"/>
            <a:ext cx="76200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1066800" y="76200"/>
            <a:ext cx="79248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In the years after World War II, the USA began to view Stalin as a new Hitler—a dangerous dictator who wanted to take over the world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3263" y="838200"/>
            <a:ext cx="20907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943600"/>
            <a:ext cx="2819400" cy="879475"/>
          </a:xfrm>
          <a:prstGeom prst="rect">
            <a:avLst/>
          </a:prstGeom>
          <a:solidFill>
            <a:srgbClr val="CCFF99"/>
          </a:solidFill>
          <a:ln w="38100">
            <a:solidFill>
              <a:srgbClr val="000000">
                <a:alpha val="50195"/>
              </a:srgb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Capitalism &amp; Democracy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62600" y="3886200"/>
            <a:ext cx="3276600" cy="879475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Communism &amp; Totalitarianism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By 1946, Europe was divided by an “iron curtain” that separated democratic/capitalist Western Europe from communist/totalitarian Eastern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8"/>
          <p:cNvSpPr>
            <a:spLocks noChangeArrowheads="1"/>
          </p:cNvSpPr>
          <p:nvPr/>
        </p:nvSpPr>
        <p:spPr bwMode="auto">
          <a:xfrm>
            <a:off x="76200" y="76200"/>
            <a:ext cx="8915400" cy="838200"/>
          </a:xfrm>
          <a:prstGeom prst="wedgeRectCallout">
            <a:avLst>
              <a:gd name="adj1" fmla="val 33023"/>
              <a:gd name="adj2" fmla="val 19384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U.S. created a foreign policy called containment to stop Soviet influence &amp; the spread of communism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6200" y="990600"/>
            <a:ext cx="8915400" cy="1676400"/>
          </a:xfrm>
          <a:prstGeom prst="wedgeRectCallout">
            <a:avLst>
              <a:gd name="adj1" fmla="val 15727"/>
              <a:gd name="adj2" fmla="val 27667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When the USSR began to pressure Greece &amp; Turkey to turn communist, the U.S. created the </a:t>
            </a:r>
            <a:br>
              <a:rPr kumimoji="1" lang="en-US" sz="3200">
                <a:latin typeface="Calibri" pitchFamily="34" charset="0"/>
              </a:rPr>
            </a:br>
            <a:r>
              <a:rPr kumimoji="1" lang="en-US" sz="3200" u="sng">
                <a:latin typeface="Calibri" pitchFamily="34" charset="0"/>
              </a:rPr>
              <a:t>Truman Doctrine</a:t>
            </a:r>
            <a:r>
              <a:rPr kumimoji="1" lang="en-US" sz="3200">
                <a:latin typeface="Calibri" pitchFamily="34" charset="0"/>
              </a:rPr>
              <a:t>, promising economic &amp; military help to any nation threatened by communism </a:t>
            </a:r>
            <a:endParaRPr lang="en-US" sz="3200">
              <a:latin typeface="Calibri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2743200"/>
            <a:ext cx="6172200" cy="2713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200">
                <a:solidFill>
                  <a:srgbClr val="0000CC"/>
                </a:solidFill>
                <a:latin typeface="Calibri" pitchFamily="34" charset="0"/>
              </a:rPr>
              <a:t>T</a:t>
            </a:r>
            <a:r>
              <a:rPr lang="en-US" sz="850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17200">
                <a:solidFill>
                  <a:srgbClr val="0000CC"/>
                </a:solidFill>
                <a:latin typeface="Calibri" pitchFamily="34" charset="0"/>
              </a:rPr>
              <a:t>=</a:t>
            </a:r>
          </a:p>
        </p:txBody>
      </p:sp>
      <p:pic>
        <p:nvPicPr>
          <p:cNvPr id="12" name="Picture 14" descr="MCj040999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922588"/>
            <a:ext cx="33559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6200" y="5181600"/>
            <a:ext cx="3733800" cy="1600200"/>
          </a:xfrm>
          <a:prstGeom prst="wedgeRectCallout">
            <a:avLst>
              <a:gd name="adj1" fmla="val 30259"/>
              <a:gd name="adj2" fmla="val 14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"/>
              </a:spcBef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The Truman Doctrine </a:t>
            </a:r>
            <a:br>
              <a:rPr kumimoji="1" lang="en-US" sz="3200">
                <a:latin typeface="Calibri" pitchFamily="34" charset="0"/>
              </a:rPr>
            </a:br>
            <a:r>
              <a:rPr kumimoji="1" lang="en-US" sz="3200">
                <a:latin typeface="Calibri" pitchFamily="34" charset="0"/>
              </a:rPr>
              <a:t>worked &amp; neither Greece nor Turkey fell to communism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3" name="Picture 3" descr="Truman Doctrine in Turk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2296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6"/>
          <p:cNvSpPr>
            <a:spLocks noChangeArrowheads="1"/>
          </p:cNvSpPr>
          <p:nvPr/>
        </p:nvSpPr>
        <p:spPr bwMode="auto">
          <a:xfrm>
            <a:off x="457200" y="76200"/>
            <a:ext cx="8382000" cy="838200"/>
          </a:xfrm>
          <a:prstGeom prst="wedgeRectCallout">
            <a:avLst>
              <a:gd name="adj1" fmla="val 26500"/>
              <a:gd name="adj2" fmla="val -214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European nations had difficulty recovering after WWII which led to fears of communism in Europe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4495800" y="990600"/>
            <a:ext cx="4495800" cy="1676400"/>
          </a:xfrm>
          <a:prstGeom prst="wedgeRectCallout">
            <a:avLst>
              <a:gd name="adj1" fmla="val 37907"/>
              <a:gd name="adj2" fmla="val 2100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The U.S. created the </a:t>
            </a:r>
            <a:r>
              <a:rPr kumimoji="1" lang="en-US" sz="3200" u="sng">
                <a:latin typeface="Calibri" pitchFamily="34" charset="0"/>
              </a:rPr>
              <a:t>Marshall Plan</a:t>
            </a:r>
            <a:r>
              <a:rPr kumimoji="1" lang="en-US" sz="3200">
                <a:latin typeface="Calibri" pitchFamily="34" charset="0"/>
              </a:rPr>
              <a:t> which offered $13 billion to help rebuild post-war Europe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572000" y="5638800"/>
            <a:ext cx="4495800" cy="1219200"/>
          </a:xfrm>
          <a:prstGeom prst="wedgeRectCallout">
            <a:avLst>
              <a:gd name="adj1" fmla="val 37384"/>
              <a:gd name="adj2" fmla="val -20139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By 1952, Western Europe recovered &amp; Communism never took root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95600" y="2773363"/>
            <a:ext cx="6172200" cy="2713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200">
                <a:solidFill>
                  <a:srgbClr val="006600"/>
                </a:solidFill>
                <a:latin typeface="Calibri" pitchFamily="34" charset="0"/>
              </a:rPr>
              <a:t>M</a:t>
            </a:r>
            <a:r>
              <a:rPr lang="en-US" sz="850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17200">
                <a:solidFill>
                  <a:srgbClr val="006600"/>
                </a:solidFill>
                <a:latin typeface="Calibri" pitchFamily="34" charset="0"/>
              </a:rPr>
              <a:t>=</a:t>
            </a:r>
          </a:p>
        </p:txBody>
      </p:sp>
      <p:pic>
        <p:nvPicPr>
          <p:cNvPr id="17" name="Picture 11" descr="MCj04421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971800"/>
            <a:ext cx="25146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543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United Nations was created which replaced the League of Nations </a:t>
            </a:r>
          </a:p>
        </p:txBody>
      </p:sp>
      <p:pic>
        <p:nvPicPr>
          <p:cNvPr id="224259" name="Picture 3" descr="File:Flag of the United Nations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4" descr="File:United Nations Members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9144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0" y="62166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Member Nations</a:t>
            </a:r>
          </a:p>
        </p:txBody>
      </p:sp>
      <p:pic>
        <p:nvPicPr>
          <p:cNvPr id="224262" name="Picture 6" descr="File:The United Nations Build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576888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5715000" y="1970088"/>
            <a:ext cx="3352800" cy="1422400"/>
          </a:xfrm>
          <a:prstGeom prst="rect">
            <a:avLst/>
          </a:prstGeom>
          <a:solidFill>
            <a:srgbClr val="FFFFFF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United Nations Headquarters is in New York City</a:t>
            </a:r>
          </a:p>
        </p:txBody>
      </p:sp>
      <p:pic>
        <p:nvPicPr>
          <p:cNvPr id="224271" name="Picture 15" descr="File:United Nations Security Council.jpg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616325"/>
            <a:ext cx="5257800" cy="324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24272" name="Picture 16" descr="File:UN General Assembly hall.jpg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66800"/>
            <a:ext cx="6858000" cy="4252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24273" name="Text Box 17"/>
          <p:cNvSpPr txBox="1">
            <a:spLocks noChangeArrowheads="1"/>
          </p:cNvSpPr>
          <p:nvPr/>
        </p:nvSpPr>
        <p:spPr bwMode="auto">
          <a:xfrm>
            <a:off x="0" y="5372100"/>
            <a:ext cx="3886200" cy="584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General Assembly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6858000" y="2530475"/>
            <a:ext cx="2286000" cy="1077913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Executive Council</a:t>
            </a:r>
          </a:p>
        </p:txBody>
      </p:sp>
      <p:sp>
        <p:nvSpPr>
          <p:cNvPr id="224276" name="Text Box 20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U.N. Peacekeeping Interventions, 1945-2009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4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4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4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4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1" grpId="1"/>
      <p:bldP spid="224270" grpId="0" animBg="1"/>
      <p:bldP spid="224270" grpId="1" animBg="1"/>
      <p:bldP spid="224273" grpId="0" animBg="1"/>
      <p:bldP spid="224274" grpId="0" animBg="1"/>
      <p:bldP spid="22427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1800" y="0"/>
            <a:ext cx="2362200" cy="6858000"/>
          </a:xfrm>
        </p:spPr>
        <p:txBody>
          <a:bodyPr/>
          <a:lstStyle/>
          <a:p>
            <a:r>
              <a:rPr lang="en-US" sz="3900" smtClean="0">
                <a:latin typeface="Calibri" pitchFamily="34" charset="0"/>
              </a:rPr>
              <a:t>Marshall Plan to Aid Europe 1948-1952</a:t>
            </a:r>
          </a:p>
        </p:txBody>
      </p:sp>
      <p:pic>
        <p:nvPicPr>
          <p:cNvPr id="32771" name="Picture 3" descr="DIVI723361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>
          <a:xfrm>
            <a:off x="0" y="0"/>
            <a:ext cx="6781800" cy="693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0"/>
            <a:ext cx="1371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52400" y="76200"/>
            <a:ext cx="8839200" cy="1219200"/>
          </a:xfrm>
          <a:prstGeom prst="wedgeRectCallout">
            <a:avLst>
              <a:gd name="adj1" fmla="val 34227"/>
              <a:gd name="adj2" fmla="val 9958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In 1948, the USSR used military force to turn Czechoslovakia to communism; This led to fears that Stalin would use similar tactics in Western Europe</a:t>
            </a:r>
          </a:p>
        </p:txBody>
      </p:sp>
      <p:pic>
        <p:nvPicPr>
          <p:cNvPr id="18" name="Content Placeholder 3" descr="NATO_edited-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371600"/>
            <a:ext cx="5410200" cy="5410200"/>
          </a:xfr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486400" y="2286000"/>
            <a:ext cx="3581400" cy="3581400"/>
          </a:xfrm>
          <a:prstGeom prst="wedgeRectCallout">
            <a:avLst>
              <a:gd name="adj1" fmla="val 38319"/>
              <a:gd name="adj2" fmla="val 14468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buClr>
                <a:schemeClr val="accent1"/>
              </a:buClr>
              <a:buFont typeface="Arial" charset="0"/>
              <a:buNone/>
            </a:pPr>
            <a:r>
              <a:rPr kumimoji="1" lang="en-US" sz="3200">
                <a:latin typeface="Calibri" pitchFamily="34" charset="0"/>
              </a:rPr>
              <a:t>In 1949, the United States formed the </a:t>
            </a:r>
            <a:br>
              <a:rPr kumimoji="1" lang="en-US" sz="3200">
                <a:latin typeface="Calibri" pitchFamily="34" charset="0"/>
              </a:rPr>
            </a:br>
            <a:r>
              <a:rPr kumimoji="1" lang="en-US" sz="3200" u="sng">
                <a:latin typeface="Calibri" pitchFamily="34" charset="0"/>
              </a:rPr>
              <a:t>North Atlantic Treaty Organization (NATO)</a:t>
            </a:r>
            <a:r>
              <a:rPr kumimoji="1" lang="en-US" sz="3200">
                <a:latin typeface="Calibri" pitchFamily="34" charset="0"/>
              </a:rPr>
              <a:t>: a military alliance among democratic countries in Europe &amp;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ivided Germany and Berlin_edit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3" y="152400"/>
            <a:ext cx="58753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6019800" y="76200"/>
            <a:ext cx="3048000" cy="2667000"/>
          </a:xfrm>
          <a:prstGeom prst="wedgeRectCallout">
            <a:avLst>
              <a:gd name="adj1" fmla="val 7624"/>
              <a:gd name="adj2" fmla="val 2754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3100" dirty="0">
                <a:latin typeface="Calibri" pitchFamily="34" charset="0"/>
              </a:rPr>
              <a:t>At the end of WWII, Germany was divided into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zones occupied by the USA, Britain, France, </a:t>
            </a:r>
            <a:br>
              <a:rPr lang="en-US" sz="3100" dirty="0">
                <a:latin typeface="Calibri" pitchFamily="34" charset="0"/>
              </a:rPr>
            </a:br>
            <a:r>
              <a:rPr lang="en-US" sz="3100" dirty="0">
                <a:latin typeface="Calibri" pitchFamily="34" charset="0"/>
              </a:rPr>
              <a:t>&amp; the USSR</a:t>
            </a:r>
          </a:p>
        </p:txBody>
      </p:sp>
      <p:sp>
        <p:nvSpPr>
          <p:cNvPr id="34820" name="AutoShape 12"/>
          <p:cNvSpPr>
            <a:spLocks noChangeArrowheads="1"/>
          </p:cNvSpPr>
          <p:nvPr/>
        </p:nvSpPr>
        <p:spPr bwMode="auto">
          <a:xfrm>
            <a:off x="6019800" y="2819400"/>
            <a:ext cx="3048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Berlin, the German capital, was also divided but was located in the Soviet zone</a:t>
            </a:r>
          </a:p>
        </p:txBody>
      </p:sp>
      <p:sp>
        <p:nvSpPr>
          <p:cNvPr id="34821" name="AutoShape 12"/>
          <p:cNvSpPr>
            <a:spLocks noChangeArrowheads="1"/>
          </p:cNvSpPr>
          <p:nvPr/>
        </p:nvSpPr>
        <p:spPr bwMode="auto">
          <a:xfrm>
            <a:off x="4191000" y="4876800"/>
            <a:ext cx="4876800" cy="19050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In 1948, Stalin tried to turn all of Berlin communist &amp; ordered the Berlin Blockade </a:t>
            </a:r>
            <a:br>
              <a:rPr lang="en-US" sz="3100">
                <a:latin typeface="Calibri" pitchFamily="34" charset="0"/>
              </a:rPr>
            </a:br>
            <a:r>
              <a:rPr lang="en-US" sz="3100">
                <a:latin typeface="Calibri" pitchFamily="34" charset="0"/>
              </a:rPr>
              <a:t>which shut down all ground transportation to West Berlin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5410200" y="2819400"/>
            <a:ext cx="3733800" cy="4038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3" name="Picture 2" descr="http://steeljawscribe.com/wordpress/wp-content/uploads/2008/10/berlinerblockadeluftw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09613"/>
            <a:ext cx="5562600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AutoShape 12"/>
          <p:cNvSpPr>
            <a:spLocks noChangeArrowheads="1"/>
          </p:cNvSpPr>
          <p:nvPr/>
        </p:nvSpPr>
        <p:spPr bwMode="auto">
          <a:xfrm>
            <a:off x="914400" y="76200"/>
            <a:ext cx="7162800" cy="457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In response, the U.S. began the Berlin Airlift </a:t>
            </a:r>
          </a:p>
        </p:txBody>
      </p:sp>
      <p:sp>
        <p:nvSpPr>
          <p:cNvPr id="35845" name="AutoShape 12"/>
          <p:cNvSpPr>
            <a:spLocks noChangeArrowheads="1"/>
          </p:cNvSpPr>
          <p:nvPr/>
        </p:nvSpPr>
        <p:spPr bwMode="auto">
          <a:xfrm>
            <a:off x="5638800" y="685800"/>
            <a:ext cx="3429000" cy="1981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For 11 months, U.S. &amp; British planes supplies landed in Berlin to bring food, fuel, &amp; supplies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638800" y="2895600"/>
            <a:ext cx="3429000" cy="1219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Stalin admitted defeat &amp; lifted the blockade in 1949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5638800" y="4343400"/>
            <a:ext cx="3429000" cy="1600200"/>
          </a:xfrm>
          <a:prstGeom prst="wedgeRectCallout">
            <a:avLst>
              <a:gd name="adj1" fmla="val 7625"/>
              <a:gd name="adj2" fmla="val 2755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3100">
                <a:latin typeface="Calibri" pitchFamily="34" charset="0"/>
              </a:rPr>
              <a:t>The United States successfully kept West Berlin from turning communist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153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ular Callout 2"/>
          <p:cNvSpPr>
            <a:spLocks noChangeArrowheads="1"/>
          </p:cNvSpPr>
          <p:nvPr/>
        </p:nvSpPr>
        <p:spPr bwMode="auto">
          <a:xfrm>
            <a:off x="4114800" y="152400"/>
            <a:ext cx="48768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But over the next 40 years, the Cold War intensified as communism spread to Asia, Africa, and Latin America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590800" y="64770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ular Callout 5"/>
          <p:cNvSpPr>
            <a:spLocks noChangeArrowheads="1"/>
          </p:cNvSpPr>
          <p:nvPr/>
        </p:nvSpPr>
        <p:spPr bwMode="auto">
          <a:xfrm>
            <a:off x="76200" y="152400"/>
            <a:ext cx="3962400" cy="1524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1949, the United States successfully contained communism in Europe</a:t>
            </a:r>
          </a:p>
        </p:txBody>
      </p:sp>
      <p:pic>
        <p:nvPicPr>
          <p:cNvPr id="11" name="Picture 4" descr="usa flag"/>
          <p:cNvPicPr>
            <a:picLocks noChangeAspect="1" noChangeArrowheads="1"/>
          </p:cNvPicPr>
          <p:nvPr/>
        </p:nvPicPr>
        <p:blipFill>
          <a:blip r:embed="rId4" cstate="print"/>
          <a:srcRect r="10606"/>
          <a:stretch>
            <a:fillRect/>
          </a:stretch>
        </p:blipFill>
        <p:spPr bwMode="auto">
          <a:xfrm>
            <a:off x="3186113" y="5448300"/>
            <a:ext cx="1946275" cy="13335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2" name="Picture 3" descr="ussr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913" y="5410200"/>
            <a:ext cx="1995487" cy="137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381000" y="5638800"/>
            <a:ext cx="8610600" cy="1143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Cold War intensified as new nuclear weapons were introduced; espionage (spying ) increased;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wars broke out in Korea, Vietnam, &amp; Afghanistan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ckenlettercarnage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5892800" cy="478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219" name="Picture 3" descr="UN_Partition_Plan_For_Palestine_19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4400" y="914400"/>
            <a:ext cx="3122613" cy="570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4013"/>
            <a:ext cx="5867400" cy="650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0" y="66675"/>
            <a:ext cx="9144000" cy="847725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 created a Jewish nation called Israel which  set off a series of wars with Arabs in the Middle East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1200"/>
            <a:ext cx="91852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171" name="Text Box 20"/>
          <p:cNvSpPr txBox="1">
            <a:spLocks noChangeArrowheads="1"/>
          </p:cNvSpPr>
          <p:nvPr/>
        </p:nvSpPr>
        <p:spPr bwMode="auto">
          <a:xfrm>
            <a:off x="0" y="131763"/>
            <a:ext cx="9144000" cy="47783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occupied &amp; helped rebuild Japan </a:t>
            </a:r>
          </a:p>
        </p:txBody>
      </p:sp>
      <p:pic>
        <p:nvPicPr>
          <p:cNvPr id="7172" name="Picture 9" descr="http://www.nemesisblog.com/wp-content/uploads/2009/11/MacArthur_Hiroh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762000"/>
            <a:ext cx="37560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http://www.mofa.go.jp/policy/oda/white/2005/oda2005/html/photo/ts112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758950"/>
            <a:ext cx="51816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hanging of guards in front of Emperor's Palac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7388" y="685800"/>
            <a:ext cx="4646612" cy="6172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" name="Picture 6" descr="American planes flying overhead during American Allied Military Government occupation of Japan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85800"/>
            <a:ext cx="4613275" cy="6172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1200"/>
            <a:ext cx="2301875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69342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75000"/>
              </a:lnSpc>
              <a:defRPr/>
            </a:pPr>
            <a:r>
              <a:rPr kumimoji="1" lang="en-US" sz="3200" kern="0" dirty="0">
                <a:latin typeface="Calibri" pitchFamily="34" charset="0"/>
                <a:ea typeface="+mj-ea"/>
                <a:cs typeface="Calibri" pitchFamily="34" charset="0"/>
              </a:rPr>
              <a:t>The end of the war inspired independence throughout Africa &amp; Asia, called decolonization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53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ular Callout 2"/>
          <p:cNvSpPr>
            <a:spLocks noChangeArrowheads="1"/>
          </p:cNvSpPr>
          <p:nvPr/>
        </p:nvSpPr>
        <p:spPr bwMode="auto">
          <a:xfrm>
            <a:off x="4114800" y="76200"/>
            <a:ext cx="47244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From 1945 to 1991,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&amp;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Soviet Union entered an  era of distrust &amp; hostility known as the Cold War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90800" y="6705600"/>
            <a:ext cx="45720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3505200" cy="18288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One of the most important changes after World War II was the beginning of the Cold War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" y="76200"/>
            <a:ext cx="3733800" cy="19050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The United States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&amp; Soviet Union were superpowers &amp; rivals who dominated world politics </a:t>
            </a:r>
          </a:p>
        </p:txBody>
      </p:sp>
      <p:pic>
        <p:nvPicPr>
          <p:cNvPr id="9" name="Picture 4" descr="usa flag"/>
          <p:cNvPicPr>
            <a:picLocks noChangeAspect="1" noChangeArrowheads="1"/>
          </p:cNvPicPr>
          <p:nvPr/>
        </p:nvPicPr>
        <p:blipFill>
          <a:blip r:embed="rId4" cstate="print"/>
          <a:srcRect r="10606"/>
          <a:stretch>
            <a:fillRect/>
          </a:stretch>
        </p:blipFill>
        <p:spPr bwMode="auto">
          <a:xfrm>
            <a:off x="228600" y="2719388"/>
            <a:ext cx="1371600" cy="93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0" name="Picture 3" descr="ussr 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2081213"/>
            <a:ext cx="1406525" cy="9667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" name="Rectangular Callout 10"/>
          <p:cNvSpPr>
            <a:spLocks noChangeArrowheads="1"/>
          </p:cNvSpPr>
          <p:nvPr/>
        </p:nvSpPr>
        <p:spPr bwMode="auto">
          <a:xfrm>
            <a:off x="4267200" y="152400"/>
            <a:ext cx="4419600" cy="1752600"/>
          </a:xfrm>
          <a:prstGeom prst="wedgeRectCallout">
            <a:avLst>
              <a:gd name="adj1" fmla="val -18264"/>
              <a:gd name="adj2" fmla="val 21699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0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were the major ideologies of the USA &amp; USSR?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762000"/>
          </a:xfrm>
        </p:spPr>
        <p:txBody>
          <a:bodyPr/>
          <a:lstStyle/>
          <a:p>
            <a:r>
              <a:rPr lang="en-US" sz="4000" u="sng" smtClean="0">
                <a:solidFill>
                  <a:schemeClr val="tx1"/>
                </a:solidFill>
                <a:latin typeface="Calibri" pitchFamily="34" charset="0"/>
              </a:rPr>
              <a:t>Examining Cold War Ideologies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800" smtClean="0">
                <a:latin typeface="Calibri" pitchFamily="34" charset="0"/>
              </a:rPr>
              <a:t>The Cold War was a conflict of ideology between the USA &amp; Soviet Union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800" i="1" u="sng" smtClean="0">
                <a:latin typeface="Calibri" pitchFamily="34" charset="0"/>
              </a:rPr>
              <a:t>Step 1</a:t>
            </a:r>
            <a:r>
              <a:rPr lang="en-US" sz="3800" smtClean="0">
                <a:latin typeface="Calibri" pitchFamily="34" charset="0"/>
              </a:rPr>
              <a:t>: Match each of the 8 cards with their appropriate definition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800" i="1" u="sng" smtClean="0">
                <a:latin typeface="Calibri" pitchFamily="34" charset="0"/>
              </a:rPr>
              <a:t>Step 2</a:t>
            </a:r>
            <a:r>
              <a:rPr lang="en-US" sz="3800" smtClean="0">
                <a:latin typeface="Calibri" pitchFamily="34" charset="0"/>
              </a:rPr>
              <a:t>: Sort the cards by determining   which 4 describe the USA &amp; which </a:t>
            </a:r>
            <a:br>
              <a:rPr lang="en-US" sz="3800" smtClean="0">
                <a:latin typeface="Calibri" pitchFamily="34" charset="0"/>
              </a:rPr>
            </a:br>
            <a:r>
              <a:rPr lang="en-US" sz="3800" smtClean="0">
                <a:latin typeface="Calibri" pitchFamily="34" charset="0"/>
              </a:rPr>
              <a:t>4 cards describe the USSR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3800" i="1" u="sng" smtClean="0">
                <a:latin typeface="Calibri" pitchFamily="34" charset="0"/>
              </a:rPr>
              <a:t>Step 3</a:t>
            </a:r>
            <a:r>
              <a:rPr lang="en-US" sz="3800" smtClean="0">
                <a:latin typeface="Calibri" pitchFamily="34" charset="0"/>
              </a:rPr>
              <a:t>: Match each of the 8 images with the correct 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8692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smtClean="0">
                          <a:solidFill>
                            <a:schemeClr val="tx1"/>
                          </a:solidFill>
                        </a:rPr>
                        <a:t>Socialism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83556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ownership of industry, freedom of competition, gov’t keeps hands off (laissez-faire)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Leads to different economic classes (rich and poor)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Gov’t owns industries and farms;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g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oal of the gov’t is to bring equality to people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goal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to have a c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lassless society with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 rich or poor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0" y="3352800"/>
          <a:ext cx="9144000" cy="3505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72000"/>
                <a:gridCol w="4572000"/>
              </a:tblGrid>
              <a:tr h="908755"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Democracy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0" dirty="0" smtClean="0">
                          <a:solidFill>
                            <a:schemeClr val="tx1"/>
                          </a:solidFill>
                        </a:rPr>
                        <a:t>Totalitarianism </a:t>
                      </a:r>
                      <a:endParaRPr lang="en-US" sz="4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96445"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of the people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People elect their leaders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endParaRPr lang="en-US" sz="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 led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a dictator </a:t>
                      </a:r>
                    </a:p>
                    <a:p>
                      <a:pPr marL="223838" indent="-223838">
                        <a:spcAft>
                          <a:spcPts val="1200"/>
                        </a:spcAft>
                        <a:buFont typeface="Arial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control over many aspects of peoples’ lives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Dad's tie design template">
  <a:themeElements>
    <a:clrScheme name="Dad's tie design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Dad's tie design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's tie design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's tie design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's tie design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PPT Template</Template>
  <TotalTime>5901</TotalTime>
  <Words>972</Words>
  <Application>Microsoft Office PowerPoint</Application>
  <PresentationFormat>On-screen Show (4:3)</PresentationFormat>
  <Paragraphs>138</Paragraphs>
  <Slides>34</Slides>
  <Notes>11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Arial</vt:lpstr>
      <vt:lpstr>Calibri</vt:lpstr>
      <vt:lpstr>Dad's tie design template</vt:lpstr>
      <vt:lpstr>Slide 1</vt:lpstr>
      <vt:lpstr>Slide 2</vt:lpstr>
      <vt:lpstr>The United Nations was created which replaced the League of Nations </vt:lpstr>
      <vt:lpstr>Slide 4</vt:lpstr>
      <vt:lpstr>Slide 5</vt:lpstr>
      <vt:lpstr>Slide 6</vt:lpstr>
      <vt:lpstr>Slide 7</vt:lpstr>
      <vt:lpstr>Examining Cold War Ideologies</vt:lpstr>
      <vt:lpstr>Slide 9</vt:lpstr>
      <vt:lpstr>Slide 10</vt:lpstr>
      <vt:lpstr>A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What Caused the Cold War?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Marshall Plan to Aid Europe 1948-1952</vt:lpstr>
      <vt:lpstr>Slide 31</vt:lpstr>
      <vt:lpstr>Slide 32</vt:lpstr>
      <vt:lpstr>Slide 33</vt:lpstr>
      <vt:lpstr>Slide 34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Onset of the   Cold War</dc:title>
  <dc:creator>E200203909</dc:creator>
  <cp:lastModifiedBy>roselynf.coyne</cp:lastModifiedBy>
  <cp:revision>344</cp:revision>
  <dcterms:created xsi:type="dcterms:W3CDTF">2006-03-17T01:51:37Z</dcterms:created>
  <dcterms:modified xsi:type="dcterms:W3CDTF">2014-11-10T13:07:12Z</dcterms:modified>
</cp:coreProperties>
</file>