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79" r:id="rId15"/>
    <p:sldId id="268" r:id="rId16"/>
    <p:sldId id="269" r:id="rId17"/>
    <p:sldId id="270" r:id="rId18"/>
    <p:sldId id="271" r:id="rId19"/>
    <p:sldId id="272" r:id="rId20"/>
    <p:sldId id="273" r:id="rId21"/>
    <p:sldId id="274" r:id="rId22"/>
    <p:sldId id="275" r:id="rId23"/>
    <p:sldId id="277"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1C1C1C"/>
    <a:srgbClr val="CC6600"/>
    <a:srgbClr val="CC3300"/>
    <a:srgbClr val="FFCC00"/>
    <a:srgbClr val="336699"/>
    <a:srgbClr val="3366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65" d="100"/>
          <a:sy n="65" d="100"/>
        </p:scale>
        <p:origin x="-13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11059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060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712596B8-B371-4C47-9923-1A6AA1E34513}"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0F6C577-ACC7-4DC0-B958-92C765DA0F82}"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BF352EA-7F0B-48A0-855D-6B631B943B30}"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E0365C6-A153-4189-8532-3BC66EDA84FA}"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404D113-0F11-4E3B-9E83-56C5CE2CBAF4}"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225143D-5970-4626-B20C-BED8275A2198}"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890AFF58-EA13-45E7-A48D-119B40334377}"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A8CC1836-4E88-4485-9307-943CC4747A9C}"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E8ABF087-5F5B-4A58-80CC-53396625D16D}"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4E1F811-97BF-4B8F-9E58-D0AF6D0E5C6E}"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52E91F-2661-45BE-89A5-8C3F05CDDD15}" type="slidenum">
              <a:rPr lang="en-US"/>
              <a:pPr>
                <a:defRPr/>
              </a:pPr>
              <a:t>‹#›</a:t>
            </a:fld>
            <a:endParaRPr lang="en-US"/>
          </a:p>
        </p:txBody>
      </p:sp>
    </p:spTree>
  </p:cSld>
  <p:clrMapOvr>
    <a:masterClrMapping/>
  </p:clrMapOvr>
  <p:transition xmlns:p14="http://schemas.microsoft.com/office/powerpoint/2010/mai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0957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10957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10957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7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0957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0957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FFEE7C42-5B8C-4A53-B7F7-E3D6EBAB871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xmlns:p14="http://schemas.microsoft.com/office/powerpoint/2010/main" spd="med">
    <p:fade thruBlk="1"/>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ouncil_of_Trent"/>
          <p:cNvPicPr>
            <a:picLocks noChangeAspect="1" noChangeArrowheads="1"/>
          </p:cNvPicPr>
          <p:nvPr/>
        </p:nvPicPr>
        <p:blipFill>
          <a:blip r:embed="rId2" cstate="print"/>
          <a:srcRect t="1140" r="2184" b="3111"/>
          <a:stretch>
            <a:fillRect/>
          </a:stretch>
        </p:blipFill>
        <p:spPr bwMode="auto">
          <a:xfrm>
            <a:off x="0" y="0"/>
            <a:ext cx="9144000" cy="6858000"/>
          </a:xfrm>
          <a:prstGeom prst="rect">
            <a:avLst/>
          </a:prstGeom>
          <a:noFill/>
          <a:ln w="9525">
            <a:noFill/>
            <a:miter lim="800000"/>
            <a:headEnd/>
            <a:tailEnd/>
          </a:ln>
        </p:spPr>
      </p:pic>
      <p:sp>
        <p:nvSpPr>
          <p:cNvPr id="106498" name="Rectangle 2"/>
          <p:cNvSpPr>
            <a:spLocks noGrp="1" noChangeArrowheads="1"/>
          </p:cNvSpPr>
          <p:nvPr>
            <p:ph type="ctrTitle"/>
          </p:nvPr>
        </p:nvSpPr>
        <p:spPr/>
        <p:txBody>
          <a:bodyPr/>
          <a:lstStyle/>
          <a:p>
            <a:pPr eaLnBrk="1" hangingPunct="1">
              <a:defRPr/>
            </a:pPr>
            <a:r>
              <a:rPr lang="en-US" smtClean="0"/>
              <a:t>The Catholic Reformation</a:t>
            </a:r>
          </a:p>
        </p:txBody>
      </p:sp>
      <p:sp>
        <p:nvSpPr>
          <p:cNvPr id="106499" name="Rectangle 3"/>
          <p:cNvSpPr>
            <a:spLocks noGrp="1" noChangeArrowheads="1"/>
          </p:cNvSpPr>
          <p:nvPr>
            <p:ph type="subTitle" idx="1"/>
          </p:nvPr>
        </p:nvSpPr>
        <p:spPr>
          <a:xfrm>
            <a:off x="0" y="3810000"/>
            <a:ext cx="9144000" cy="685800"/>
          </a:xfrm>
        </p:spPr>
        <p:txBody>
          <a:bodyPr/>
          <a:lstStyle/>
          <a:p>
            <a:pPr eaLnBrk="1" hangingPunct="1">
              <a:defRPr/>
            </a:pPr>
            <a:r>
              <a:rPr lang="en-US" smtClean="0">
                <a:solidFill>
                  <a:srgbClr val="CC3300"/>
                </a:solidFill>
              </a:rPr>
              <a:t>Reform and Renewal</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76200"/>
            <a:ext cx="8229600" cy="1143000"/>
          </a:xfrm>
        </p:spPr>
        <p:txBody>
          <a:bodyPr/>
          <a:lstStyle/>
          <a:p>
            <a:pPr eaLnBrk="1" hangingPunct="1">
              <a:defRPr/>
            </a:pPr>
            <a:r>
              <a:rPr lang="en-US" smtClean="0"/>
              <a:t>New Religious Order</a:t>
            </a:r>
          </a:p>
        </p:txBody>
      </p:sp>
      <p:sp>
        <p:nvSpPr>
          <p:cNvPr id="119811" name="Rectangle 3"/>
          <p:cNvSpPr>
            <a:spLocks noGrp="1" noChangeArrowheads="1"/>
          </p:cNvSpPr>
          <p:nvPr>
            <p:ph type="body" idx="1"/>
          </p:nvPr>
        </p:nvSpPr>
        <p:spPr>
          <a:xfrm>
            <a:off x="304800" y="1143000"/>
            <a:ext cx="4953000" cy="4953000"/>
          </a:xfrm>
        </p:spPr>
        <p:txBody>
          <a:bodyPr/>
          <a:lstStyle/>
          <a:p>
            <a:pPr eaLnBrk="1" hangingPunct="1">
              <a:defRPr/>
            </a:pPr>
            <a:r>
              <a:rPr lang="en-US" sz="2800" dirty="0" smtClean="0"/>
              <a:t>After obtaining </a:t>
            </a:r>
            <a:r>
              <a:rPr lang="en-US" sz="2800" dirty="0" err="1" smtClean="0"/>
              <a:t>baccalaure</a:t>
            </a:r>
            <a:r>
              <a:rPr lang="en-US" sz="2800" dirty="0" smtClean="0"/>
              <a:t>-ate and graduate degrees, Loyola decided to found a new religious order. In 1540, Pope Paul III officially recognized the Society of Jesus. In addition to the vows of poverty, chastity, and obedience, they took an additional vow of special obedience to the pope.</a:t>
            </a:r>
          </a:p>
        </p:txBody>
      </p:sp>
      <p:pic>
        <p:nvPicPr>
          <p:cNvPr id="12292" name="Picture 7" descr="12"/>
          <p:cNvPicPr>
            <a:picLocks noChangeAspect="1" noChangeArrowheads="1"/>
          </p:cNvPicPr>
          <p:nvPr/>
        </p:nvPicPr>
        <p:blipFill>
          <a:blip r:embed="rId2" cstate="print"/>
          <a:srcRect/>
          <a:stretch>
            <a:fillRect/>
          </a:stretch>
        </p:blipFill>
        <p:spPr bwMode="auto">
          <a:xfrm>
            <a:off x="5410200" y="1295400"/>
            <a:ext cx="3513138" cy="5133975"/>
          </a:xfrm>
          <a:prstGeom prst="rect">
            <a:avLst/>
          </a:prstGeom>
          <a:noFill/>
          <a:ln w="9525">
            <a:noFill/>
            <a:miter lim="800000"/>
            <a:headEnd/>
            <a:tailEnd/>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04800"/>
            <a:ext cx="8229600" cy="1143000"/>
          </a:xfrm>
        </p:spPr>
        <p:txBody>
          <a:bodyPr/>
          <a:lstStyle/>
          <a:p>
            <a:pPr eaLnBrk="1" hangingPunct="1">
              <a:defRPr/>
            </a:pPr>
            <a:r>
              <a:rPr lang="en-US" smtClean="0"/>
              <a:t>Purposes of the Order</a:t>
            </a:r>
          </a:p>
        </p:txBody>
      </p:sp>
      <p:sp>
        <p:nvSpPr>
          <p:cNvPr id="120835" name="Rectangle 3"/>
          <p:cNvSpPr>
            <a:spLocks noGrp="1" noChangeArrowheads="1"/>
          </p:cNvSpPr>
          <p:nvPr>
            <p:ph type="body" idx="1"/>
          </p:nvPr>
        </p:nvSpPr>
        <p:spPr>
          <a:xfrm>
            <a:off x="304800" y="1524000"/>
            <a:ext cx="5105400" cy="4953000"/>
          </a:xfrm>
        </p:spPr>
        <p:txBody>
          <a:bodyPr/>
          <a:lstStyle/>
          <a:p>
            <a:pPr eaLnBrk="1" hangingPunct="1">
              <a:defRPr/>
            </a:pPr>
            <a:r>
              <a:rPr lang="en-US" sz="2800" dirty="0" smtClean="0"/>
              <a:t>The original purpose of the Jesuits was to reach and convert the masses of people who had strayed from the church. Thus preaching was their fundamental task. They also stressed the instruction of children in Christian doctrine and urged more frequent confession and communion.</a:t>
            </a:r>
          </a:p>
        </p:txBody>
      </p:sp>
      <p:pic>
        <p:nvPicPr>
          <p:cNvPr id="13316" name="Picture 5" descr="13"/>
          <p:cNvPicPr>
            <a:picLocks noChangeAspect="1" noChangeArrowheads="1"/>
          </p:cNvPicPr>
          <p:nvPr/>
        </p:nvPicPr>
        <p:blipFill>
          <a:blip r:embed="rId2" cstate="print"/>
          <a:srcRect/>
          <a:stretch>
            <a:fillRect/>
          </a:stretch>
        </p:blipFill>
        <p:spPr bwMode="auto">
          <a:xfrm>
            <a:off x="5595938" y="1371600"/>
            <a:ext cx="3224212" cy="5210175"/>
          </a:xfrm>
          <a:prstGeom prst="rect">
            <a:avLst/>
          </a:prstGeom>
          <a:noFill/>
          <a:ln w="9525">
            <a:noFill/>
            <a:miter lim="800000"/>
            <a:headEnd/>
            <a:tailEnd/>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Education</a:t>
            </a:r>
          </a:p>
        </p:txBody>
      </p:sp>
      <p:sp>
        <p:nvSpPr>
          <p:cNvPr id="14339" name="Rectangle 3"/>
          <p:cNvSpPr>
            <a:spLocks noGrp="1" noChangeArrowheads="1"/>
          </p:cNvSpPr>
          <p:nvPr>
            <p:ph type="body" idx="1"/>
          </p:nvPr>
        </p:nvSpPr>
        <p:spPr>
          <a:xfrm>
            <a:off x="76200" y="1295400"/>
            <a:ext cx="5486400" cy="4800600"/>
          </a:xfrm>
        </p:spPr>
        <p:txBody>
          <a:bodyPr/>
          <a:lstStyle/>
          <a:p>
            <a:pPr eaLnBrk="1" hangingPunct="1"/>
            <a:r>
              <a:rPr lang="en-US" sz="2800" smtClean="0">
                <a:effectLst/>
              </a:rPr>
              <a:t>In addition to being spiritual advisers, Jesuits devoted themselves to teaching, fighting heresy, and converting the heathen. The Jesuits came to be the most successful educators in the church. They were interested primarily in higher education, and came to dominate many universities and seminaries. </a:t>
            </a:r>
          </a:p>
        </p:txBody>
      </p:sp>
      <p:pic>
        <p:nvPicPr>
          <p:cNvPr id="14340" name="Picture 5" descr="14"/>
          <p:cNvPicPr>
            <a:picLocks noChangeAspect="1" noChangeArrowheads="1"/>
          </p:cNvPicPr>
          <p:nvPr/>
        </p:nvPicPr>
        <p:blipFill>
          <a:blip r:embed="rId2" cstate="print"/>
          <a:srcRect/>
          <a:stretch>
            <a:fillRect/>
          </a:stretch>
        </p:blipFill>
        <p:spPr bwMode="auto">
          <a:xfrm>
            <a:off x="5619750" y="1295400"/>
            <a:ext cx="3282950" cy="5286375"/>
          </a:xfrm>
          <a:prstGeom prst="rect">
            <a:avLst/>
          </a:prstGeom>
          <a:noFill/>
          <a:ln w="9525">
            <a:noFill/>
            <a:miter lim="800000"/>
            <a:headEnd/>
            <a:tailEnd/>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sz="4000" dirty="0" smtClean="0"/>
              <a:t>Institute of the Blessed Virgin Mary</a:t>
            </a:r>
            <a:endParaRPr lang="en-US" sz="4000" dirty="0"/>
          </a:p>
        </p:txBody>
      </p:sp>
      <p:sp>
        <p:nvSpPr>
          <p:cNvPr id="3" name="Content Placeholder 2"/>
          <p:cNvSpPr>
            <a:spLocks noGrp="1"/>
          </p:cNvSpPr>
          <p:nvPr>
            <p:ph idx="1"/>
          </p:nvPr>
        </p:nvSpPr>
        <p:spPr>
          <a:xfrm>
            <a:off x="304800" y="1249363"/>
            <a:ext cx="4495800" cy="4495800"/>
          </a:xfrm>
        </p:spPr>
        <p:txBody>
          <a:bodyPr/>
          <a:lstStyle/>
          <a:p>
            <a:pPr>
              <a:defRPr/>
            </a:pPr>
            <a:r>
              <a:rPr lang="en-US" sz="2400" dirty="0" smtClean="0"/>
              <a:t>A new religious order for women, the Institute of the Blessed Virgin Mary, was founded by Mary Ward in Belgium in 1609. Her dream was to begin a new kind of community of women religious – an independent, self-governing congregation patterned after the model of the Society of Jesus, free of the confines of the cloisters, and responding to the urgent needs of her time. </a:t>
            </a:r>
            <a:endParaRPr lang="en-US" sz="2400" dirty="0"/>
          </a:p>
        </p:txBody>
      </p:sp>
      <p:pic>
        <p:nvPicPr>
          <p:cNvPr id="36866" name="Picture 2" descr="Open Circle"/>
          <p:cNvPicPr>
            <a:picLocks noChangeAspect="1" noChangeArrowheads="1"/>
          </p:cNvPicPr>
          <p:nvPr/>
        </p:nvPicPr>
        <p:blipFill>
          <a:blip r:embed="rId2" cstate="print">
            <a:lum contrast="10000"/>
          </a:blip>
          <a:srcRect/>
          <a:stretch>
            <a:fillRect/>
          </a:stretch>
        </p:blipFill>
        <p:spPr bwMode="auto">
          <a:xfrm>
            <a:off x="4876800" y="1371600"/>
            <a:ext cx="3962400" cy="3222753"/>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1143000"/>
          </a:xfrm>
        </p:spPr>
        <p:txBody>
          <a:bodyPr/>
          <a:lstStyle/>
          <a:p>
            <a:pPr>
              <a:defRPr/>
            </a:pPr>
            <a:r>
              <a:rPr lang="en-US" dirty="0" smtClean="0"/>
              <a:t>Venerable Mary Ward</a:t>
            </a:r>
          </a:p>
        </p:txBody>
      </p:sp>
      <p:sp>
        <p:nvSpPr>
          <p:cNvPr id="3" name="Content Placeholder 2"/>
          <p:cNvSpPr>
            <a:spLocks noGrp="1"/>
          </p:cNvSpPr>
          <p:nvPr>
            <p:ph idx="1"/>
          </p:nvPr>
        </p:nvSpPr>
        <p:spPr>
          <a:xfrm>
            <a:off x="152400" y="1295400"/>
            <a:ext cx="5486400" cy="5029200"/>
          </a:xfrm>
        </p:spPr>
        <p:txBody>
          <a:bodyPr/>
          <a:lstStyle/>
          <a:p>
            <a:pPr>
              <a:defRPr/>
            </a:pPr>
            <a:r>
              <a:rPr lang="en-US" sz="2400" dirty="0" smtClean="0"/>
              <a:t>Mary Ward (1585-1645), the English woman from Yorkshire who founded the Institute, spent many years in Rome asking the Pope for recognition of the new order, but in 1631 the Institute, considered too advanced for its time, was abolished and Mary Ward was personally accused of heresy. The Church ultimately recognized the congregation in 1877 and Pope Benedict XVI acknowledged Mary Ward’s “heroic virtue” in 2009 when he conferred the title “Venerable.”</a:t>
            </a:r>
          </a:p>
          <a:p>
            <a:pPr>
              <a:defRPr/>
            </a:pPr>
            <a:endParaRPr lang="en-US" sz="2400" dirty="0"/>
          </a:p>
        </p:txBody>
      </p:sp>
      <p:pic>
        <p:nvPicPr>
          <p:cNvPr id="49161" name="Picture 9" descr="http://www.independent.co.uk/multimedia/archive/00185/pg-12-ward-alamy_185555s.jpg"/>
          <p:cNvPicPr>
            <a:picLocks noChangeAspect="1" noChangeArrowheads="1"/>
          </p:cNvPicPr>
          <p:nvPr/>
        </p:nvPicPr>
        <p:blipFill>
          <a:blip r:embed="rId2" cstate="print"/>
          <a:srcRect/>
          <a:stretch>
            <a:fillRect/>
          </a:stretch>
        </p:blipFill>
        <p:spPr bwMode="auto">
          <a:xfrm>
            <a:off x="5791200" y="1447800"/>
            <a:ext cx="3091439" cy="426720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0"/>
            <a:ext cx="8229600" cy="1143000"/>
          </a:xfrm>
        </p:spPr>
        <p:txBody>
          <a:bodyPr/>
          <a:lstStyle/>
          <a:p>
            <a:pPr eaLnBrk="1" hangingPunct="1">
              <a:defRPr/>
            </a:pPr>
            <a:r>
              <a:rPr lang="en-US" dirty="0" smtClean="0"/>
              <a:t>Council of Trent</a:t>
            </a:r>
          </a:p>
        </p:txBody>
      </p:sp>
      <p:sp>
        <p:nvSpPr>
          <p:cNvPr id="122883" name="Rectangle 3"/>
          <p:cNvSpPr>
            <a:spLocks noGrp="1" noChangeArrowheads="1"/>
          </p:cNvSpPr>
          <p:nvPr>
            <p:ph type="body" idx="1"/>
          </p:nvPr>
        </p:nvSpPr>
        <p:spPr>
          <a:xfrm>
            <a:off x="228600" y="1066800"/>
            <a:ext cx="5257800" cy="5029200"/>
          </a:xfrm>
        </p:spPr>
        <p:txBody>
          <a:bodyPr/>
          <a:lstStyle/>
          <a:p>
            <a:pPr eaLnBrk="1" hangingPunct="1">
              <a:defRPr/>
            </a:pPr>
            <a:r>
              <a:rPr lang="en-US" sz="2400" dirty="0" smtClean="0"/>
              <a:t>The third agency of Catholic reform was the Council of Trent which met over a period of eighteen years (between 1545-63). It met the challenge of the Protestant Reformation by clarifying doctrine and by instituting reforms that improved the quality of the clergy. It also helped the church to hold on to what it had retained, regain much of what it had been in danger of losing, and remain a powerful force in the life of Christendom. </a:t>
            </a:r>
          </a:p>
        </p:txBody>
      </p:sp>
      <p:pic>
        <p:nvPicPr>
          <p:cNvPr id="19460" name="Picture 7" descr="morning_into_joy_small"/>
          <p:cNvPicPr>
            <a:picLocks noChangeAspect="1" noChangeArrowheads="1"/>
          </p:cNvPicPr>
          <p:nvPr/>
        </p:nvPicPr>
        <p:blipFill>
          <a:blip r:embed="rId2" cstate="print"/>
          <a:srcRect/>
          <a:stretch>
            <a:fillRect/>
          </a:stretch>
        </p:blipFill>
        <p:spPr bwMode="auto">
          <a:xfrm>
            <a:off x="5562600" y="1219200"/>
            <a:ext cx="3206750" cy="4572000"/>
          </a:xfrm>
          <a:prstGeom prst="rect">
            <a:avLst/>
          </a:prstGeom>
          <a:noFill/>
          <a:ln w="9525">
            <a:noFill/>
            <a:miter lim="800000"/>
            <a:headEnd/>
            <a:tailEnd/>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152400"/>
            <a:ext cx="8229600" cy="1143000"/>
          </a:xfrm>
        </p:spPr>
        <p:txBody>
          <a:bodyPr/>
          <a:lstStyle/>
          <a:p>
            <a:pPr eaLnBrk="1" hangingPunct="1">
              <a:defRPr/>
            </a:pPr>
            <a:r>
              <a:rPr lang="en-US" dirty="0" smtClean="0"/>
              <a:t>Split Remained</a:t>
            </a:r>
          </a:p>
        </p:txBody>
      </p:sp>
      <p:sp>
        <p:nvSpPr>
          <p:cNvPr id="20483" name="Rectangle 3"/>
          <p:cNvSpPr>
            <a:spLocks noGrp="1" noChangeArrowheads="1"/>
          </p:cNvSpPr>
          <p:nvPr>
            <p:ph type="body" idx="1"/>
          </p:nvPr>
        </p:nvSpPr>
        <p:spPr>
          <a:xfrm>
            <a:off x="457200" y="1477963"/>
            <a:ext cx="3886200" cy="4495800"/>
          </a:xfrm>
        </p:spPr>
        <p:txBody>
          <a:bodyPr/>
          <a:lstStyle/>
          <a:p>
            <a:pPr eaLnBrk="1" hangingPunct="1"/>
            <a:r>
              <a:rPr lang="en-US" sz="2800" smtClean="0">
                <a:effectLst/>
              </a:rPr>
              <a:t>The council failed to reunite the church. Reconciliation with the Protestants proved impossible. Even after the abuses had been corrected, the split remained. </a:t>
            </a:r>
          </a:p>
          <a:p>
            <a:pPr eaLnBrk="1" hangingPunct="1"/>
            <a:endParaRPr lang="en-US" sz="2800" smtClean="0">
              <a:effectLst/>
            </a:endParaRPr>
          </a:p>
        </p:txBody>
      </p:sp>
      <p:pic>
        <p:nvPicPr>
          <p:cNvPr id="16388" name="Picture 5" descr="fools"/>
          <p:cNvPicPr>
            <a:picLocks noChangeAspect="1" noChangeArrowheads="1"/>
          </p:cNvPicPr>
          <p:nvPr/>
        </p:nvPicPr>
        <p:blipFill>
          <a:blip r:embed="rId2" cstate="print"/>
          <a:srcRect t="49565"/>
          <a:stretch>
            <a:fillRect/>
          </a:stretch>
        </p:blipFill>
        <p:spPr bwMode="auto">
          <a:xfrm>
            <a:off x="4267200" y="1600200"/>
            <a:ext cx="4595813" cy="4492625"/>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152400"/>
            <a:ext cx="8229600" cy="1143000"/>
          </a:xfrm>
        </p:spPr>
        <p:txBody>
          <a:bodyPr/>
          <a:lstStyle/>
          <a:p>
            <a:pPr eaLnBrk="1" hangingPunct="1">
              <a:defRPr/>
            </a:pPr>
            <a:r>
              <a:rPr lang="en-US" smtClean="0"/>
              <a:t>Doctrinal Decrees</a:t>
            </a:r>
          </a:p>
        </p:txBody>
      </p:sp>
      <p:sp>
        <p:nvSpPr>
          <p:cNvPr id="124931" name="Rectangle 3"/>
          <p:cNvSpPr>
            <a:spLocks noGrp="1" noChangeArrowheads="1"/>
          </p:cNvSpPr>
          <p:nvPr>
            <p:ph type="body" idx="1"/>
          </p:nvPr>
        </p:nvSpPr>
        <p:spPr>
          <a:xfrm>
            <a:off x="228600" y="990600"/>
            <a:ext cx="8915400" cy="5486400"/>
          </a:xfrm>
        </p:spPr>
        <p:txBody>
          <a:bodyPr/>
          <a:lstStyle/>
          <a:p>
            <a:pPr eaLnBrk="1" hangingPunct="1">
              <a:defRPr/>
            </a:pPr>
            <a:r>
              <a:rPr lang="en-US" sz="2800" smtClean="0"/>
              <a:t>In the meetings of 1545-47, important doctrinal decrees were passed:</a:t>
            </a:r>
          </a:p>
          <a:p>
            <a:pPr lvl="1" eaLnBrk="1" hangingPunct="1">
              <a:defRPr/>
            </a:pPr>
            <a:r>
              <a:rPr lang="en-US" sz="2400" smtClean="0"/>
              <a:t>The Latin Vulgate was accepted as the official text of the Bible.</a:t>
            </a:r>
          </a:p>
          <a:p>
            <a:pPr lvl="1" eaLnBrk="1" hangingPunct="1">
              <a:defRPr/>
            </a:pPr>
            <a:r>
              <a:rPr lang="en-US" sz="2400" smtClean="0"/>
              <a:t>The Protestant doctrine that the Bible was the sole basis for religious authority was superseded by the doctrine that church tradition was equal in authority to Scriptures. </a:t>
            </a:r>
          </a:p>
          <a:p>
            <a:pPr lvl="1" eaLnBrk="1" hangingPunct="1">
              <a:defRPr/>
            </a:pPr>
            <a:r>
              <a:rPr lang="en-US" sz="2400" smtClean="0"/>
              <a:t>The Protestant doctrines of justification by faith alone, the bondage of the will, man's utter depravity and helplessness, and the doctrine of predestination were rejected. Faith and good works were declared necessary for salvation.</a:t>
            </a:r>
          </a:p>
          <a:p>
            <a:pPr lvl="1" eaLnBrk="1" hangingPunct="1">
              <a:defRPr/>
            </a:pPr>
            <a:r>
              <a:rPr lang="en-US" sz="2400" smtClean="0"/>
              <a:t>All seven of sacraments were declared to be true sacraments instituted by Christ. </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76200"/>
            <a:ext cx="8229600" cy="1143000"/>
          </a:xfrm>
        </p:spPr>
        <p:txBody>
          <a:bodyPr/>
          <a:lstStyle/>
          <a:p>
            <a:pPr eaLnBrk="1" hangingPunct="1">
              <a:defRPr/>
            </a:pPr>
            <a:r>
              <a:rPr lang="en-US" smtClean="0"/>
              <a:t>Reform Decrees</a:t>
            </a:r>
          </a:p>
        </p:txBody>
      </p:sp>
      <p:sp>
        <p:nvSpPr>
          <p:cNvPr id="125955" name="Rectangle 3"/>
          <p:cNvSpPr>
            <a:spLocks noGrp="1" noChangeArrowheads="1"/>
          </p:cNvSpPr>
          <p:nvPr>
            <p:ph type="body" idx="1"/>
          </p:nvPr>
        </p:nvSpPr>
        <p:spPr>
          <a:xfrm>
            <a:off x="457200" y="1143000"/>
            <a:ext cx="8229600" cy="4953000"/>
          </a:xfrm>
        </p:spPr>
        <p:txBody>
          <a:bodyPr/>
          <a:lstStyle/>
          <a:p>
            <a:pPr eaLnBrk="1" hangingPunct="1">
              <a:defRPr/>
            </a:pPr>
            <a:r>
              <a:rPr lang="en-US" sz="2800" dirty="0" smtClean="0"/>
              <a:t>The council insisted on the duty of Bishops to reside in their dioceses. They must never be absent for more than three months, and not at all during advent and lent. </a:t>
            </a:r>
          </a:p>
          <a:p>
            <a:pPr eaLnBrk="1" hangingPunct="1">
              <a:defRPr/>
            </a:pPr>
            <a:r>
              <a:rPr lang="en-US" sz="2800" dirty="0" smtClean="0"/>
              <a:t>Pluralism (multiple offices) was forbidden. Bishops were required to preach every Sunday and Holy Day, and to visit every church within their diocese at least once a year. </a:t>
            </a:r>
          </a:p>
          <a:p>
            <a:pPr eaLnBrk="1" hangingPunct="1">
              <a:defRPr/>
            </a:pPr>
            <a:r>
              <a:rPr lang="en-US" sz="2800" dirty="0" smtClean="0"/>
              <a:t>Each bishop was to exercise careful supervision over his clergy, ordaining only worthy priests and severely disciplining those guilty of misconduct. </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76200"/>
            <a:ext cx="8229600" cy="1143000"/>
          </a:xfrm>
        </p:spPr>
        <p:txBody>
          <a:bodyPr/>
          <a:lstStyle/>
          <a:p>
            <a:pPr eaLnBrk="1" hangingPunct="1">
              <a:defRPr/>
            </a:pPr>
            <a:r>
              <a:rPr lang="en-US" smtClean="0"/>
              <a:t>Priestly Responsibilities</a:t>
            </a:r>
          </a:p>
        </p:txBody>
      </p:sp>
      <p:sp>
        <p:nvSpPr>
          <p:cNvPr id="126979" name="Rectangle 3"/>
          <p:cNvSpPr>
            <a:spLocks noGrp="1" noChangeArrowheads="1"/>
          </p:cNvSpPr>
          <p:nvPr>
            <p:ph type="body" idx="1"/>
          </p:nvPr>
        </p:nvSpPr>
        <p:spPr>
          <a:xfrm>
            <a:off x="457200" y="1219200"/>
            <a:ext cx="4572000" cy="4953000"/>
          </a:xfrm>
        </p:spPr>
        <p:txBody>
          <a:bodyPr/>
          <a:lstStyle/>
          <a:p>
            <a:pPr eaLnBrk="1" hangingPunct="1">
              <a:defRPr/>
            </a:pPr>
            <a:r>
              <a:rPr lang="en-US" sz="2600" dirty="0" smtClean="0"/>
              <a:t>Priests also were held to the obligation of residence and were required to preach. To improve the level of priestly education, the council proposed the establishment of a theological seminary in every diocese. Priests were to exercise care for their flocks, explaining the Bible, the sacraments, and the liturgy. </a:t>
            </a:r>
          </a:p>
        </p:txBody>
      </p:sp>
      <p:pic>
        <p:nvPicPr>
          <p:cNvPr id="19462" name="Picture 6" descr="http://guanabee.com/communion_11.14.jpg"/>
          <p:cNvPicPr>
            <a:picLocks noChangeAspect="1" noChangeArrowheads="1"/>
          </p:cNvPicPr>
          <p:nvPr/>
        </p:nvPicPr>
        <p:blipFill>
          <a:blip r:embed="rId2" cstate="print">
            <a:lum contrast="10000"/>
          </a:blip>
          <a:srcRect/>
          <a:stretch>
            <a:fillRect/>
          </a:stretch>
        </p:blipFill>
        <p:spPr bwMode="auto">
          <a:xfrm>
            <a:off x="5105400" y="1371600"/>
            <a:ext cx="3733800" cy="373380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smtClean="0"/>
              <a:t>Internal Reform</a:t>
            </a:r>
          </a:p>
        </p:txBody>
      </p:sp>
      <p:sp>
        <p:nvSpPr>
          <p:cNvPr id="107523" name="Rectangle 3"/>
          <p:cNvSpPr>
            <a:spLocks noGrp="1" noChangeArrowheads="1"/>
          </p:cNvSpPr>
          <p:nvPr>
            <p:ph type="body" idx="1"/>
          </p:nvPr>
        </p:nvSpPr>
        <p:spPr>
          <a:xfrm>
            <a:off x="457200" y="1600200"/>
            <a:ext cx="5867400" cy="4876800"/>
          </a:xfrm>
        </p:spPr>
        <p:txBody>
          <a:bodyPr/>
          <a:lstStyle/>
          <a:p>
            <a:pPr eaLnBrk="1" hangingPunct="1">
              <a:defRPr/>
            </a:pPr>
            <a:r>
              <a:rPr lang="en-US" sz="2800" dirty="0" smtClean="0">
                <a:effectLst>
                  <a:outerShdw blurRad="38100" dist="38100" dir="2700000" algn="tl">
                    <a:srgbClr val="000000">
                      <a:alpha val="43137"/>
                    </a:srgbClr>
                  </a:outerShdw>
                </a:effectLst>
              </a:rPr>
              <a:t>During the 16</a:t>
            </a:r>
            <a:r>
              <a:rPr lang="en-US" sz="2800" baseline="30000" dirty="0" smtClean="0">
                <a:effectLst>
                  <a:outerShdw blurRad="38100" dist="38100" dir="2700000" algn="tl">
                    <a:srgbClr val="000000">
                      <a:alpha val="43137"/>
                    </a:srgbClr>
                  </a:outerShdw>
                </a:effectLst>
              </a:rPr>
              <a:t>th</a:t>
            </a:r>
            <a:r>
              <a:rPr lang="en-US" sz="2800" dirty="0" smtClean="0">
                <a:effectLst>
                  <a:outerShdw blurRad="38100" dist="38100" dir="2700000" algn="tl">
                    <a:srgbClr val="000000">
                      <a:alpha val="43137"/>
                    </a:srgbClr>
                  </a:outerShdw>
                </a:effectLst>
              </a:rPr>
              <a:t> century, the Roman Catholic Church undertook to reform itself. This reform movement:</a:t>
            </a:r>
          </a:p>
          <a:p>
            <a:pPr lvl="1" eaLnBrk="1" hangingPunct="1">
              <a:defRPr/>
            </a:pPr>
            <a:r>
              <a:rPr lang="en-US" sz="2400" dirty="0" smtClean="0">
                <a:effectLst>
                  <a:outerShdw blurRad="38100" dist="38100" dir="2700000" algn="tl">
                    <a:srgbClr val="000000">
                      <a:alpha val="43137"/>
                    </a:srgbClr>
                  </a:outerShdw>
                </a:effectLst>
              </a:rPr>
              <a:t>Raised the standards of the clergy</a:t>
            </a:r>
          </a:p>
          <a:p>
            <a:pPr lvl="1" eaLnBrk="1" hangingPunct="1">
              <a:defRPr/>
            </a:pPr>
            <a:r>
              <a:rPr lang="en-US" sz="2400" dirty="0" smtClean="0">
                <a:effectLst>
                  <a:outerShdw blurRad="38100" dist="38100" dir="2700000" algn="tl">
                    <a:srgbClr val="000000">
                      <a:alpha val="43137"/>
                    </a:srgbClr>
                  </a:outerShdw>
                </a:effectLst>
              </a:rPr>
              <a:t>Inspired the church with a renewed morale</a:t>
            </a:r>
          </a:p>
          <a:p>
            <a:pPr lvl="1" eaLnBrk="1" hangingPunct="1">
              <a:defRPr/>
            </a:pPr>
            <a:r>
              <a:rPr lang="en-US" sz="2400" dirty="0" smtClean="0">
                <a:effectLst>
                  <a:outerShdw blurRad="38100" dist="38100" dir="2700000" algn="tl">
                    <a:srgbClr val="000000">
                      <a:alpha val="43137"/>
                    </a:srgbClr>
                  </a:outerShdw>
                </a:effectLst>
              </a:rPr>
              <a:t>Contributed significantly to producing the Catholic Church as we know it today.</a:t>
            </a:r>
          </a:p>
        </p:txBody>
      </p:sp>
      <p:pic>
        <p:nvPicPr>
          <p:cNvPr id="4100" name="Picture 5" descr="paskutinevakariene1"/>
          <p:cNvPicPr>
            <a:picLocks noChangeAspect="1" noChangeArrowheads="1"/>
          </p:cNvPicPr>
          <p:nvPr/>
        </p:nvPicPr>
        <p:blipFill>
          <a:blip r:embed="rId2" cstate="print">
            <a:clrChange>
              <a:clrFrom>
                <a:srgbClr val="5E082D"/>
              </a:clrFrom>
              <a:clrTo>
                <a:srgbClr val="5E082D">
                  <a:alpha val="0"/>
                </a:srgbClr>
              </a:clrTo>
            </a:clrChange>
          </a:blip>
          <a:srcRect/>
          <a:stretch>
            <a:fillRect/>
          </a:stretch>
        </p:blipFill>
        <p:spPr bwMode="auto">
          <a:xfrm>
            <a:off x="6172200" y="1676400"/>
            <a:ext cx="2724150" cy="2828925"/>
          </a:xfrm>
          <a:prstGeom prst="rect">
            <a:avLst/>
          </a:prstGeom>
          <a:noFill/>
          <a:ln w="9525">
            <a:noFill/>
            <a:miter lim="800000"/>
            <a:headEnd/>
            <a:tailEnd/>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mtClean="0"/>
              <a:t>Outcome of Decrees</a:t>
            </a:r>
          </a:p>
        </p:txBody>
      </p:sp>
      <p:sp>
        <p:nvSpPr>
          <p:cNvPr id="24579" name="Rectangle 3"/>
          <p:cNvSpPr>
            <a:spLocks noGrp="1" noChangeArrowheads="1"/>
          </p:cNvSpPr>
          <p:nvPr>
            <p:ph type="body" idx="1"/>
          </p:nvPr>
        </p:nvSpPr>
        <p:spPr>
          <a:xfrm>
            <a:off x="228600" y="1371600"/>
            <a:ext cx="4953000" cy="5257800"/>
          </a:xfrm>
        </p:spPr>
        <p:txBody>
          <a:bodyPr/>
          <a:lstStyle/>
          <a:p>
            <a:pPr eaLnBrk="1" hangingPunct="1"/>
            <a:r>
              <a:rPr lang="en-US" sz="2800" smtClean="0">
                <a:effectLst/>
              </a:rPr>
              <a:t>The decrees were not adopted universally, enthusiastically, or unanimously. Nevertheless, the work of the council eventually succeeded in infusing a new spirit in the church, which strengthened it immensely and made it capable of defense and further conquest. </a:t>
            </a:r>
          </a:p>
        </p:txBody>
      </p:sp>
      <p:pic>
        <p:nvPicPr>
          <p:cNvPr id="20490" name="Picture 10" descr="http://home.catholicweb.com/holyspiritfresno/images/holy_spirit/pente26.jpg"/>
          <p:cNvPicPr>
            <a:picLocks noChangeAspect="1" noChangeArrowheads="1"/>
          </p:cNvPicPr>
          <p:nvPr/>
        </p:nvPicPr>
        <p:blipFill>
          <a:blip r:embed="rId2" cstate="print"/>
          <a:srcRect/>
          <a:stretch>
            <a:fillRect/>
          </a:stretch>
        </p:blipFill>
        <p:spPr bwMode="auto">
          <a:xfrm>
            <a:off x="5410200" y="1600200"/>
            <a:ext cx="3048000" cy="4935862"/>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152400"/>
            <a:ext cx="8229600" cy="1143000"/>
          </a:xfrm>
        </p:spPr>
        <p:txBody>
          <a:bodyPr/>
          <a:lstStyle/>
          <a:p>
            <a:pPr eaLnBrk="1" hangingPunct="1">
              <a:defRPr/>
            </a:pPr>
            <a:r>
              <a:rPr lang="en-US" smtClean="0"/>
              <a:t>Suppression of Heresy</a:t>
            </a:r>
          </a:p>
        </p:txBody>
      </p:sp>
      <p:sp>
        <p:nvSpPr>
          <p:cNvPr id="129027" name="Rectangle 3"/>
          <p:cNvSpPr>
            <a:spLocks noGrp="1" noChangeArrowheads="1"/>
          </p:cNvSpPr>
          <p:nvPr>
            <p:ph type="body" idx="1"/>
          </p:nvPr>
        </p:nvSpPr>
        <p:spPr>
          <a:xfrm>
            <a:off x="457200" y="914400"/>
            <a:ext cx="8229600" cy="4495800"/>
          </a:xfrm>
        </p:spPr>
        <p:txBody>
          <a:bodyPr/>
          <a:lstStyle/>
          <a:p>
            <a:pPr eaLnBrk="1" hangingPunct="1">
              <a:defRPr/>
            </a:pPr>
            <a:r>
              <a:rPr lang="en-US" sz="2800" dirty="0" smtClean="0"/>
              <a:t>The fourth agency of Catholic reform was the Holy Office of the Roman Inquisition intended to suppress heresy. </a:t>
            </a:r>
          </a:p>
          <a:p>
            <a:pPr eaLnBrk="1" hangingPunct="1">
              <a:defRPr/>
            </a:pPr>
            <a:r>
              <a:rPr lang="en-US" sz="2800" dirty="0" smtClean="0"/>
              <a:t>It had six Inquisitors-General independent of the Bishops in their jurisdiction</a:t>
            </a:r>
          </a:p>
          <a:p>
            <a:pPr lvl="1" eaLnBrk="1" hangingPunct="1">
              <a:defRPr/>
            </a:pPr>
            <a:r>
              <a:rPr lang="en-US" sz="2400" dirty="0" smtClean="0"/>
              <a:t>They could degrade priests from their offices</a:t>
            </a:r>
          </a:p>
          <a:p>
            <a:pPr lvl="1" eaLnBrk="1" hangingPunct="1">
              <a:defRPr/>
            </a:pPr>
            <a:r>
              <a:rPr lang="en-US" sz="2400" dirty="0" smtClean="0"/>
              <a:t>They could exercise censure, call in the aid of the secular arm, and delegate powers. </a:t>
            </a:r>
          </a:p>
          <a:p>
            <a:pPr lvl="1" eaLnBrk="1" hangingPunct="1">
              <a:defRPr/>
            </a:pPr>
            <a:r>
              <a:rPr lang="en-US" sz="2400" dirty="0" smtClean="0"/>
              <a:t>While they could punish, only the pope could pardon.</a:t>
            </a:r>
          </a:p>
          <a:p>
            <a:pPr eaLnBrk="1" hangingPunct="1">
              <a:defRPr/>
            </a:pPr>
            <a:r>
              <a:rPr lang="en-US" sz="2800" dirty="0" smtClean="0"/>
              <a:t>The Dominicans, long associated with the suppression of heresy, were put in charge of the courts of the Inquisition. </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0"/>
            <a:ext cx="8229600" cy="1143000"/>
          </a:xfrm>
        </p:spPr>
        <p:txBody>
          <a:bodyPr/>
          <a:lstStyle/>
          <a:p>
            <a:pPr eaLnBrk="1" hangingPunct="1">
              <a:defRPr/>
            </a:pPr>
            <a:r>
              <a:rPr lang="en-US" smtClean="0"/>
              <a:t>Persecution and Repression</a:t>
            </a:r>
          </a:p>
        </p:txBody>
      </p:sp>
      <p:sp>
        <p:nvSpPr>
          <p:cNvPr id="130051" name="Rectangle 3"/>
          <p:cNvSpPr>
            <a:spLocks noGrp="1" noChangeArrowheads="1"/>
          </p:cNvSpPr>
          <p:nvPr>
            <p:ph type="body" idx="1"/>
          </p:nvPr>
        </p:nvSpPr>
        <p:spPr>
          <a:xfrm>
            <a:off x="457200" y="1066800"/>
            <a:ext cx="8229600" cy="5334000"/>
          </a:xfrm>
        </p:spPr>
        <p:txBody>
          <a:bodyPr/>
          <a:lstStyle/>
          <a:p>
            <a:pPr eaLnBrk="1" hangingPunct="1">
              <a:defRPr/>
            </a:pPr>
            <a:r>
              <a:rPr lang="en-US" sz="2800" dirty="0" smtClean="0"/>
              <a:t>The states of Europe were asked to facilitate the work of the Inquisition. </a:t>
            </a:r>
          </a:p>
          <a:p>
            <a:pPr lvl="1" eaLnBrk="1" hangingPunct="1">
              <a:defRPr/>
            </a:pPr>
            <a:r>
              <a:rPr lang="en-US" sz="2400" dirty="0" smtClean="0"/>
              <a:t>In France, the request was denied. </a:t>
            </a:r>
          </a:p>
          <a:p>
            <a:pPr lvl="1" eaLnBrk="1" hangingPunct="1">
              <a:defRPr/>
            </a:pPr>
            <a:r>
              <a:rPr lang="en-US" sz="2400" dirty="0" smtClean="0"/>
              <a:t>In Spain, however, the activities of the Inquisition, long vigorous, were stimulated even further. </a:t>
            </a:r>
          </a:p>
          <a:p>
            <a:pPr lvl="2" eaLnBrk="1" hangingPunct="1">
              <a:defRPr/>
            </a:pPr>
            <a:r>
              <a:rPr lang="en-US" sz="2000" dirty="0" smtClean="0"/>
              <a:t>Persecution reached a new peak. </a:t>
            </a:r>
          </a:p>
          <a:p>
            <a:pPr lvl="2" eaLnBrk="1" hangingPunct="1">
              <a:defRPr/>
            </a:pPr>
            <a:r>
              <a:rPr lang="en-US" sz="2000" dirty="0" smtClean="0"/>
              <a:t>Even St. Teresa came under suspicion, and the archbishop of Toledo was arrested. </a:t>
            </a:r>
          </a:p>
          <a:p>
            <a:pPr lvl="1" eaLnBrk="1" hangingPunct="1">
              <a:defRPr/>
            </a:pPr>
            <a:r>
              <a:rPr lang="en-US" sz="2400" dirty="0" smtClean="0"/>
              <a:t>In 1562, two thousand </a:t>
            </a:r>
            <a:r>
              <a:rPr lang="en-US" sz="2400" dirty="0" err="1" smtClean="0"/>
              <a:t>Waldensian</a:t>
            </a:r>
            <a:r>
              <a:rPr lang="en-US" sz="2400" dirty="0" smtClean="0"/>
              <a:t> heretics were massacred. </a:t>
            </a:r>
          </a:p>
          <a:p>
            <a:pPr lvl="1" eaLnBrk="1" hangingPunct="1">
              <a:defRPr/>
            </a:pPr>
            <a:r>
              <a:rPr lang="en-US" sz="2400" dirty="0" smtClean="0"/>
              <a:t>Burnings were common in Rome, and cardinals and ambassadors were compelled to attend. </a:t>
            </a:r>
          </a:p>
          <a:p>
            <a:pPr lvl="1" eaLnBrk="1" hangingPunct="1">
              <a:defRPr/>
            </a:pPr>
            <a:r>
              <a:rPr lang="en-US" sz="2400" dirty="0" smtClean="0"/>
              <a:t>Throughout Italy the same policy of repression was carried out. </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0"/>
            <a:ext cx="8229600" cy="1143000"/>
          </a:xfrm>
        </p:spPr>
        <p:txBody>
          <a:bodyPr/>
          <a:lstStyle/>
          <a:p>
            <a:pPr eaLnBrk="1" hangingPunct="1">
              <a:defRPr/>
            </a:pPr>
            <a:r>
              <a:rPr lang="en-US" smtClean="0"/>
              <a:t>Religious Revival?</a:t>
            </a:r>
            <a:endParaRPr lang="en-US" dirty="0" smtClean="0"/>
          </a:p>
        </p:txBody>
      </p:sp>
      <p:sp>
        <p:nvSpPr>
          <p:cNvPr id="132099" name="Rectangle 3"/>
          <p:cNvSpPr>
            <a:spLocks noGrp="1" noChangeArrowheads="1"/>
          </p:cNvSpPr>
          <p:nvPr>
            <p:ph type="body" idx="1"/>
          </p:nvPr>
        </p:nvSpPr>
        <p:spPr>
          <a:xfrm>
            <a:off x="228600" y="1066800"/>
            <a:ext cx="4343400" cy="5486400"/>
          </a:xfrm>
        </p:spPr>
        <p:txBody>
          <a:bodyPr/>
          <a:lstStyle/>
          <a:p>
            <a:pPr eaLnBrk="1" hangingPunct="1">
              <a:defRPr/>
            </a:pPr>
            <a:r>
              <a:rPr lang="en-US" sz="2400" dirty="0" smtClean="0"/>
              <a:t>In addition to these agencies of Catholic reform, both positive and </a:t>
            </a:r>
            <a:r>
              <a:rPr lang="en-US" sz="2400" smtClean="0"/>
              <a:t>negative, there </a:t>
            </a:r>
            <a:r>
              <a:rPr lang="en-US" sz="2400" dirty="0" smtClean="0"/>
              <a:t>was a genuine revival of Catholic piety led by men and women of outstanding devotion and sanctity (e.g., Charles </a:t>
            </a:r>
            <a:r>
              <a:rPr lang="en-US" sz="2400" dirty="0" err="1" smtClean="0"/>
              <a:t>Borromeo</a:t>
            </a:r>
            <a:r>
              <a:rPr lang="en-US" sz="2400" dirty="0" smtClean="0"/>
              <a:t>, Teresa of Avila, and John of the Cross). Throughout Catholic Europe, inspired by such leaders as these, there was a renewal and revival of Christian feeling. </a:t>
            </a:r>
          </a:p>
        </p:txBody>
      </p:sp>
      <p:pic>
        <p:nvPicPr>
          <p:cNvPr id="24580" name="Picture 5" descr="teresa_avila_bernini"/>
          <p:cNvPicPr>
            <a:picLocks noChangeAspect="1" noChangeArrowheads="1"/>
          </p:cNvPicPr>
          <p:nvPr/>
        </p:nvPicPr>
        <p:blipFill>
          <a:blip r:embed="rId2" cstate="print"/>
          <a:srcRect/>
          <a:stretch>
            <a:fillRect/>
          </a:stretch>
        </p:blipFill>
        <p:spPr bwMode="auto">
          <a:xfrm>
            <a:off x="4800600" y="1066800"/>
            <a:ext cx="4000500" cy="554355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mtClean="0"/>
              <a:t>Agencies of Reform</a:t>
            </a:r>
          </a:p>
        </p:txBody>
      </p:sp>
      <p:sp>
        <p:nvSpPr>
          <p:cNvPr id="112643" name="Rectangle 3"/>
          <p:cNvSpPr>
            <a:spLocks noGrp="1" noChangeArrowheads="1"/>
          </p:cNvSpPr>
          <p:nvPr>
            <p:ph type="body" idx="1"/>
          </p:nvPr>
        </p:nvSpPr>
        <p:spPr>
          <a:xfrm>
            <a:off x="457200" y="1600200"/>
            <a:ext cx="5029200" cy="5257800"/>
          </a:xfrm>
        </p:spPr>
        <p:txBody>
          <a:bodyPr/>
          <a:lstStyle/>
          <a:p>
            <a:pPr eaLnBrk="1" hangingPunct="1">
              <a:defRPr/>
            </a:pPr>
            <a:r>
              <a:rPr lang="en-US" sz="2800" dirty="0" smtClean="0">
                <a:effectLst>
                  <a:outerShdw blurRad="38100" dist="38100" dir="2700000" algn="tl">
                    <a:srgbClr val="000000">
                      <a:alpha val="43137"/>
                    </a:srgbClr>
                  </a:outerShdw>
                </a:effectLst>
              </a:rPr>
              <a:t>The chief agencies in carrying out this work were:</a:t>
            </a:r>
          </a:p>
          <a:p>
            <a:pPr lvl="1" eaLnBrk="1" hangingPunct="1">
              <a:defRPr/>
            </a:pPr>
            <a:r>
              <a:rPr lang="en-US" sz="2400" dirty="0" smtClean="0">
                <a:effectLst>
                  <a:outerShdw blurRad="38100" dist="38100" dir="2700000" algn="tl">
                    <a:srgbClr val="000000">
                      <a:alpha val="43137"/>
                    </a:srgbClr>
                  </a:outerShdw>
                </a:effectLst>
              </a:rPr>
              <a:t>The papacy</a:t>
            </a:r>
          </a:p>
          <a:p>
            <a:pPr lvl="1" eaLnBrk="1" hangingPunct="1">
              <a:defRPr/>
            </a:pPr>
            <a:r>
              <a:rPr lang="en-US" sz="2400" dirty="0" smtClean="0">
                <a:effectLst>
                  <a:outerShdw blurRad="38100" dist="38100" dir="2700000" algn="tl">
                    <a:srgbClr val="000000">
                      <a:alpha val="43137"/>
                    </a:srgbClr>
                  </a:outerShdw>
                </a:effectLst>
              </a:rPr>
              <a:t>A group of religious orders, especially the Society of Jesus or Jesuits</a:t>
            </a:r>
          </a:p>
          <a:p>
            <a:pPr lvl="1" eaLnBrk="1" hangingPunct="1">
              <a:defRPr/>
            </a:pPr>
            <a:r>
              <a:rPr lang="en-US" sz="2400" dirty="0" smtClean="0">
                <a:effectLst>
                  <a:outerShdw blurRad="38100" dist="38100" dir="2700000" algn="tl">
                    <a:srgbClr val="000000">
                      <a:alpha val="43137"/>
                    </a:srgbClr>
                  </a:outerShdw>
                </a:effectLst>
              </a:rPr>
              <a:t>The Council of Trent</a:t>
            </a:r>
          </a:p>
          <a:p>
            <a:pPr lvl="1" eaLnBrk="1" hangingPunct="1">
              <a:defRPr/>
            </a:pPr>
            <a:r>
              <a:rPr lang="en-US" sz="2400" dirty="0" smtClean="0">
                <a:effectLst>
                  <a:outerShdw blurRad="38100" dist="38100" dir="2700000" algn="tl">
                    <a:srgbClr val="000000">
                      <a:alpha val="43137"/>
                    </a:srgbClr>
                  </a:outerShdw>
                </a:effectLst>
              </a:rPr>
              <a:t>The Inquisition</a:t>
            </a:r>
          </a:p>
        </p:txBody>
      </p:sp>
      <p:pic>
        <p:nvPicPr>
          <p:cNvPr id="5124" name="Picture 5" descr="Approval of Society of Jesus, different version"/>
          <p:cNvPicPr>
            <a:picLocks noChangeAspect="1" noChangeArrowheads="1"/>
          </p:cNvPicPr>
          <p:nvPr/>
        </p:nvPicPr>
        <p:blipFill>
          <a:blip r:embed="rId2" cstate="print"/>
          <a:srcRect/>
          <a:stretch>
            <a:fillRect/>
          </a:stretch>
        </p:blipFill>
        <p:spPr bwMode="auto">
          <a:xfrm>
            <a:off x="5638800" y="1676400"/>
            <a:ext cx="3251200" cy="495300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152400"/>
            <a:ext cx="8229600" cy="1143000"/>
          </a:xfrm>
        </p:spPr>
        <p:txBody>
          <a:bodyPr/>
          <a:lstStyle/>
          <a:p>
            <a:pPr eaLnBrk="1" hangingPunct="1">
              <a:defRPr/>
            </a:pPr>
            <a:r>
              <a:rPr lang="en-US" sz="4000" dirty="0" smtClean="0"/>
              <a:t>Spirit of the Catholic Reformation</a:t>
            </a:r>
          </a:p>
        </p:txBody>
      </p:sp>
      <p:sp>
        <p:nvSpPr>
          <p:cNvPr id="113667" name="Rectangle 3"/>
          <p:cNvSpPr>
            <a:spLocks noGrp="1" noChangeArrowheads="1"/>
          </p:cNvSpPr>
          <p:nvPr>
            <p:ph type="body" idx="1"/>
          </p:nvPr>
        </p:nvSpPr>
        <p:spPr>
          <a:xfrm>
            <a:off x="457200" y="1295400"/>
            <a:ext cx="4495800" cy="4953000"/>
          </a:xfrm>
        </p:spPr>
        <p:txBody>
          <a:bodyPr/>
          <a:lstStyle/>
          <a:p>
            <a:pPr eaLnBrk="1" hangingPunct="1">
              <a:defRPr/>
            </a:pPr>
            <a:r>
              <a:rPr lang="en-US" sz="2800" dirty="0" smtClean="0">
                <a:effectLst>
                  <a:outerShdw blurRad="38100" dist="38100" dir="2700000" algn="tl">
                    <a:srgbClr val="000000">
                      <a:alpha val="43137"/>
                    </a:srgbClr>
                  </a:outerShdw>
                </a:effectLst>
              </a:rPr>
              <a:t>The spirit of the Catholic Reformation was:</a:t>
            </a:r>
          </a:p>
          <a:p>
            <a:pPr lvl="1" eaLnBrk="1" hangingPunct="1">
              <a:defRPr/>
            </a:pPr>
            <a:r>
              <a:rPr lang="en-US" sz="2400" dirty="0" smtClean="0">
                <a:effectLst>
                  <a:outerShdw blurRad="38100" dist="38100" dir="2700000" algn="tl">
                    <a:srgbClr val="000000">
                      <a:alpha val="43137"/>
                    </a:srgbClr>
                  </a:outerShdw>
                </a:effectLst>
              </a:rPr>
              <a:t>A spirit of zeal and ardor for the faith</a:t>
            </a:r>
          </a:p>
          <a:p>
            <a:pPr lvl="1" eaLnBrk="1" hangingPunct="1">
              <a:defRPr/>
            </a:pPr>
            <a:r>
              <a:rPr lang="en-US" sz="2400" dirty="0" smtClean="0">
                <a:effectLst>
                  <a:outerShdw blurRad="38100" dist="38100" dir="2700000" algn="tl">
                    <a:srgbClr val="000000">
                      <a:alpha val="43137"/>
                    </a:srgbClr>
                  </a:outerShdw>
                </a:effectLst>
              </a:rPr>
              <a:t>A recognition of abuses in the Church</a:t>
            </a:r>
          </a:p>
          <a:p>
            <a:pPr lvl="1" eaLnBrk="1" hangingPunct="1">
              <a:defRPr/>
            </a:pPr>
            <a:r>
              <a:rPr lang="en-US" sz="2400" dirty="0" smtClean="0">
                <a:effectLst>
                  <a:outerShdw blurRad="38100" dist="38100" dir="2700000" algn="tl">
                    <a:srgbClr val="000000">
                      <a:alpha val="43137"/>
                    </a:srgbClr>
                  </a:outerShdw>
                </a:effectLst>
              </a:rPr>
              <a:t>A dedication to the work of reform</a:t>
            </a:r>
          </a:p>
          <a:p>
            <a:pPr lvl="1" eaLnBrk="1" hangingPunct="1">
              <a:defRPr/>
            </a:pPr>
            <a:r>
              <a:rPr lang="en-US" sz="2400" dirty="0" smtClean="0">
                <a:effectLst>
                  <a:outerShdw blurRad="38100" dist="38100" dir="2700000" algn="tl">
                    <a:srgbClr val="000000">
                      <a:alpha val="43137"/>
                    </a:srgbClr>
                  </a:outerShdw>
                </a:effectLst>
              </a:rPr>
              <a:t>An attitude of intolerance toward heresy</a:t>
            </a:r>
          </a:p>
        </p:txBody>
      </p:sp>
      <p:pic>
        <p:nvPicPr>
          <p:cNvPr id="6148" name="Picture 5" descr="1_2_3_image"/>
          <p:cNvPicPr>
            <a:picLocks noChangeAspect="1" noChangeArrowheads="1"/>
          </p:cNvPicPr>
          <p:nvPr/>
        </p:nvPicPr>
        <p:blipFill>
          <a:blip r:embed="rId2" cstate="print"/>
          <a:srcRect/>
          <a:stretch>
            <a:fillRect/>
          </a:stretch>
        </p:blipFill>
        <p:spPr bwMode="auto">
          <a:xfrm>
            <a:off x="5181600" y="1447800"/>
            <a:ext cx="3032125" cy="449580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52400"/>
            <a:ext cx="8229600" cy="1143000"/>
          </a:xfrm>
        </p:spPr>
        <p:txBody>
          <a:bodyPr/>
          <a:lstStyle/>
          <a:p>
            <a:pPr eaLnBrk="1" hangingPunct="1">
              <a:defRPr/>
            </a:pPr>
            <a:r>
              <a:rPr lang="en-US" dirty="0" smtClean="0"/>
              <a:t>Against All Compromise</a:t>
            </a:r>
          </a:p>
        </p:txBody>
      </p:sp>
      <p:sp>
        <p:nvSpPr>
          <p:cNvPr id="114691" name="Rectangle 3"/>
          <p:cNvSpPr>
            <a:spLocks noGrp="1" noChangeArrowheads="1"/>
          </p:cNvSpPr>
          <p:nvPr>
            <p:ph type="body" idx="1"/>
          </p:nvPr>
        </p:nvSpPr>
        <p:spPr>
          <a:xfrm>
            <a:off x="457200" y="1554163"/>
            <a:ext cx="6019800" cy="4876800"/>
          </a:xfrm>
        </p:spPr>
        <p:txBody>
          <a:bodyPr/>
          <a:lstStyle/>
          <a:p>
            <a:pPr eaLnBrk="1" hangingPunct="1">
              <a:defRPr/>
            </a:pPr>
            <a:r>
              <a:rPr lang="en-US" sz="2800" dirty="0" smtClean="0">
                <a:effectLst>
                  <a:outerShdw blurRad="38100" dist="38100" dir="2700000" algn="tl">
                    <a:srgbClr val="000000">
                      <a:alpha val="43137"/>
                    </a:srgbClr>
                  </a:outerShdw>
                </a:effectLst>
              </a:rPr>
              <a:t>The forces in the church that desired conciliation with the Protestants and that might have been willing to make concessions to secure unity were defeated by those who:</a:t>
            </a:r>
          </a:p>
          <a:p>
            <a:pPr lvl="1" eaLnBrk="1" hangingPunct="1">
              <a:defRPr/>
            </a:pPr>
            <a:r>
              <a:rPr lang="en-US" sz="2400" dirty="0" smtClean="0">
                <a:effectLst>
                  <a:outerShdw blurRad="38100" dist="38100" dir="2700000" algn="tl">
                    <a:srgbClr val="000000">
                      <a:alpha val="43137"/>
                    </a:srgbClr>
                  </a:outerShdw>
                </a:effectLst>
              </a:rPr>
              <a:t>Set their minds against all compromise</a:t>
            </a:r>
          </a:p>
          <a:p>
            <a:pPr lvl="1" eaLnBrk="1" hangingPunct="1">
              <a:defRPr/>
            </a:pPr>
            <a:r>
              <a:rPr lang="en-US" sz="2400" dirty="0" smtClean="0">
                <a:effectLst>
                  <a:outerShdw blurRad="38100" dist="38100" dir="2700000" algn="tl">
                    <a:srgbClr val="000000">
                      <a:alpha val="43137"/>
                    </a:srgbClr>
                  </a:outerShdw>
                </a:effectLst>
              </a:rPr>
              <a:t>Rejected any thought of concession</a:t>
            </a:r>
          </a:p>
          <a:p>
            <a:pPr lvl="1" eaLnBrk="1" hangingPunct="1">
              <a:defRPr/>
            </a:pPr>
            <a:r>
              <a:rPr lang="en-US" sz="2400" dirty="0" smtClean="0">
                <a:effectLst>
                  <a:outerShdw blurRad="38100" dist="38100" dir="2700000" algn="tl">
                    <a:srgbClr val="000000">
                      <a:alpha val="43137"/>
                    </a:srgbClr>
                  </a:outerShdw>
                </a:effectLst>
              </a:rPr>
              <a:t>Suppressed heresy where they could</a:t>
            </a:r>
          </a:p>
        </p:txBody>
      </p:sp>
      <p:pic>
        <p:nvPicPr>
          <p:cNvPr id="7172" name="Picture 5" descr="Altar_of_St_Michael_the_Archangel_St_Peters"/>
          <p:cNvPicPr>
            <a:picLocks noChangeAspect="1" noChangeArrowheads="1"/>
          </p:cNvPicPr>
          <p:nvPr/>
        </p:nvPicPr>
        <p:blipFill>
          <a:blip r:embed="rId2" cstate="print"/>
          <a:srcRect l="14008" r="11284"/>
          <a:stretch>
            <a:fillRect/>
          </a:stretch>
        </p:blipFill>
        <p:spPr bwMode="auto">
          <a:xfrm>
            <a:off x="6477000" y="1447800"/>
            <a:ext cx="2438400" cy="4900613"/>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Intolerance</a:t>
            </a:r>
          </a:p>
        </p:txBody>
      </p:sp>
      <p:sp>
        <p:nvSpPr>
          <p:cNvPr id="115715" name="Rectangle 3"/>
          <p:cNvSpPr>
            <a:spLocks noGrp="1" noChangeArrowheads="1"/>
          </p:cNvSpPr>
          <p:nvPr>
            <p:ph type="body" idx="1"/>
          </p:nvPr>
        </p:nvSpPr>
        <p:spPr>
          <a:xfrm>
            <a:off x="228600" y="1325563"/>
            <a:ext cx="4800600" cy="4953000"/>
          </a:xfrm>
        </p:spPr>
        <p:txBody>
          <a:bodyPr/>
          <a:lstStyle/>
          <a:p>
            <a:pPr eaLnBrk="1" hangingPunct="1">
              <a:defRPr/>
            </a:pPr>
            <a:r>
              <a:rPr lang="en-US" sz="2800" dirty="0" smtClean="0"/>
              <a:t>Despite its achievements, the period of reform and renewal was tarnished by widespread intolerance:</a:t>
            </a:r>
          </a:p>
          <a:p>
            <a:pPr lvl="1" eaLnBrk="1" hangingPunct="1">
              <a:defRPr/>
            </a:pPr>
            <a:r>
              <a:rPr lang="en-US" sz="2400" dirty="0" smtClean="0"/>
              <a:t>Of Catholics toward Protestants</a:t>
            </a:r>
          </a:p>
          <a:p>
            <a:pPr lvl="1" eaLnBrk="1" hangingPunct="1">
              <a:defRPr/>
            </a:pPr>
            <a:r>
              <a:rPr lang="en-US" sz="2400" dirty="0" smtClean="0"/>
              <a:t>Of Protestants toward Catholics</a:t>
            </a:r>
          </a:p>
          <a:p>
            <a:pPr lvl="1" eaLnBrk="1" hangingPunct="1">
              <a:defRPr/>
            </a:pPr>
            <a:r>
              <a:rPr lang="en-US" sz="2400" dirty="0" smtClean="0"/>
              <a:t>Of the various Protestant groups toward one another</a:t>
            </a:r>
          </a:p>
        </p:txBody>
      </p:sp>
      <p:pic>
        <p:nvPicPr>
          <p:cNvPr id="8196" name="Picture 7" descr="http://1.bp.blogspot.com/_Vx05FT5m91o/SpAZqPb2w4I/AAAAAAAAASQ/T8l8FV0IxCs/s400/burned+at+the+stake.jpg"/>
          <p:cNvPicPr>
            <a:picLocks noChangeAspect="1" noChangeArrowheads="1"/>
          </p:cNvPicPr>
          <p:nvPr/>
        </p:nvPicPr>
        <p:blipFill>
          <a:blip r:embed="rId2" cstate="print"/>
          <a:srcRect/>
          <a:stretch>
            <a:fillRect/>
          </a:stretch>
        </p:blipFill>
        <p:spPr bwMode="auto">
          <a:xfrm>
            <a:off x="5105400" y="1477962"/>
            <a:ext cx="3810000" cy="2924175"/>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The Papacy</a:t>
            </a:r>
          </a:p>
        </p:txBody>
      </p:sp>
      <p:sp>
        <p:nvSpPr>
          <p:cNvPr id="116739" name="Rectangle 3"/>
          <p:cNvSpPr>
            <a:spLocks noGrp="1" noChangeArrowheads="1"/>
          </p:cNvSpPr>
          <p:nvPr>
            <p:ph type="body" idx="1"/>
          </p:nvPr>
        </p:nvSpPr>
        <p:spPr>
          <a:xfrm>
            <a:off x="381000" y="1401763"/>
            <a:ext cx="4419600" cy="4495800"/>
          </a:xfrm>
        </p:spPr>
        <p:txBody>
          <a:bodyPr/>
          <a:lstStyle/>
          <a:p>
            <a:pPr eaLnBrk="1" hangingPunct="1">
              <a:defRPr/>
            </a:pPr>
            <a:r>
              <a:rPr lang="en-US" sz="2800" dirty="0" smtClean="0"/>
              <a:t>The first agency of Catholic reform was the papacy.  Paul </a:t>
            </a:r>
            <a:r>
              <a:rPr lang="en-US" sz="2800" dirty="0" err="1" smtClean="0"/>
              <a:t>III’s</a:t>
            </a:r>
            <a:r>
              <a:rPr lang="en-US" sz="2800" dirty="0" smtClean="0"/>
              <a:t> pontificate (1534-1549) witnessed the founding of the Jesuit order, the opening of the Council of Trent, and the revival of the Inquisition. </a:t>
            </a:r>
          </a:p>
        </p:txBody>
      </p:sp>
      <p:pic>
        <p:nvPicPr>
          <p:cNvPr id="9220" name="Picture 5" descr="Pope_paul3_2"/>
          <p:cNvPicPr>
            <a:picLocks noChangeAspect="1" noChangeArrowheads="1"/>
          </p:cNvPicPr>
          <p:nvPr/>
        </p:nvPicPr>
        <p:blipFill>
          <a:blip r:embed="rId2" cstate="print"/>
          <a:srcRect/>
          <a:stretch>
            <a:fillRect/>
          </a:stretch>
        </p:blipFill>
        <p:spPr bwMode="auto">
          <a:xfrm>
            <a:off x="4987925" y="1535112"/>
            <a:ext cx="3851275" cy="436245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dirty="0" smtClean="0"/>
              <a:t>The Society of Jesus</a:t>
            </a:r>
          </a:p>
        </p:txBody>
      </p:sp>
      <p:sp>
        <p:nvSpPr>
          <p:cNvPr id="117763" name="Rectangle 3"/>
          <p:cNvSpPr>
            <a:spLocks noGrp="1" noChangeArrowheads="1"/>
          </p:cNvSpPr>
          <p:nvPr>
            <p:ph type="body" idx="1"/>
          </p:nvPr>
        </p:nvSpPr>
        <p:spPr>
          <a:xfrm>
            <a:off x="457200" y="1600200"/>
            <a:ext cx="4800600" cy="4953000"/>
          </a:xfrm>
        </p:spPr>
        <p:txBody>
          <a:bodyPr/>
          <a:lstStyle/>
          <a:p>
            <a:pPr eaLnBrk="1" hangingPunct="1">
              <a:defRPr/>
            </a:pPr>
            <a:r>
              <a:rPr lang="en-US" sz="2800" dirty="0" smtClean="0"/>
              <a:t>The second  agency of Catholic reform was religious orders, most notably, the Society of Jesus. The Jesuits were the creation of St. Ignatius Loyola. He was a Spanish soldier, injured in battle, who experienced a conversion during his convalescence. </a:t>
            </a:r>
          </a:p>
        </p:txBody>
      </p:sp>
      <p:pic>
        <p:nvPicPr>
          <p:cNvPr id="10244" name="Picture 5" descr="10"/>
          <p:cNvPicPr>
            <a:picLocks noChangeAspect="1" noChangeArrowheads="1"/>
          </p:cNvPicPr>
          <p:nvPr/>
        </p:nvPicPr>
        <p:blipFill>
          <a:blip r:embed="rId2" cstate="print"/>
          <a:srcRect/>
          <a:stretch>
            <a:fillRect/>
          </a:stretch>
        </p:blipFill>
        <p:spPr bwMode="auto">
          <a:xfrm>
            <a:off x="5715000" y="1600200"/>
            <a:ext cx="3019425" cy="4876800"/>
          </a:xfrm>
          <a:prstGeom prst="rect">
            <a:avLst/>
          </a:prstGeom>
          <a:noFill/>
          <a:ln w="9525">
            <a:noFill/>
            <a:miter lim="800000"/>
            <a:headEnd/>
            <a:tailEnd/>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mtClean="0"/>
              <a:t>St. Ignatius Loyola</a:t>
            </a:r>
          </a:p>
        </p:txBody>
      </p:sp>
      <p:sp>
        <p:nvSpPr>
          <p:cNvPr id="11267" name="Rectangle 3"/>
          <p:cNvSpPr>
            <a:spLocks noGrp="1" noChangeArrowheads="1"/>
          </p:cNvSpPr>
          <p:nvPr>
            <p:ph type="body" idx="1"/>
          </p:nvPr>
        </p:nvSpPr>
        <p:spPr>
          <a:xfrm>
            <a:off x="457200" y="1600200"/>
            <a:ext cx="4953000" cy="4495800"/>
          </a:xfrm>
        </p:spPr>
        <p:txBody>
          <a:bodyPr/>
          <a:lstStyle/>
          <a:p>
            <a:pPr eaLnBrk="1" hangingPunct="1"/>
            <a:r>
              <a:rPr lang="en-US" sz="2800" smtClean="0">
                <a:effectLst/>
              </a:rPr>
              <a:t>As a consequence, he felt a new desire to devote his life to the service of God and carried his military ideals with him. Henceforth, he would be a Soldier of Christ. </a:t>
            </a:r>
          </a:p>
        </p:txBody>
      </p:sp>
      <p:pic>
        <p:nvPicPr>
          <p:cNvPr id="11268" name="Picture 5" descr="11"/>
          <p:cNvPicPr>
            <a:picLocks noChangeAspect="1" noChangeArrowheads="1"/>
          </p:cNvPicPr>
          <p:nvPr/>
        </p:nvPicPr>
        <p:blipFill>
          <a:blip r:embed="rId2" cstate="print"/>
          <a:srcRect/>
          <a:stretch>
            <a:fillRect/>
          </a:stretch>
        </p:blipFill>
        <p:spPr bwMode="auto">
          <a:xfrm>
            <a:off x="5791200" y="1676400"/>
            <a:ext cx="2978150" cy="4829175"/>
          </a:xfrm>
          <a:prstGeom prst="rect">
            <a:avLst/>
          </a:prstGeom>
          <a:noFill/>
          <a:ln w="9525">
            <a:noFill/>
            <a:miter lim="800000"/>
            <a:headEnd/>
            <a:tailEnd/>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698</TotalTime>
  <Words>1369</Words>
  <Application>Microsoft Macintosh PowerPoint</Application>
  <PresentationFormat>On-screen Show (4:3)</PresentationFormat>
  <Paragraphs>81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Slit</vt:lpstr>
      <vt:lpstr>The Catholic Reformation</vt:lpstr>
      <vt:lpstr>Internal Reform</vt:lpstr>
      <vt:lpstr>Agencies of Reform</vt:lpstr>
      <vt:lpstr>Spirit of the Catholic Reformation</vt:lpstr>
      <vt:lpstr>Against All Compromise</vt:lpstr>
      <vt:lpstr>Intolerance</vt:lpstr>
      <vt:lpstr>The Papacy</vt:lpstr>
      <vt:lpstr>The Society of Jesus</vt:lpstr>
      <vt:lpstr>St. Ignatius Loyola</vt:lpstr>
      <vt:lpstr>New Religious Order</vt:lpstr>
      <vt:lpstr>Purposes of the Order</vt:lpstr>
      <vt:lpstr>Education</vt:lpstr>
      <vt:lpstr>Institute of the Blessed Virgin Mary</vt:lpstr>
      <vt:lpstr>Venerable Mary Ward</vt:lpstr>
      <vt:lpstr>Council of Trent</vt:lpstr>
      <vt:lpstr>Split Remained</vt:lpstr>
      <vt:lpstr>Doctrinal Decrees</vt:lpstr>
      <vt:lpstr>Reform Decrees</vt:lpstr>
      <vt:lpstr>Priestly Responsibilities</vt:lpstr>
      <vt:lpstr>Outcome of Decrees</vt:lpstr>
      <vt:lpstr>Suppression of Heresy</vt:lpstr>
      <vt:lpstr>Persecution and Repression</vt:lpstr>
      <vt:lpstr>Religious Revival?</vt:lpstr>
    </vt:vector>
  </TitlesOfParts>
  <Company>ESM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Catholic Reformation</dc:title>
  <dc:creator>Edrene S. McKay</dc:creator>
  <cp:lastModifiedBy>lynne</cp:lastModifiedBy>
  <cp:revision>51</cp:revision>
  <cp:lastPrinted>1601-01-01T00:00:00Z</cp:lastPrinted>
  <dcterms:created xsi:type="dcterms:W3CDTF">2007-07-31T11:49:49Z</dcterms:created>
  <dcterms:modified xsi:type="dcterms:W3CDTF">2016-01-07T06:22:40Z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TC010900291033</vt:lpwstr>
  </property>
</Properties>
</file>