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10/28/13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10/28/13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10/28/13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10/28/13</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hyperlink" Target="http://en.wikipedia.org/wiki/Declaration_of_the_Rights_of_Woman_and_the_Female_Citiz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061549"/>
            <a:ext cx="7542212" cy="1521429"/>
          </a:xfrm>
        </p:spPr>
        <p:txBody>
          <a:bodyPr/>
          <a:lstStyle/>
          <a:p>
            <a:r>
              <a:rPr lang="en-US" dirty="0" smtClean="0"/>
              <a:t>Scientific Revolution &amp; the Enlightenment</a:t>
            </a:r>
            <a:endParaRPr lang="en-US" dirty="0"/>
          </a:p>
        </p:txBody>
      </p:sp>
      <p:sp>
        <p:nvSpPr>
          <p:cNvPr id="3" name="Subtitle 2"/>
          <p:cNvSpPr>
            <a:spLocks noGrp="1"/>
          </p:cNvSpPr>
          <p:nvPr>
            <p:ph type="subTitle" idx="1"/>
          </p:nvPr>
        </p:nvSpPr>
        <p:spPr>
          <a:xfrm>
            <a:off x="820738" y="5582978"/>
            <a:ext cx="7542212" cy="678870"/>
          </a:xfrm>
        </p:spPr>
        <p:txBody>
          <a:bodyPr/>
          <a:lstStyle/>
          <a:p>
            <a:r>
              <a:rPr lang="en-US" dirty="0" smtClean="0"/>
              <a:t>Chap 19, section 1 &amp; 2</a:t>
            </a:r>
            <a:endParaRPr lang="en-US" dirty="0"/>
          </a:p>
        </p:txBody>
      </p:sp>
    </p:spTree>
    <p:extLst>
      <p:ext uri="{BB962C8B-B14F-4D97-AF65-F5344CB8AC3E}">
        <p14:creationId xmlns:p14="http://schemas.microsoft.com/office/powerpoint/2010/main" val="32997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Tycho</a:t>
            </a:r>
            <a:r>
              <a:rPr lang="en-US" dirty="0"/>
              <a:t> Brahe (1546</a:t>
            </a:r>
            <a:r>
              <a:rPr lang="en-US" dirty="0">
                <a:cs typeface="Times New Roman" charset="0"/>
              </a:rPr>
              <a:t>–</a:t>
            </a:r>
            <a:r>
              <a:rPr lang="en-US" dirty="0"/>
              <a:t>1601)</a:t>
            </a:r>
          </a:p>
        </p:txBody>
      </p:sp>
      <p:sp>
        <p:nvSpPr>
          <p:cNvPr id="3" name="Content Placeholder 2"/>
          <p:cNvSpPr>
            <a:spLocks noGrp="1"/>
          </p:cNvSpPr>
          <p:nvPr>
            <p:ph idx="1"/>
          </p:nvPr>
        </p:nvSpPr>
        <p:spPr/>
        <p:txBody>
          <a:bodyPr>
            <a:normAutofit/>
          </a:bodyPr>
          <a:lstStyle/>
          <a:p>
            <a:pPr>
              <a:defRPr/>
            </a:pPr>
            <a:r>
              <a:rPr lang="en-US" dirty="0"/>
              <a:t>Danish </a:t>
            </a:r>
            <a:r>
              <a:rPr lang="en-US" dirty="0" smtClean="0"/>
              <a:t>astronomer court of King Frederick II, who sponsored two observatories</a:t>
            </a:r>
            <a:endParaRPr lang="en-US" dirty="0"/>
          </a:p>
          <a:p>
            <a:pPr>
              <a:defRPr/>
            </a:pPr>
            <a:r>
              <a:rPr lang="en-US" dirty="0"/>
              <a:t>Amassed accurate astronomical data</a:t>
            </a:r>
          </a:p>
          <a:p>
            <a:pPr>
              <a:defRPr/>
            </a:pPr>
            <a:r>
              <a:rPr lang="en-US" dirty="0" smtClean="0"/>
              <a:t>Discovers </a:t>
            </a:r>
            <a:r>
              <a:rPr lang="en-US" dirty="0" err="1" smtClean="0"/>
              <a:t>supenovas</a:t>
            </a:r>
            <a:endParaRPr lang="en-US" dirty="0"/>
          </a:p>
          <a:p>
            <a:pPr>
              <a:defRPr/>
            </a:pPr>
            <a:r>
              <a:rPr lang="en-US" dirty="0"/>
              <a:t>Argued that the Moon and </a:t>
            </a:r>
            <a:r>
              <a:rPr lang="en-US" dirty="0" smtClean="0"/>
              <a:t>Sun                                </a:t>
            </a:r>
            <a:r>
              <a:rPr lang="en-US" dirty="0"/>
              <a:t>revolve around the Earth </a:t>
            </a:r>
            <a:r>
              <a:rPr lang="en-US" dirty="0" smtClean="0"/>
              <a:t>while                                  </a:t>
            </a:r>
            <a:r>
              <a:rPr lang="en-US" dirty="0"/>
              <a:t>other planets revolve around the Sun</a:t>
            </a:r>
          </a:p>
          <a:p>
            <a:endParaRPr lang="en-US" dirty="0"/>
          </a:p>
        </p:txBody>
      </p:sp>
      <p:pic>
        <p:nvPicPr>
          <p:cNvPr id="4" name="Picture 3" descr="Ty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910" y="3042855"/>
            <a:ext cx="2473675" cy="33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07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Johannes </a:t>
            </a:r>
            <a:r>
              <a:rPr lang="en-US" dirty="0" err="1"/>
              <a:t>Kepler</a:t>
            </a:r>
            <a:r>
              <a:rPr lang="en-US" dirty="0"/>
              <a:t> (1571</a:t>
            </a:r>
            <a:r>
              <a:rPr lang="en-US" dirty="0">
                <a:cs typeface="Times New Roman" charset="0"/>
              </a:rPr>
              <a:t>–</a:t>
            </a:r>
            <a:r>
              <a:rPr lang="en-US" dirty="0"/>
              <a:t>1630)</a:t>
            </a:r>
          </a:p>
        </p:txBody>
      </p:sp>
      <p:sp>
        <p:nvSpPr>
          <p:cNvPr id="3" name="Content Placeholder 2"/>
          <p:cNvSpPr>
            <a:spLocks noGrp="1"/>
          </p:cNvSpPr>
          <p:nvPr>
            <p:ph idx="1"/>
          </p:nvPr>
        </p:nvSpPr>
        <p:spPr>
          <a:xfrm>
            <a:off x="4312396" y="1882587"/>
            <a:ext cx="4048967" cy="4401569"/>
          </a:xfrm>
        </p:spPr>
        <p:txBody>
          <a:bodyPr>
            <a:normAutofit fontScale="92500" lnSpcReduction="20000"/>
          </a:bodyPr>
          <a:lstStyle/>
          <a:p>
            <a:pPr>
              <a:defRPr/>
            </a:pPr>
            <a:r>
              <a:rPr lang="en-US" dirty="0"/>
              <a:t>German astronomer and </a:t>
            </a:r>
            <a:r>
              <a:rPr lang="en-US" dirty="0" smtClean="0"/>
              <a:t>mathematician, student </a:t>
            </a:r>
            <a:r>
              <a:rPr lang="en-US" dirty="0"/>
              <a:t>of </a:t>
            </a:r>
            <a:r>
              <a:rPr lang="en-US" dirty="0" err="1"/>
              <a:t>Tycho</a:t>
            </a:r>
            <a:endParaRPr lang="en-US" dirty="0"/>
          </a:p>
          <a:p>
            <a:pPr>
              <a:defRPr/>
            </a:pPr>
            <a:r>
              <a:rPr lang="en-US" dirty="0" err="1"/>
              <a:t>Didn</a:t>
            </a:r>
            <a:r>
              <a:rPr lang="ja-JP" altLang="en-US" dirty="0">
                <a:latin typeface="Arial"/>
              </a:rPr>
              <a:t>’</a:t>
            </a:r>
            <a:r>
              <a:rPr lang="en-US" dirty="0"/>
              <a:t>t agree with </a:t>
            </a:r>
            <a:r>
              <a:rPr lang="en-US" dirty="0" err="1"/>
              <a:t>Tycho</a:t>
            </a:r>
            <a:r>
              <a:rPr lang="ja-JP" altLang="en-US" dirty="0">
                <a:latin typeface="Arial"/>
              </a:rPr>
              <a:t>’</a:t>
            </a:r>
            <a:r>
              <a:rPr lang="en-US" dirty="0"/>
              <a:t>s interpretation of data</a:t>
            </a:r>
          </a:p>
          <a:p>
            <a:pPr>
              <a:defRPr/>
            </a:pPr>
            <a:r>
              <a:rPr lang="en-US" dirty="0"/>
              <a:t>Disagreed with Copernicus, claiming that other bodies moved in elliptical motion, as opposed to circular motions</a:t>
            </a:r>
          </a:p>
          <a:p>
            <a:pPr>
              <a:defRPr/>
            </a:pPr>
            <a:r>
              <a:rPr lang="en-US" dirty="0"/>
              <a:t>Theorized three laws of planetary motion using </a:t>
            </a:r>
            <a:r>
              <a:rPr lang="en-US" dirty="0" err="1"/>
              <a:t>Tycho</a:t>
            </a:r>
            <a:r>
              <a:rPr lang="ja-JP" altLang="en-US" dirty="0">
                <a:latin typeface="Arial"/>
              </a:rPr>
              <a:t>’</a:t>
            </a:r>
            <a:r>
              <a:rPr lang="en-US" dirty="0"/>
              <a:t>s data</a:t>
            </a:r>
          </a:p>
          <a:p>
            <a:endParaRPr lang="en-US" dirty="0"/>
          </a:p>
        </p:txBody>
      </p:sp>
      <p:pic>
        <p:nvPicPr>
          <p:cNvPr id="4" name="Picture 3" descr="ke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1" y="2209377"/>
            <a:ext cx="3162545" cy="420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85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Galileo </a:t>
            </a:r>
            <a:r>
              <a:rPr lang="en-US" dirty="0" err="1"/>
              <a:t>Galilei</a:t>
            </a:r>
            <a:r>
              <a:rPr lang="en-US" dirty="0"/>
              <a:t> (1564</a:t>
            </a:r>
            <a:r>
              <a:rPr lang="en-US" dirty="0">
                <a:cs typeface="Times New Roman" charset="0"/>
              </a:rPr>
              <a:t>–</a:t>
            </a:r>
            <a:r>
              <a:rPr lang="en-US" dirty="0"/>
              <a:t>1642)</a:t>
            </a:r>
          </a:p>
        </p:txBody>
      </p:sp>
      <p:sp>
        <p:nvSpPr>
          <p:cNvPr id="3" name="Content Placeholder 2"/>
          <p:cNvSpPr>
            <a:spLocks noGrp="1"/>
          </p:cNvSpPr>
          <p:nvPr>
            <p:ph idx="1"/>
          </p:nvPr>
        </p:nvSpPr>
        <p:spPr>
          <a:xfrm>
            <a:off x="779462" y="1882588"/>
            <a:ext cx="4326627" cy="3953436"/>
          </a:xfrm>
        </p:spPr>
        <p:txBody>
          <a:bodyPr/>
          <a:lstStyle/>
          <a:p>
            <a:pPr>
              <a:lnSpc>
                <a:spcPct val="90000"/>
              </a:lnSpc>
              <a:defRPr/>
            </a:pPr>
            <a:r>
              <a:rPr lang="en-US" dirty="0"/>
              <a:t>Italian mathematician, astronomer </a:t>
            </a:r>
          </a:p>
          <a:p>
            <a:pPr>
              <a:lnSpc>
                <a:spcPct val="90000"/>
              </a:lnSpc>
              <a:defRPr/>
            </a:pPr>
            <a:r>
              <a:rPr lang="ja-JP" altLang="en-US" dirty="0">
                <a:latin typeface="Arial"/>
              </a:rPr>
              <a:t>“</a:t>
            </a:r>
            <a:r>
              <a:rPr lang="en-US" dirty="0"/>
              <a:t>Father of Science</a:t>
            </a:r>
            <a:r>
              <a:rPr lang="ja-JP" altLang="en-US" dirty="0">
                <a:latin typeface="Arial"/>
              </a:rPr>
              <a:t>”</a:t>
            </a:r>
            <a:endParaRPr lang="en-US" dirty="0"/>
          </a:p>
          <a:p>
            <a:pPr>
              <a:lnSpc>
                <a:spcPct val="90000"/>
              </a:lnSpc>
              <a:defRPr/>
            </a:pPr>
            <a:r>
              <a:rPr lang="en-US" dirty="0"/>
              <a:t>Telescopes and astronomical discoveries</a:t>
            </a:r>
          </a:p>
          <a:p>
            <a:pPr>
              <a:lnSpc>
                <a:spcPct val="90000"/>
              </a:lnSpc>
              <a:defRPr/>
            </a:pPr>
            <a:r>
              <a:rPr lang="en-US" dirty="0" smtClean="0"/>
              <a:t>Discovers Saturn, moon craters, Milky Way</a:t>
            </a:r>
            <a:endParaRPr lang="en-US" dirty="0"/>
          </a:p>
          <a:p>
            <a:endParaRPr lang="en-US" dirty="0"/>
          </a:p>
        </p:txBody>
      </p:sp>
      <p:pic>
        <p:nvPicPr>
          <p:cNvPr id="4" name="Picture 3" descr="gali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089" y="1997701"/>
            <a:ext cx="353895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86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with Church</a:t>
            </a:r>
            <a:endParaRPr lang="en-US" dirty="0"/>
          </a:p>
        </p:txBody>
      </p:sp>
      <p:sp>
        <p:nvSpPr>
          <p:cNvPr id="3" name="Content Placeholder 2"/>
          <p:cNvSpPr>
            <a:spLocks noGrp="1"/>
          </p:cNvSpPr>
          <p:nvPr>
            <p:ph idx="1"/>
          </p:nvPr>
        </p:nvSpPr>
        <p:spPr>
          <a:xfrm>
            <a:off x="779463" y="1882588"/>
            <a:ext cx="3413880" cy="3953436"/>
          </a:xfrm>
        </p:spPr>
        <p:txBody>
          <a:bodyPr>
            <a:normAutofit fontScale="92500"/>
          </a:bodyPr>
          <a:lstStyle/>
          <a:p>
            <a:pPr>
              <a:defRPr/>
            </a:pPr>
            <a:r>
              <a:rPr lang="en-US" dirty="0"/>
              <a:t>The church condemned heliocentric conceptions of the universe</a:t>
            </a:r>
          </a:p>
          <a:p>
            <a:pPr>
              <a:defRPr/>
            </a:pPr>
            <a:r>
              <a:rPr lang="en-US" dirty="0"/>
              <a:t>The Roman Inquisition</a:t>
            </a:r>
            <a:endParaRPr lang="en-US" i="1" dirty="0"/>
          </a:p>
          <a:p>
            <a:pPr>
              <a:defRPr/>
            </a:pPr>
            <a:r>
              <a:rPr lang="en-US" dirty="0"/>
              <a:t>Galileo</a:t>
            </a:r>
            <a:r>
              <a:rPr lang="ja-JP" altLang="en-US" dirty="0">
                <a:latin typeface="Arial"/>
              </a:rPr>
              <a:t>’</a:t>
            </a:r>
            <a:r>
              <a:rPr lang="en-US" dirty="0"/>
              <a:t>s </a:t>
            </a:r>
            <a:r>
              <a:rPr lang="en-US" dirty="0" smtClean="0"/>
              <a:t>trial 1633</a:t>
            </a:r>
            <a:endParaRPr lang="en-US" dirty="0"/>
          </a:p>
          <a:p>
            <a:pPr>
              <a:defRPr/>
            </a:pPr>
            <a:r>
              <a:rPr lang="en-US" dirty="0"/>
              <a:t>Galileo recants, put under house arrest</a:t>
            </a:r>
          </a:p>
          <a:p>
            <a:endParaRPr lang="en-US" dirty="0"/>
          </a:p>
        </p:txBody>
      </p:sp>
      <p:pic>
        <p:nvPicPr>
          <p:cNvPr id="4" name="Picture 3" descr="galileo - churc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343" y="2038868"/>
            <a:ext cx="4696014"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0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Isaac Newton (1642</a:t>
            </a:r>
            <a:r>
              <a:rPr lang="en-US" dirty="0">
                <a:cs typeface="Times New Roman" charset="0"/>
              </a:rPr>
              <a:t>–</a:t>
            </a:r>
            <a:r>
              <a:rPr lang="en-US" dirty="0"/>
              <a:t>1727)</a:t>
            </a:r>
          </a:p>
        </p:txBody>
      </p:sp>
      <p:sp>
        <p:nvSpPr>
          <p:cNvPr id="3" name="Content Placeholder 2"/>
          <p:cNvSpPr>
            <a:spLocks noGrp="1"/>
          </p:cNvSpPr>
          <p:nvPr>
            <p:ph idx="1"/>
          </p:nvPr>
        </p:nvSpPr>
        <p:spPr>
          <a:xfrm>
            <a:off x="4576961" y="2050619"/>
            <a:ext cx="3572751" cy="4233538"/>
          </a:xfrm>
        </p:spPr>
        <p:txBody>
          <a:bodyPr>
            <a:normAutofit fontScale="92500" lnSpcReduction="10000"/>
          </a:bodyPr>
          <a:lstStyle/>
          <a:p>
            <a:pPr>
              <a:defRPr/>
            </a:pPr>
            <a:r>
              <a:rPr lang="en-US" dirty="0"/>
              <a:t>English astronomer, physicist, and mathematician</a:t>
            </a:r>
          </a:p>
          <a:p>
            <a:pPr>
              <a:defRPr/>
            </a:pPr>
            <a:r>
              <a:rPr lang="en-US" dirty="0"/>
              <a:t>Synthesized the works of Copernicus, </a:t>
            </a:r>
            <a:r>
              <a:rPr lang="en-US" dirty="0" err="1"/>
              <a:t>Kepler</a:t>
            </a:r>
            <a:r>
              <a:rPr lang="en-US" dirty="0"/>
              <a:t> and Galileo</a:t>
            </a:r>
          </a:p>
          <a:p>
            <a:pPr>
              <a:defRPr/>
            </a:pPr>
            <a:r>
              <a:rPr lang="en-US" dirty="0"/>
              <a:t>The </a:t>
            </a:r>
            <a:r>
              <a:rPr lang="en-US" i="1" dirty="0" smtClean="0"/>
              <a:t>Principia-</a:t>
            </a:r>
            <a:r>
              <a:rPr lang="en-US" dirty="0" smtClean="0"/>
              <a:t>new view of the world</a:t>
            </a:r>
          </a:p>
          <a:p>
            <a:pPr>
              <a:defRPr/>
            </a:pPr>
            <a:r>
              <a:rPr lang="en-US" dirty="0" smtClean="0"/>
              <a:t>Gravity &amp; the apple</a:t>
            </a:r>
          </a:p>
          <a:p>
            <a:pPr>
              <a:defRPr/>
            </a:pPr>
            <a:r>
              <a:rPr lang="en-US" dirty="0" smtClean="0"/>
              <a:t>Controversy calculus</a:t>
            </a:r>
            <a:endParaRPr lang="en-US" dirty="0"/>
          </a:p>
          <a:p>
            <a:endParaRPr lang="en-US" dirty="0"/>
          </a:p>
        </p:txBody>
      </p:sp>
      <p:pic>
        <p:nvPicPr>
          <p:cNvPr id="4" name="Picture 3" descr="isaac-new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12" y="1958010"/>
            <a:ext cx="3717127" cy="41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14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a:t>
            </a:r>
            <a:endParaRPr lang="en-US" dirty="0"/>
          </a:p>
        </p:txBody>
      </p:sp>
      <p:sp>
        <p:nvSpPr>
          <p:cNvPr id="3" name="Content Placeholder 2"/>
          <p:cNvSpPr>
            <a:spLocks noGrp="1"/>
          </p:cNvSpPr>
          <p:nvPr>
            <p:ph idx="1"/>
          </p:nvPr>
        </p:nvSpPr>
        <p:spPr/>
        <p:txBody>
          <a:bodyPr>
            <a:normAutofit lnSpcReduction="10000"/>
          </a:bodyPr>
          <a:lstStyle/>
          <a:p>
            <a:r>
              <a:rPr lang="en-US" dirty="0" smtClean="0"/>
              <a:t>Ancient knowledge of Galen</a:t>
            </a:r>
          </a:p>
          <a:p>
            <a:r>
              <a:rPr lang="en-US" dirty="0" smtClean="0"/>
              <a:t>Andreas Vesalius, Flemish doctor, Univ. of Padua, dissection, 1543</a:t>
            </a:r>
          </a:p>
          <a:p>
            <a:r>
              <a:rPr lang="en-US" dirty="0" smtClean="0"/>
              <a:t>William Harvey, 1600s,English, blood and circulatory system</a:t>
            </a:r>
          </a:p>
          <a:p>
            <a:r>
              <a:rPr lang="en-US" dirty="0" smtClean="0"/>
              <a:t>Antony van </a:t>
            </a:r>
            <a:r>
              <a:rPr lang="en-US" dirty="0" err="1" smtClean="0"/>
              <a:t>Leeuwenhock</a:t>
            </a:r>
            <a:r>
              <a:rPr lang="en-US" dirty="0" smtClean="0"/>
              <a:t>, Dutch 1600s, microscope, micro organisms</a:t>
            </a:r>
          </a:p>
          <a:p>
            <a:r>
              <a:rPr lang="en-US" dirty="0" smtClean="0"/>
              <a:t>Robert Hooke, English, create terms cell</a:t>
            </a:r>
            <a:endParaRPr lang="en-US" dirty="0"/>
          </a:p>
        </p:txBody>
      </p:sp>
    </p:spTree>
    <p:extLst>
      <p:ext uri="{BB962C8B-B14F-4D97-AF65-F5344CB8AC3E}">
        <p14:creationId xmlns:p14="http://schemas.microsoft.com/office/powerpoint/2010/main" val="53827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a:t>
            </a:r>
            <a:endParaRPr lang="en-US" dirty="0"/>
          </a:p>
        </p:txBody>
      </p:sp>
      <p:sp>
        <p:nvSpPr>
          <p:cNvPr id="3" name="Content Placeholder 2"/>
          <p:cNvSpPr>
            <a:spLocks noGrp="1"/>
          </p:cNvSpPr>
          <p:nvPr>
            <p:ph idx="1"/>
          </p:nvPr>
        </p:nvSpPr>
        <p:spPr/>
        <p:txBody>
          <a:bodyPr/>
          <a:lstStyle/>
          <a:p>
            <a:r>
              <a:rPr lang="en-US" dirty="0" smtClean="0"/>
              <a:t>Robert Boyle, father of modern chemistry, matter as cluster of tiny particles, Boyle’s Law: how temperature, volume, and pressure affect gases</a:t>
            </a:r>
          </a:p>
          <a:p>
            <a:r>
              <a:rPr lang="en-US" dirty="0" smtClean="0"/>
              <a:t>Antoine-Laurent Lavoisier, French 1700s, name oxygen, metric system of measurement, first periodic table</a:t>
            </a:r>
            <a:endParaRPr lang="en-US" dirty="0"/>
          </a:p>
        </p:txBody>
      </p:sp>
    </p:spTree>
    <p:extLst>
      <p:ext uri="{BB962C8B-B14F-4D97-AF65-F5344CB8AC3E}">
        <p14:creationId xmlns:p14="http://schemas.microsoft.com/office/powerpoint/2010/main" val="73252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Art &amp; Society</a:t>
            </a:r>
            <a:endParaRPr lang="en-US" dirty="0"/>
          </a:p>
        </p:txBody>
      </p:sp>
      <p:sp>
        <p:nvSpPr>
          <p:cNvPr id="3" name="Content Placeholder 2"/>
          <p:cNvSpPr>
            <a:spLocks noGrp="1"/>
          </p:cNvSpPr>
          <p:nvPr>
            <p:ph idx="1"/>
          </p:nvPr>
        </p:nvSpPr>
        <p:spPr/>
        <p:txBody>
          <a:bodyPr>
            <a:normAutofit lnSpcReduction="10000"/>
          </a:bodyPr>
          <a:lstStyle/>
          <a:p>
            <a:r>
              <a:rPr lang="en-US" dirty="0" smtClean="0"/>
              <a:t>Artists use human anatomy knowledge</a:t>
            </a:r>
          </a:p>
          <a:p>
            <a:r>
              <a:rPr lang="en-US" dirty="0" smtClean="0"/>
              <a:t>Mathematics affect architecture</a:t>
            </a:r>
          </a:p>
          <a:p>
            <a:r>
              <a:rPr lang="en-US" dirty="0" smtClean="0"/>
              <a:t>Beginnings of modern science, new view of </a:t>
            </a:r>
            <a:r>
              <a:rPr lang="en-US" dirty="0" err="1" smtClean="0"/>
              <a:t>univrse</a:t>
            </a:r>
            <a:r>
              <a:rPr lang="en-US" dirty="0" smtClean="0"/>
              <a:t> as a well-ordered system</a:t>
            </a:r>
          </a:p>
          <a:p>
            <a:r>
              <a:rPr lang="en-US" dirty="0" smtClean="0"/>
              <a:t>Lead to philosophers and scholars seeking new understanding of society</a:t>
            </a:r>
          </a:p>
          <a:p>
            <a:r>
              <a:rPr lang="en-US" dirty="0" smtClean="0"/>
              <a:t>Reexamine old ideas on government, religion, education, and economics</a:t>
            </a:r>
            <a:endParaRPr lang="en-US" dirty="0"/>
          </a:p>
        </p:txBody>
      </p:sp>
    </p:spTree>
    <p:extLst>
      <p:ext uri="{BB962C8B-B14F-4D97-AF65-F5344CB8AC3E}">
        <p14:creationId xmlns:p14="http://schemas.microsoft.com/office/powerpoint/2010/main" val="208970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a:t>
            </a:r>
            <a:endParaRPr lang="en-US" dirty="0"/>
          </a:p>
        </p:txBody>
      </p:sp>
      <p:sp>
        <p:nvSpPr>
          <p:cNvPr id="3" name="Content Placeholder 2"/>
          <p:cNvSpPr>
            <a:spLocks noGrp="1"/>
          </p:cNvSpPr>
          <p:nvPr>
            <p:ph idx="1"/>
          </p:nvPr>
        </p:nvSpPr>
        <p:spPr/>
        <p:txBody>
          <a:bodyPr/>
          <a:lstStyle/>
          <a:p>
            <a:r>
              <a:rPr lang="en-US" dirty="0">
                <a:cs typeface="Times New Roman" charset="0"/>
              </a:rPr>
              <a:t>The era known historically as the Enlightenment marks the intellectual beginning of the modern world. Ideas originating in this era would gradually spread around the world creating challenges to existing traditions and ways of governing. Many governments today have Enlightenment principles as the basis of their constitutions and forms of government. In addition, the expansion of suffrage to women, blacks, and people of all classes is a legacy of the Enlightenment. </a:t>
            </a:r>
            <a:endParaRPr lang="en-US" dirty="0"/>
          </a:p>
        </p:txBody>
      </p:sp>
    </p:spTree>
    <p:extLst>
      <p:ext uri="{BB962C8B-B14F-4D97-AF65-F5344CB8AC3E}">
        <p14:creationId xmlns:p14="http://schemas.microsoft.com/office/powerpoint/2010/main" val="42707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Reason</a:t>
            </a:r>
            <a:endParaRPr lang="en-US" dirty="0"/>
          </a:p>
        </p:txBody>
      </p:sp>
      <p:sp>
        <p:nvSpPr>
          <p:cNvPr id="3" name="Content Placeholder 2"/>
          <p:cNvSpPr>
            <a:spLocks noGrp="1"/>
          </p:cNvSpPr>
          <p:nvPr>
            <p:ph idx="1"/>
          </p:nvPr>
        </p:nvSpPr>
        <p:spPr/>
        <p:txBody>
          <a:bodyPr/>
          <a:lstStyle/>
          <a:p>
            <a:r>
              <a:rPr lang="en-US" dirty="0" smtClean="0"/>
              <a:t>1600s reason can be used to solve all problems</a:t>
            </a:r>
          </a:p>
          <a:p>
            <a:r>
              <a:rPr lang="en-US" dirty="0" smtClean="0"/>
              <a:t>Ideas spread through inexpensive pamphlets, magazines, books</a:t>
            </a:r>
          </a:p>
          <a:p>
            <a:r>
              <a:rPr lang="en-US" dirty="0" smtClean="0"/>
              <a:t>1700s Paris the center of intellectual activity</a:t>
            </a:r>
          </a:p>
          <a:p>
            <a:pPr marL="342900" indent="-342900">
              <a:spcBef>
                <a:spcPct val="20000"/>
              </a:spcBef>
              <a:buFontTx/>
              <a:buChar char="•"/>
              <a:defRPr/>
            </a:pPr>
            <a:r>
              <a:rPr lang="en-US" i="1" dirty="0">
                <a:latin typeface="Times New Roman" charset="0"/>
              </a:rPr>
              <a:t>Salons</a:t>
            </a:r>
            <a:r>
              <a:rPr lang="en-US" dirty="0">
                <a:latin typeface="Times New Roman" charset="0"/>
              </a:rPr>
              <a:t>: gatherings for aristocrats to discuss new theories and ideas</a:t>
            </a:r>
          </a:p>
          <a:p>
            <a:pPr marL="342900" indent="-342900">
              <a:spcBef>
                <a:spcPct val="20000"/>
              </a:spcBef>
              <a:buFontTx/>
              <a:buChar char="•"/>
              <a:defRPr/>
            </a:pPr>
            <a:r>
              <a:rPr lang="en-US" i="1" dirty="0">
                <a:latin typeface="Times New Roman" charset="0"/>
              </a:rPr>
              <a:t>Philosophes:</a:t>
            </a:r>
            <a:r>
              <a:rPr lang="en-US" dirty="0">
                <a:latin typeface="Times New Roman" charset="0"/>
              </a:rPr>
              <a:t> French Enlightenment thinkers who attended the salons</a:t>
            </a:r>
          </a:p>
          <a:p>
            <a:pPr marL="0" indent="0">
              <a:buNone/>
            </a:pPr>
            <a:endParaRPr lang="en-US" dirty="0"/>
          </a:p>
        </p:txBody>
      </p:sp>
    </p:spTree>
    <p:extLst>
      <p:ext uri="{BB962C8B-B14F-4D97-AF65-F5344CB8AC3E}">
        <p14:creationId xmlns:p14="http://schemas.microsoft.com/office/powerpoint/2010/main" val="209298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Scientific Revolution marked the beginning of a dramatic shift in how people viewed the world. The medieval and early modern European outlook had been dominated by religion. As a result of this revolution, many came to see the world predominantly in secular and scientific ways. In the short term, the Scientific Revolution set the stage for the Enlightenment; its long-term repercussions can still be felt today.</a:t>
            </a:r>
          </a:p>
          <a:p>
            <a:endParaRPr lang="en-US" dirty="0"/>
          </a:p>
        </p:txBody>
      </p:sp>
    </p:spTree>
    <p:extLst>
      <p:ext uri="{BB962C8B-B14F-4D97-AF65-F5344CB8AC3E}">
        <p14:creationId xmlns:p14="http://schemas.microsoft.com/office/powerpoint/2010/main" val="316736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Views on Government</a:t>
            </a:r>
            <a:endParaRPr lang="en-US" dirty="0"/>
          </a:p>
        </p:txBody>
      </p:sp>
      <p:sp>
        <p:nvSpPr>
          <p:cNvPr id="3" name="Content Placeholder 2"/>
          <p:cNvSpPr>
            <a:spLocks noGrp="1"/>
          </p:cNvSpPr>
          <p:nvPr>
            <p:ph idx="1"/>
          </p:nvPr>
        </p:nvSpPr>
        <p:spPr/>
        <p:txBody>
          <a:bodyPr>
            <a:normAutofit fontScale="92500"/>
          </a:bodyPr>
          <a:lstStyle/>
          <a:p>
            <a:r>
              <a:rPr lang="en-US" dirty="0" smtClean="0"/>
              <a:t>Thomas Hobbes, English, 1651 </a:t>
            </a:r>
            <a:r>
              <a:rPr lang="en-US" i="1" dirty="0" smtClean="0"/>
              <a:t>Leviathan</a:t>
            </a:r>
          </a:p>
          <a:p>
            <a:pPr>
              <a:defRPr/>
            </a:pPr>
            <a:r>
              <a:rPr lang="en-US" dirty="0"/>
              <a:t>Applied rational analysis to the study of government</a:t>
            </a:r>
          </a:p>
          <a:p>
            <a:pPr>
              <a:defRPr/>
            </a:pPr>
            <a:r>
              <a:rPr lang="en-US" dirty="0"/>
              <a:t>Attacked the concept of divine right, yet supported a strong </a:t>
            </a:r>
            <a:r>
              <a:rPr lang="en-US" dirty="0" smtClean="0"/>
              <a:t>monarchy, the monster “leviathan”</a:t>
            </a:r>
            <a:endParaRPr lang="en-US" dirty="0"/>
          </a:p>
          <a:p>
            <a:pPr>
              <a:defRPr/>
            </a:pPr>
            <a:r>
              <a:rPr lang="en-US" dirty="0"/>
              <a:t>Believed that humans were basically driven by passions and needed to be kept in check by a powerful </a:t>
            </a:r>
            <a:r>
              <a:rPr lang="en-US" dirty="0" smtClean="0"/>
              <a:t>ruler</a:t>
            </a:r>
          </a:p>
          <a:p>
            <a:pPr>
              <a:defRPr/>
            </a:pPr>
            <a:r>
              <a:rPr lang="en-US" dirty="0" smtClean="0"/>
              <a:t>People live lives that are “</a:t>
            </a:r>
            <a:r>
              <a:rPr lang="en-US" dirty="0" err="1" smtClean="0"/>
              <a:t>solitary,poor</a:t>
            </a:r>
            <a:r>
              <a:rPr lang="en-US" dirty="0" smtClean="0"/>
              <a:t>, nasty, brutish, and short” in the state of nature</a:t>
            </a:r>
            <a:endParaRPr lang="en-US" dirty="0"/>
          </a:p>
          <a:p>
            <a:endParaRPr lang="en-US" dirty="0"/>
          </a:p>
        </p:txBody>
      </p:sp>
    </p:spTree>
    <p:extLst>
      <p:ext uri="{BB962C8B-B14F-4D97-AF65-F5344CB8AC3E}">
        <p14:creationId xmlns:p14="http://schemas.microsoft.com/office/powerpoint/2010/main" val="88395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9462" y="1230372"/>
            <a:ext cx="7581901" cy="4605652"/>
          </a:xfrm>
        </p:spPr>
        <p:txBody>
          <a:bodyPr/>
          <a:lstStyle/>
          <a:p>
            <a:r>
              <a:rPr lang="en-US" dirty="0" smtClean="0"/>
              <a:t>People need governments to impose order</a:t>
            </a:r>
          </a:p>
          <a:p>
            <a:r>
              <a:rPr lang="en-US" dirty="0" smtClean="0"/>
              <a:t>Form a social contract-give up some freedoms to government for guarantees of peace, safety, and order</a:t>
            </a:r>
            <a:endParaRPr lang="en-US" dirty="0"/>
          </a:p>
        </p:txBody>
      </p:sp>
      <p:pic>
        <p:nvPicPr>
          <p:cNvPr id="4" name="Picture 3" descr="hobbe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965" y="2844408"/>
            <a:ext cx="3427241" cy="342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53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Locke (1632-1704)</a:t>
            </a:r>
            <a:endParaRPr lang="en-US" dirty="0"/>
          </a:p>
        </p:txBody>
      </p:sp>
      <p:sp>
        <p:nvSpPr>
          <p:cNvPr id="3" name="Content Placeholder 2"/>
          <p:cNvSpPr>
            <a:spLocks noGrp="1"/>
          </p:cNvSpPr>
          <p:nvPr>
            <p:ph idx="1"/>
          </p:nvPr>
        </p:nvSpPr>
        <p:spPr>
          <a:xfrm>
            <a:off x="4603417" y="1556567"/>
            <a:ext cx="3757946" cy="4671531"/>
          </a:xfrm>
        </p:spPr>
        <p:txBody>
          <a:bodyPr>
            <a:normAutofit fontScale="92500" lnSpcReduction="10000"/>
          </a:bodyPr>
          <a:lstStyle/>
          <a:p>
            <a:r>
              <a:rPr lang="en-US" dirty="0" smtClean="0"/>
              <a:t>English</a:t>
            </a:r>
          </a:p>
          <a:p>
            <a:r>
              <a:rPr lang="en-US" dirty="0" smtClean="0"/>
              <a:t>People are naturally happy, tolerant, and reasonable</a:t>
            </a:r>
          </a:p>
          <a:p>
            <a:r>
              <a:rPr lang="en-US" dirty="0" smtClean="0"/>
              <a:t>All born with the natural rights of life, liberty, and property</a:t>
            </a:r>
          </a:p>
          <a:p>
            <a:r>
              <a:rPr lang="en-US" dirty="0" smtClean="0"/>
              <a:t>Purpose of government is to protect these rights</a:t>
            </a:r>
          </a:p>
          <a:p>
            <a:r>
              <a:rPr lang="en-US" dirty="0" smtClean="0"/>
              <a:t>If they don’t, can over throw</a:t>
            </a:r>
            <a:endParaRPr lang="en-US" dirty="0"/>
          </a:p>
        </p:txBody>
      </p:sp>
      <p:pic>
        <p:nvPicPr>
          <p:cNvPr id="4" name="Picture 3" descr="locke 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98" y="1556567"/>
            <a:ext cx="3948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64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Jean-Jacques Rousseau</a:t>
            </a:r>
            <a:br>
              <a:rPr lang="en-US" dirty="0"/>
            </a:br>
            <a:r>
              <a:rPr lang="en-US" dirty="0"/>
              <a:t>(1712</a:t>
            </a:r>
            <a:r>
              <a:rPr lang="en-US" dirty="0">
                <a:cs typeface="Times New Roman" charset="0"/>
              </a:rPr>
              <a:t>–</a:t>
            </a:r>
            <a:r>
              <a:rPr lang="en-US" dirty="0"/>
              <a:t>1778)</a:t>
            </a:r>
          </a:p>
        </p:txBody>
      </p:sp>
      <p:sp>
        <p:nvSpPr>
          <p:cNvPr id="3" name="Content Placeholder 2"/>
          <p:cNvSpPr>
            <a:spLocks noGrp="1"/>
          </p:cNvSpPr>
          <p:nvPr>
            <p:ph idx="1"/>
          </p:nvPr>
        </p:nvSpPr>
        <p:spPr/>
        <p:txBody>
          <a:bodyPr/>
          <a:lstStyle/>
          <a:p>
            <a:r>
              <a:rPr lang="en-US" i="1" dirty="0" smtClean="0"/>
              <a:t>The Social Contract, “Man is born free, but everywhere is in chains.”</a:t>
            </a:r>
          </a:p>
          <a:p>
            <a:r>
              <a:rPr lang="en-US" i="1" dirty="0" smtClean="0"/>
              <a:t>Equality key</a:t>
            </a:r>
          </a:p>
          <a:p>
            <a:r>
              <a:rPr lang="en-US" i="1" dirty="0" smtClean="0"/>
              <a:t>French</a:t>
            </a:r>
            <a:endParaRPr lang="en-US" i="1" dirty="0"/>
          </a:p>
        </p:txBody>
      </p:sp>
      <p:pic>
        <p:nvPicPr>
          <p:cNvPr id="4" name="Picture 3" descr="roussea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652" y="2607425"/>
            <a:ext cx="3665783" cy="408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40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Baron de Montesquieu</a:t>
            </a:r>
            <a:br>
              <a:rPr lang="en-US" dirty="0"/>
            </a:br>
            <a:r>
              <a:rPr lang="en-US" dirty="0"/>
              <a:t> (1689</a:t>
            </a:r>
            <a:r>
              <a:rPr lang="en-US" dirty="0">
                <a:cs typeface="Times New Roman" charset="0"/>
              </a:rPr>
              <a:t>–1755)</a:t>
            </a:r>
            <a:r>
              <a:rPr lang="en-US" dirty="0"/>
              <a:t>	</a:t>
            </a:r>
          </a:p>
        </p:txBody>
      </p:sp>
      <p:sp>
        <p:nvSpPr>
          <p:cNvPr id="3" name="Content Placeholder 2"/>
          <p:cNvSpPr>
            <a:spLocks noGrp="1"/>
          </p:cNvSpPr>
          <p:nvPr>
            <p:ph idx="1"/>
          </p:nvPr>
        </p:nvSpPr>
        <p:spPr/>
        <p:txBody>
          <a:bodyPr>
            <a:normAutofit/>
          </a:bodyPr>
          <a:lstStyle/>
          <a:p>
            <a:r>
              <a:rPr lang="en-US" dirty="0" smtClean="0"/>
              <a:t>French nobleman</a:t>
            </a:r>
          </a:p>
          <a:p>
            <a:r>
              <a:rPr lang="en-US" dirty="0" smtClean="0"/>
              <a:t>1748 </a:t>
            </a:r>
            <a:r>
              <a:rPr lang="en-US" dirty="0"/>
              <a:t>treatise </a:t>
            </a:r>
            <a:r>
              <a:rPr lang="en-US" i="1" dirty="0"/>
              <a:t>The Spirit of the Laws</a:t>
            </a:r>
            <a:r>
              <a:rPr lang="en-US" dirty="0"/>
              <a:t>. Years before writing the treatise, Montesquieu had visited several European countries, carefully observing the workings of each nation</a:t>
            </a:r>
            <a:r>
              <a:rPr lang="ja-JP" altLang="en-US" dirty="0">
                <a:latin typeface="Arial"/>
              </a:rPr>
              <a:t>’</a:t>
            </a:r>
            <a:r>
              <a:rPr lang="en-US" dirty="0"/>
              <a:t>s government. In The Spirit of the Laws, he laid out a comparative study of types of governments, then put forward his own theory of government</a:t>
            </a:r>
            <a:r>
              <a:rPr lang="en-US" dirty="0" smtClean="0"/>
              <a:t>.</a:t>
            </a:r>
          </a:p>
        </p:txBody>
      </p:sp>
    </p:spTree>
    <p:extLst>
      <p:ext uri="{BB962C8B-B14F-4D97-AF65-F5344CB8AC3E}">
        <p14:creationId xmlns:p14="http://schemas.microsoft.com/office/powerpoint/2010/main" val="34572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Separation of Powers</a:t>
            </a:r>
          </a:p>
          <a:p>
            <a:r>
              <a:rPr lang="en-US" dirty="0" smtClean="0"/>
              <a:t>Executive, Legislative, Judicial</a:t>
            </a:r>
          </a:p>
          <a:p>
            <a:r>
              <a:rPr lang="en-US" dirty="0" smtClean="0"/>
              <a:t>Best form of government is constitutional monarchy</a:t>
            </a:r>
          </a:p>
          <a:p>
            <a:endParaRPr lang="en-US" dirty="0"/>
          </a:p>
        </p:txBody>
      </p:sp>
      <p:pic>
        <p:nvPicPr>
          <p:cNvPr id="4" name="Picture 3" descr="Montesquie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888" y="3674713"/>
            <a:ext cx="2957419" cy="287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30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Views on Society</a:t>
            </a:r>
            <a:endParaRPr lang="en-US" dirty="0"/>
          </a:p>
        </p:txBody>
      </p:sp>
      <p:sp>
        <p:nvSpPr>
          <p:cNvPr id="3" name="Content Placeholder 2"/>
          <p:cNvSpPr>
            <a:spLocks noGrp="1"/>
          </p:cNvSpPr>
          <p:nvPr>
            <p:ph idx="1"/>
          </p:nvPr>
        </p:nvSpPr>
        <p:spPr/>
        <p:txBody>
          <a:bodyPr>
            <a:normAutofit/>
          </a:bodyPr>
          <a:lstStyle/>
          <a:p>
            <a:r>
              <a:rPr lang="en-US" dirty="0" smtClean="0"/>
              <a:t>Religious toleration, women’s rights, and economic systems lead to philosophers</a:t>
            </a:r>
          </a:p>
          <a:p>
            <a:r>
              <a:rPr lang="en-US" dirty="0" smtClean="0"/>
              <a:t>1700s Denis Diderot,  French,                                             28 volumes, criticizes  the gov’t,                                                                 the Church and legal  systems</a:t>
            </a:r>
          </a:p>
          <a:p>
            <a:r>
              <a:rPr lang="en-US" dirty="0" smtClean="0"/>
              <a:t>Takes 27 years, spreads ideas across                       Europe and North America</a:t>
            </a:r>
          </a:p>
          <a:p>
            <a:endParaRPr lang="en-US" dirty="0"/>
          </a:p>
        </p:txBody>
      </p:sp>
      <p:pic>
        <p:nvPicPr>
          <p:cNvPr id="4" name="Picture 3" descr="encyclope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759" y="2496952"/>
            <a:ext cx="2743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55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Voltaire (1694</a:t>
            </a:r>
            <a:r>
              <a:rPr lang="en-US" dirty="0">
                <a:cs typeface="Times New Roman" charset="0"/>
              </a:rPr>
              <a:t>–</a:t>
            </a:r>
            <a:r>
              <a:rPr lang="en-US" dirty="0"/>
              <a:t>1778)</a:t>
            </a:r>
          </a:p>
        </p:txBody>
      </p:sp>
      <p:sp>
        <p:nvSpPr>
          <p:cNvPr id="3" name="Content Placeholder 2"/>
          <p:cNvSpPr>
            <a:spLocks noGrp="1"/>
          </p:cNvSpPr>
          <p:nvPr>
            <p:ph idx="1"/>
          </p:nvPr>
        </p:nvSpPr>
        <p:spPr>
          <a:xfrm>
            <a:off x="779462" y="1882588"/>
            <a:ext cx="4048835" cy="3953436"/>
          </a:xfrm>
        </p:spPr>
        <p:txBody>
          <a:bodyPr>
            <a:normAutofit lnSpcReduction="10000"/>
          </a:bodyPr>
          <a:lstStyle/>
          <a:p>
            <a:pPr>
              <a:defRPr/>
            </a:pPr>
            <a:r>
              <a:rPr lang="en-US" dirty="0"/>
              <a:t>Most famous </a:t>
            </a:r>
            <a:r>
              <a:rPr lang="en-US" i="1" dirty="0"/>
              <a:t>philosophe</a:t>
            </a:r>
          </a:p>
          <a:p>
            <a:pPr>
              <a:defRPr/>
            </a:pPr>
            <a:r>
              <a:rPr lang="en-US" dirty="0"/>
              <a:t>Wrote plays, essays, poetry, philosophy, and books</a:t>
            </a:r>
          </a:p>
          <a:p>
            <a:pPr>
              <a:defRPr/>
            </a:pPr>
            <a:r>
              <a:rPr lang="en-US" dirty="0"/>
              <a:t>Attacked the </a:t>
            </a:r>
            <a:r>
              <a:rPr lang="ja-JP" altLang="en-US" dirty="0">
                <a:latin typeface="Arial"/>
              </a:rPr>
              <a:t>“</a:t>
            </a:r>
            <a:r>
              <a:rPr lang="en-US" dirty="0"/>
              <a:t>relics</a:t>
            </a:r>
            <a:r>
              <a:rPr lang="ja-JP" altLang="en-US" dirty="0">
                <a:latin typeface="Arial"/>
              </a:rPr>
              <a:t>”</a:t>
            </a:r>
            <a:r>
              <a:rPr lang="en-US" dirty="0"/>
              <a:t> of the medieval social order</a:t>
            </a:r>
          </a:p>
          <a:p>
            <a:pPr>
              <a:defRPr/>
            </a:pPr>
            <a:r>
              <a:rPr lang="en-US" dirty="0"/>
              <a:t>Championed social, political, and religious tolerance</a:t>
            </a:r>
          </a:p>
          <a:p>
            <a:endParaRPr lang="en-US" dirty="0"/>
          </a:p>
        </p:txBody>
      </p:sp>
      <p:pic>
        <p:nvPicPr>
          <p:cNvPr id="4" name="Picture 3" descr="Volta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15" y="1761565"/>
            <a:ext cx="4127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9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Above all, Voltaire attacked intolerance in society, politics, and religion. A famous quote usually attributed to Voltaire states, </a:t>
            </a:r>
            <a:r>
              <a:rPr lang="ja-JP" altLang="en-US" dirty="0">
                <a:latin typeface="Arial"/>
              </a:rPr>
              <a:t>“</a:t>
            </a:r>
            <a:r>
              <a:rPr lang="en-US" dirty="0"/>
              <a:t>I disapprove of what you say, but I will defend to the death your right to say it.</a:t>
            </a:r>
            <a:r>
              <a:rPr lang="ja-JP" altLang="en-US" dirty="0">
                <a:latin typeface="Arial"/>
              </a:rPr>
              <a:t>”</a:t>
            </a:r>
            <a:r>
              <a:rPr lang="en-US" dirty="0"/>
              <a:t> </a:t>
            </a:r>
            <a:endParaRPr lang="en-US" dirty="0" smtClean="0"/>
          </a:p>
          <a:p>
            <a:r>
              <a:rPr lang="en-US" dirty="0" smtClean="0"/>
              <a:t>Imprisoned twice, exiled to England for a time</a:t>
            </a:r>
          </a:p>
          <a:p>
            <a:r>
              <a:rPr lang="en-US" i="1" dirty="0" err="1" smtClean="0"/>
              <a:t>Candide</a:t>
            </a:r>
            <a:r>
              <a:rPr lang="en-US" dirty="0" smtClean="0"/>
              <a:t>, a young man goes searching around the world for enlightenment and wisdom</a:t>
            </a:r>
            <a:endParaRPr lang="en-US" dirty="0"/>
          </a:p>
        </p:txBody>
      </p:sp>
    </p:spTree>
    <p:extLst>
      <p:ext uri="{BB962C8B-B14F-4D97-AF65-F5344CB8AC3E}">
        <p14:creationId xmlns:p14="http://schemas.microsoft.com/office/powerpoint/2010/main" val="3347690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Women</a:t>
            </a:r>
            <a:endParaRPr lang="en-US" dirty="0"/>
          </a:p>
        </p:txBody>
      </p:sp>
      <p:sp>
        <p:nvSpPr>
          <p:cNvPr id="3" name="Content Placeholder 2"/>
          <p:cNvSpPr>
            <a:spLocks noGrp="1"/>
          </p:cNvSpPr>
          <p:nvPr>
            <p:ph idx="1"/>
          </p:nvPr>
        </p:nvSpPr>
        <p:spPr>
          <a:xfrm>
            <a:off x="3702188" y="1882588"/>
            <a:ext cx="4659175" cy="3953436"/>
          </a:xfrm>
        </p:spPr>
        <p:txBody>
          <a:bodyPr/>
          <a:lstStyle/>
          <a:p>
            <a:r>
              <a:rPr lang="en-US" dirty="0" smtClean="0"/>
              <a:t>Mary Wollstonecraft, English, 1792, </a:t>
            </a:r>
            <a:r>
              <a:rPr lang="en-US" i="1" dirty="0" smtClean="0"/>
              <a:t>A Vindication of the Rights of Woman </a:t>
            </a:r>
            <a:r>
              <a:rPr lang="en-US" dirty="0" smtClean="0"/>
              <a:t> </a:t>
            </a:r>
          </a:p>
          <a:p>
            <a:r>
              <a:rPr lang="en-US" dirty="0" err="1" smtClean="0"/>
              <a:t>Olympe</a:t>
            </a:r>
            <a:r>
              <a:rPr lang="en-US" dirty="0" smtClean="0"/>
              <a:t> de Gouges,           </a:t>
            </a: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French</a:t>
            </a:r>
            <a:r>
              <a:rPr lang="en-US" b="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Declaration</a:t>
            </a:r>
            <a:r>
              <a:rPr lang="en-US"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                              </a:t>
            </a:r>
            <a:r>
              <a:rPr lang="en-US" b="0" i="1"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of the Rights of Woman </a:t>
            </a:r>
            <a:r>
              <a:rPr lang="en-US"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               and </a:t>
            </a:r>
            <a:r>
              <a:rPr lang="en-US" b="0" i="1"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the Female </a:t>
            </a:r>
            <a:r>
              <a:rPr lang="en-US"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Citizen          </a:t>
            </a:r>
            <a:r>
              <a:rPr lang="en-US" b="0" i="1"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(1791)</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wollstonec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28" y="1882588"/>
            <a:ext cx="3101893" cy="346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lympe_de_gou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098" y="3161334"/>
            <a:ext cx="1945675" cy="256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91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scientific revolution</a:t>
            </a:r>
            <a:endParaRPr lang="en-US" dirty="0"/>
          </a:p>
        </p:txBody>
      </p:sp>
      <p:sp>
        <p:nvSpPr>
          <p:cNvPr id="3" name="Content Placeholder 2"/>
          <p:cNvSpPr>
            <a:spLocks noGrp="1"/>
          </p:cNvSpPr>
          <p:nvPr>
            <p:ph idx="1"/>
          </p:nvPr>
        </p:nvSpPr>
        <p:spPr/>
        <p:txBody>
          <a:bodyPr/>
          <a:lstStyle/>
          <a:p>
            <a:pPr marL="458788" indent="-458788">
              <a:defRPr/>
            </a:pPr>
            <a:r>
              <a:rPr lang="en-US" dirty="0"/>
              <a:t>A revolution in human understanding and knowledge about the physical universe</a:t>
            </a:r>
          </a:p>
          <a:p>
            <a:pPr marL="458788" indent="-458788">
              <a:defRPr/>
            </a:pPr>
            <a:r>
              <a:rPr lang="en-US" dirty="0"/>
              <a:t>17th century</a:t>
            </a:r>
          </a:p>
          <a:p>
            <a:pPr marL="458788" indent="-458788">
              <a:defRPr/>
            </a:pPr>
            <a:r>
              <a:rPr lang="en-US" dirty="0"/>
              <a:t>Began with </a:t>
            </a:r>
            <a:r>
              <a:rPr lang="en-US" dirty="0" err="1"/>
              <a:t>Kepler</a:t>
            </a:r>
            <a:r>
              <a:rPr lang="en-US" dirty="0"/>
              <a:t>, </a:t>
            </a:r>
            <a:r>
              <a:rPr lang="en-US" dirty="0" smtClean="0"/>
              <a:t>Galileo’s astronomic discoveries</a:t>
            </a:r>
            <a:endParaRPr lang="en-US" dirty="0"/>
          </a:p>
          <a:p>
            <a:pPr marL="458788" indent="-458788">
              <a:defRPr/>
            </a:pPr>
            <a:r>
              <a:rPr lang="en-US" dirty="0"/>
              <a:t>Ended with </a:t>
            </a:r>
            <a:r>
              <a:rPr lang="en-US" dirty="0" smtClean="0"/>
              <a:t>Newton’s major works</a:t>
            </a:r>
            <a:endParaRPr lang="en-US" dirty="0"/>
          </a:p>
          <a:p>
            <a:endParaRPr lang="en-US" dirty="0"/>
          </a:p>
        </p:txBody>
      </p:sp>
    </p:spTree>
    <p:extLst>
      <p:ext uri="{BB962C8B-B14F-4D97-AF65-F5344CB8AC3E}">
        <p14:creationId xmlns:p14="http://schemas.microsoft.com/office/powerpoint/2010/main" val="21988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r>
              <a:rPr lang="en-US" dirty="0" smtClean="0"/>
              <a:t>Adam Smith, Scottish, 1776, </a:t>
            </a:r>
            <a:r>
              <a:rPr lang="en-US" i="1" dirty="0" smtClean="0"/>
              <a:t>The Wealth of Nations   </a:t>
            </a:r>
          </a:p>
          <a:p>
            <a:r>
              <a:rPr lang="en-US" dirty="0" smtClean="0"/>
              <a:t>Business</a:t>
            </a:r>
            <a:r>
              <a:rPr lang="en-US" i="1" dirty="0" smtClean="0"/>
              <a:t>  activities should take place in a free market  </a:t>
            </a:r>
          </a:p>
          <a:p>
            <a:r>
              <a:rPr lang="en-US" i="1" dirty="0" smtClean="0"/>
              <a:t>Laissez-faire economics, an economic system that worked without government regulation</a:t>
            </a:r>
          </a:p>
          <a:p>
            <a:pPr marL="0" indent="0">
              <a:buNone/>
            </a:pPr>
            <a:r>
              <a:rPr lang="en-US" i="1" dirty="0" smtClean="0"/>
              <a:t>       </a:t>
            </a:r>
            <a:endParaRPr lang="en-US" i="1" dirty="0"/>
          </a:p>
        </p:txBody>
      </p:sp>
      <p:pic>
        <p:nvPicPr>
          <p:cNvPr id="6" name="Picture 5"/>
          <p:cNvPicPr>
            <a:picLocks noChangeAspect="1"/>
          </p:cNvPicPr>
          <p:nvPr/>
        </p:nvPicPr>
        <p:blipFill>
          <a:blip r:embed="rId2"/>
          <a:stretch>
            <a:fillRect/>
          </a:stretch>
        </p:blipFill>
        <p:spPr>
          <a:xfrm>
            <a:off x="2781300" y="4111713"/>
            <a:ext cx="3581400" cy="2273300"/>
          </a:xfrm>
          <a:prstGeom prst="rect">
            <a:avLst/>
          </a:prstGeom>
        </p:spPr>
      </p:pic>
    </p:spTree>
    <p:extLst>
      <p:ext uri="{BB962C8B-B14F-4D97-AF65-F5344CB8AC3E}">
        <p14:creationId xmlns:p14="http://schemas.microsoft.com/office/powerpoint/2010/main" val="166529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Spread</a:t>
            </a:r>
            <a:endParaRPr lang="en-US" dirty="0"/>
          </a:p>
        </p:txBody>
      </p:sp>
      <p:sp>
        <p:nvSpPr>
          <p:cNvPr id="3" name="Content Placeholder 2"/>
          <p:cNvSpPr>
            <a:spLocks noGrp="1"/>
          </p:cNvSpPr>
          <p:nvPr>
            <p:ph idx="1"/>
          </p:nvPr>
        </p:nvSpPr>
        <p:spPr/>
        <p:txBody>
          <a:bodyPr/>
          <a:lstStyle/>
          <a:p>
            <a:r>
              <a:rPr lang="en-US" dirty="0" smtClean="0"/>
              <a:t>Monarchs interested in ideas develop government according to ideals-</a:t>
            </a:r>
            <a:r>
              <a:rPr lang="en-US" i="1" dirty="0" smtClean="0"/>
              <a:t> enlightened despots</a:t>
            </a:r>
          </a:p>
          <a:p>
            <a:r>
              <a:rPr lang="en-US" dirty="0" smtClean="0"/>
              <a:t>Challenge long held ideals Church &amp; </a:t>
            </a:r>
            <a:r>
              <a:rPr lang="en-US" dirty="0" err="1" smtClean="0"/>
              <a:t>govenrment</a:t>
            </a:r>
            <a:r>
              <a:rPr lang="en-US" dirty="0" smtClean="0"/>
              <a:t>, human reason can solve any problem-how to make society more just</a:t>
            </a:r>
          </a:p>
          <a:p>
            <a:r>
              <a:rPr lang="en-US" dirty="0" smtClean="0"/>
              <a:t>Reformers become revolutionaries</a:t>
            </a:r>
            <a:endParaRPr lang="en-US" dirty="0"/>
          </a:p>
        </p:txBody>
      </p:sp>
    </p:spTree>
    <p:extLst>
      <p:ext uri="{BB962C8B-B14F-4D97-AF65-F5344CB8AC3E}">
        <p14:creationId xmlns:p14="http://schemas.microsoft.com/office/powerpoint/2010/main" val="2973504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Prussia</a:t>
            </a:r>
            <a:endParaRPr lang="en-US" dirty="0"/>
          </a:p>
        </p:txBody>
      </p:sp>
      <p:sp>
        <p:nvSpPr>
          <p:cNvPr id="5" name="Content Placeholder 4"/>
          <p:cNvSpPr>
            <a:spLocks noGrp="1"/>
          </p:cNvSpPr>
          <p:nvPr>
            <p:ph idx="1"/>
          </p:nvPr>
        </p:nvSpPr>
        <p:spPr>
          <a:xfrm>
            <a:off x="779463" y="1882588"/>
            <a:ext cx="3916552" cy="3953436"/>
          </a:xfrm>
        </p:spPr>
        <p:txBody>
          <a:bodyPr/>
          <a:lstStyle/>
          <a:p>
            <a:r>
              <a:rPr lang="en-US" dirty="0" smtClean="0"/>
              <a:t>Frederick II, 1740-1786</a:t>
            </a:r>
          </a:p>
          <a:p>
            <a:r>
              <a:rPr lang="en-US" dirty="0" smtClean="0"/>
              <a:t>Number of reforms-education, abolish torture, religious toleration (not Jews), reduce censorship</a:t>
            </a:r>
            <a:endParaRPr lang="en-US" dirty="0"/>
          </a:p>
        </p:txBody>
      </p:sp>
      <p:pic>
        <p:nvPicPr>
          <p:cNvPr id="6" name="Picture 5"/>
          <p:cNvPicPr>
            <a:picLocks noChangeAspect="1"/>
          </p:cNvPicPr>
          <p:nvPr/>
        </p:nvPicPr>
        <p:blipFill>
          <a:blip r:embed="rId2"/>
          <a:stretch>
            <a:fillRect/>
          </a:stretch>
        </p:blipFill>
        <p:spPr>
          <a:xfrm>
            <a:off x="5538096" y="2066936"/>
            <a:ext cx="2552700" cy="3187700"/>
          </a:xfrm>
          <a:prstGeom prst="rect">
            <a:avLst/>
          </a:prstGeom>
        </p:spPr>
      </p:pic>
    </p:spTree>
    <p:extLst>
      <p:ext uri="{BB962C8B-B14F-4D97-AF65-F5344CB8AC3E}">
        <p14:creationId xmlns:p14="http://schemas.microsoft.com/office/powerpoint/2010/main" val="4180518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a:t>
            </a:r>
            <a:endParaRPr lang="en-US" dirty="0"/>
          </a:p>
        </p:txBody>
      </p:sp>
      <p:sp>
        <p:nvSpPr>
          <p:cNvPr id="3" name="Content Placeholder 2"/>
          <p:cNvSpPr>
            <a:spLocks noGrp="1"/>
          </p:cNvSpPr>
          <p:nvPr>
            <p:ph idx="1"/>
          </p:nvPr>
        </p:nvSpPr>
        <p:spPr>
          <a:xfrm>
            <a:off x="4312396" y="1882588"/>
            <a:ext cx="4194477" cy="3953436"/>
          </a:xfrm>
        </p:spPr>
        <p:txBody>
          <a:bodyPr/>
          <a:lstStyle/>
          <a:p>
            <a:r>
              <a:rPr lang="en-US" dirty="0" smtClean="0"/>
              <a:t>Catherine II, 1762</a:t>
            </a:r>
          </a:p>
          <a:p>
            <a:r>
              <a:rPr lang="en-US" dirty="0" smtClean="0"/>
              <a:t>Correspond with Voltaire and Diderot</a:t>
            </a:r>
          </a:p>
          <a:p>
            <a:r>
              <a:rPr lang="en-US" dirty="0" smtClean="0"/>
              <a:t>Reforms considered too liberal for elites</a:t>
            </a:r>
            <a:endParaRPr lang="en-US" dirty="0"/>
          </a:p>
        </p:txBody>
      </p:sp>
      <p:pic>
        <p:nvPicPr>
          <p:cNvPr id="7" name="Picture 6"/>
          <p:cNvPicPr>
            <a:picLocks noChangeAspect="1"/>
          </p:cNvPicPr>
          <p:nvPr/>
        </p:nvPicPr>
        <p:blipFill>
          <a:blip r:embed="rId2"/>
          <a:stretch>
            <a:fillRect/>
          </a:stretch>
        </p:blipFill>
        <p:spPr>
          <a:xfrm>
            <a:off x="1077548" y="1882588"/>
            <a:ext cx="2438400" cy="3327400"/>
          </a:xfrm>
          <a:prstGeom prst="rect">
            <a:avLst/>
          </a:prstGeom>
        </p:spPr>
      </p:pic>
    </p:spTree>
    <p:extLst>
      <p:ext uri="{BB962C8B-B14F-4D97-AF65-F5344CB8AC3E}">
        <p14:creationId xmlns:p14="http://schemas.microsoft.com/office/powerpoint/2010/main" val="3540583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Austria</a:t>
            </a:r>
            <a:endParaRPr lang="en-US" dirty="0"/>
          </a:p>
        </p:txBody>
      </p:sp>
      <p:sp>
        <p:nvSpPr>
          <p:cNvPr id="3" name="Content Placeholder 2"/>
          <p:cNvSpPr>
            <a:spLocks noGrp="1"/>
          </p:cNvSpPr>
          <p:nvPr>
            <p:ph idx="1"/>
          </p:nvPr>
        </p:nvSpPr>
        <p:spPr>
          <a:xfrm>
            <a:off x="779463" y="1882588"/>
            <a:ext cx="4141432" cy="3953436"/>
          </a:xfrm>
        </p:spPr>
        <p:txBody>
          <a:bodyPr>
            <a:normAutofit fontScale="92500" lnSpcReduction="20000"/>
          </a:bodyPr>
          <a:lstStyle/>
          <a:p>
            <a:r>
              <a:rPr lang="en-US" dirty="0" smtClean="0"/>
              <a:t>Joseph II, son of Maria Theresa</a:t>
            </a:r>
          </a:p>
          <a:p>
            <a:r>
              <a:rPr lang="en-US" dirty="0" smtClean="0"/>
              <a:t>Reign 1780-1790, ambitious reform</a:t>
            </a:r>
          </a:p>
          <a:p>
            <a:r>
              <a:rPr lang="en-US" dirty="0" smtClean="0"/>
              <a:t>Abolish torture, death penalty, free food and medicine for poor, abolish serfdom, laborers paid</a:t>
            </a:r>
          </a:p>
          <a:p>
            <a:r>
              <a:rPr lang="en-US" dirty="0" smtClean="0"/>
              <a:t>Religious tolerance for Protestants and Jews (he Catholic)</a:t>
            </a:r>
            <a:endParaRPr lang="en-US" dirty="0"/>
          </a:p>
        </p:txBody>
      </p:sp>
      <p:pic>
        <p:nvPicPr>
          <p:cNvPr id="4" name="Picture 3"/>
          <p:cNvPicPr>
            <a:picLocks noChangeAspect="1"/>
          </p:cNvPicPr>
          <p:nvPr/>
        </p:nvPicPr>
        <p:blipFill>
          <a:blip r:embed="rId2"/>
          <a:stretch>
            <a:fillRect/>
          </a:stretch>
        </p:blipFill>
        <p:spPr>
          <a:xfrm>
            <a:off x="5578835" y="1882588"/>
            <a:ext cx="2940131" cy="3660700"/>
          </a:xfrm>
          <a:prstGeom prst="rect">
            <a:avLst/>
          </a:prstGeom>
        </p:spPr>
      </p:pic>
    </p:spTree>
    <p:extLst>
      <p:ext uri="{BB962C8B-B14F-4D97-AF65-F5344CB8AC3E}">
        <p14:creationId xmlns:p14="http://schemas.microsoft.com/office/powerpoint/2010/main" val="903422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a:t>
            </a:r>
            <a:endParaRPr lang="en-US" dirty="0"/>
          </a:p>
        </p:txBody>
      </p:sp>
      <p:sp>
        <p:nvSpPr>
          <p:cNvPr id="3" name="Content Placeholder 2"/>
          <p:cNvSpPr>
            <a:spLocks noGrp="1"/>
          </p:cNvSpPr>
          <p:nvPr>
            <p:ph idx="1"/>
          </p:nvPr>
        </p:nvSpPr>
        <p:spPr>
          <a:xfrm>
            <a:off x="779462" y="1574347"/>
            <a:ext cx="7581901" cy="4709810"/>
          </a:xfrm>
        </p:spPr>
        <p:txBody>
          <a:bodyPr>
            <a:normAutofit fontScale="92500" lnSpcReduction="10000"/>
          </a:bodyPr>
          <a:lstStyle/>
          <a:p>
            <a:r>
              <a:rPr lang="en-US" dirty="0" smtClean="0"/>
              <a:t>The ability to reason is what makes humans unique</a:t>
            </a:r>
          </a:p>
          <a:p>
            <a:r>
              <a:rPr lang="en-US" dirty="0" smtClean="0"/>
              <a:t>Reason can be used to solve problems and improve peoples lives</a:t>
            </a:r>
          </a:p>
          <a:p>
            <a:r>
              <a:rPr lang="en-US" dirty="0" smtClean="0"/>
              <a:t>Reason can free people from ignorance, superstition, and unfair government</a:t>
            </a:r>
          </a:p>
          <a:p>
            <a:r>
              <a:rPr lang="en-US" dirty="0" smtClean="0"/>
              <a:t>The natural world is governed by laws that can be discovered through reason</a:t>
            </a:r>
          </a:p>
          <a:p>
            <a:r>
              <a:rPr lang="en-US" dirty="0" smtClean="0"/>
              <a:t>Like the natural world, human behavior is governed by natural laws</a:t>
            </a:r>
          </a:p>
          <a:p>
            <a:r>
              <a:rPr lang="en-US" dirty="0" smtClean="0"/>
              <a:t>Governments should reflect natural laws and encourage education and debate</a:t>
            </a:r>
            <a:endParaRPr lang="en-US" dirty="0"/>
          </a:p>
        </p:txBody>
      </p:sp>
    </p:spTree>
    <p:extLst>
      <p:ext uri="{BB962C8B-B14F-4D97-AF65-F5344CB8AC3E}">
        <p14:creationId xmlns:p14="http://schemas.microsoft.com/office/powerpoint/2010/main" val="217845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before the Revolution</a:t>
            </a:r>
            <a:endParaRPr lang="en-US" dirty="0"/>
          </a:p>
        </p:txBody>
      </p:sp>
      <p:sp>
        <p:nvSpPr>
          <p:cNvPr id="3" name="Content Placeholder 2"/>
          <p:cNvSpPr>
            <a:spLocks noGrp="1"/>
          </p:cNvSpPr>
          <p:nvPr>
            <p:ph idx="1"/>
          </p:nvPr>
        </p:nvSpPr>
        <p:spPr/>
        <p:txBody>
          <a:bodyPr/>
          <a:lstStyle/>
          <a:p>
            <a:r>
              <a:rPr lang="en-US" dirty="0" smtClean="0"/>
              <a:t>“Science” before the revolution by thinkers who were more philosophers</a:t>
            </a:r>
          </a:p>
          <a:p>
            <a:r>
              <a:rPr lang="en-US" dirty="0" smtClean="0"/>
              <a:t>No experimental method or observation</a:t>
            </a:r>
          </a:p>
          <a:p>
            <a:r>
              <a:rPr lang="en-US" dirty="0" smtClean="0"/>
              <a:t>Alchemy, astrology</a:t>
            </a:r>
          </a:p>
          <a:p>
            <a:r>
              <a:rPr lang="en-US" dirty="0" smtClean="0"/>
              <a:t>Science is a habit of mind,</a:t>
            </a:r>
            <a:r>
              <a:rPr lang="en-US" dirty="0"/>
              <a:t> It involves using reason, observation, testing, and systematic thought to uncover truths about the world and about people, animals, and things in the world. </a:t>
            </a:r>
          </a:p>
        </p:txBody>
      </p:sp>
    </p:spTree>
    <p:extLst>
      <p:ext uri="{BB962C8B-B14F-4D97-AF65-F5344CB8AC3E}">
        <p14:creationId xmlns:p14="http://schemas.microsoft.com/office/powerpoint/2010/main" val="427710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leading to change</a:t>
            </a:r>
            <a:endParaRPr lang="en-US" dirty="0"/>
          </a:p>
        </p:txBody>
      </p:sp>
      <p:sp>
        <p:nvSpPr>
          <p:cNvPr id="3" name="Content Placeholder 2"/>
          <p:cNvSpPr>
            <a:spLocks noGrp="1"/>
          </p:cNvSpPr>
          <p:nvPr>
            <p:ph idx="1"/>
          </p:nvPr>
        </p:nvSpPr>
        <p:spPr/>
        <p:txBody>
          <a:bodyPr/>
          <a:lstStyle/>
          <a:p>
            <a:r>
              <a:rPr lang="en-US" dirty="0" smtClean="0"/>
              <a:t>Knowledge from the Arab world</a:t>
            </a:r>
          </a:p>
          <a:p>
            <a:r>
              <a:rPr lang="en-US" dirty="0" smtClean="0"/>
              <a:t>Knowledge of new peoples and animals from explorations, contact with non-western cultures</a:t>
            </a:r>
          </a:p>
          <a:p>
            <a:r>
              <a:rPr lang="en-US" dirty="0" smtClean="0"/>
              <a:t>Rise of universities and Renaissance ideals</a:t>
            </a:r>
          </a:p>
          <a:p>
            <a:r>
              <a:rPr lang="en-US" dirty="0" smtClean="0"/>
              <a:t>Rise of Rationalism and Empiricism</a:t>
            </a:r>
            <a:endParaRPr lang="en-US" dirty="0"/>
          </a:p>
        </p:txBody>
      </p:sp>
    </p:spTree>
    <p:extLst>
      <p:ext uri="{BB962C8B-B14F-4D97-AF65-F5344CB8AC3E}">
        <p14:creationId xmlns:p14="http://schemas.microsoft.com/office/powerpoint/2010/main" val="355706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Rationalism &amp; </a:t>
            </a:r>
            <a:r>
              <a:rPr lang="en-US" dirty="0" err="1" smtClean="0"/>
              <a:t>Empricism</a:t>
            </a:r>
            <a:endParaRPr lang="en-US" dirty="0"/>
          </a:p>
        </p:txBody>
      </p:sp>
      <p:sp>
        <p:nvSpPr>
          <p:cNvPr id="3" name="Content Placeholder 2"/>
          <p:cNvSpPr>
            <a:spLocks noGrp="1"/>
          </p:cNvSpPr>
          <p:nvPr>
            <p:ph idx="1"/>
          </p:nvPr>
        </p:nvSpPr>
        <p:spPr>
          <a:xfrm>
            <a:off x="383618" y="1761565"/>
            <a:ext cx="7977745" cy="4074459"/>
          </a:xfrm>
        </p:spPr>
        <p:txBody>
          <a:bodyPr/>
          <a:lstStyle/>
          <a:p>
            <a:pPr>
              <a:defRPr/>
            </a:pPr>
            <a:r>
              <a:rPr lang="en-US" dirty="0"/>
              <a:t>Reason, not tradition, is </a:t>
            </a:r>
            <a:r>
              <a:rPr lang="en-US" dirty="0" smtClean="0"/>
              <a:t>the </a:t>
            </a:r>
            <a:r>
              <a:rPr lang="en-US" dirty="0"/>
              <a:t>source of all </a:t>
            </a:r>
            <a:r>
              <a:rPr lang="en-US" dirty="0" smtClean="0"/>
              <a:t>knowledge, Ren</a:t>
            </a:r>
            <a:r>
              <a:rPr lang="en-US" dirty="0" smtClean="0">
                <a:cs typeface="Times New Roman" charset="0"/>
              </a:rPr>
              <a:t>é</a:t>
            </a:r>
            <a:r>
              <a:rPr lang="en-US" dirty="0" smtClean="0"/>
              <a:t> </a:t>
            </a:r>
            <a:r>
              <a:rPr lang="en-US" dirty="0"/>
              <a:t>Descartes (1596</a:t>
            </a:r>
            <a:r>
              <a:rPr lang="en-US" dirty="0">
                <a:cs typeface="Times New Roman" charset="0"/>
              </a:rPr>
              <a:t>–</a:t>
            </a:r>
            <a:r>
              <a:rPr lang="en-US" dirty="0"/>
              <a:t>1650)</a:t>
            </a:r>
          </a:p>
          <a:p>
            <a:pPr>
              <a:defRPr/>
            </a:pPr>
            <a:r>
              <a:rPr lang="en-US" dirty="0"/>
              <a:t>French philosopher and mathematician</a:t>
            </a:r>
          </a:p>
          <a:p>
            <a:pPr>
              <a:defRPr/>
            </a:pPr>
            <a:r>
              <a:rPr lang="en-US" i="1" dirty="0"/>
              <a:t>Cogito ergo sum </a:t>
            </a:r>
            <a:r>
              <a:rPr lang="en-US" dirty="0"/>
              <a:t>(</a:t>
            </a:r>
            <a:r>
              <a:rPr lang="ja-JP" altLang="en-US" dirty="0">
                <a:latin typeface="Arial"/>
              </a:rPr>
              <a:t>“</a:t>
            </a:r>
            <a:r>
              <a:rPr lang="en-US" dirty="0"/>
              <a:t>I think, therefore, I am</a:t>
            </a:r>
            <a:r>
              <a:rPr lang="ja-JP" altLang="en-US" dirty="0">
                <a:latin typeface="Arial"/>
              </a:rPr>
              <a:t>”</a:t>
            </a:r>
            <a:r>
              <a:rPr lang="en-US" dirty="0"/>
              <a:t>)</a:t>
            </a:r>
          </a:p>
          <a:p>
            <a:pPr>
              <a:defRPr/>
            </a:pPr>
            <a:r>
              <a:rPr lang="en-US" dirty="0"/>
              <a:t>Deductive </a:t>
            </a:r>
            <a:r>
              <a:rPr lang="en-US" dirty="0" smtClean="0"/>
              <a:t>reasoning</a:t>
            </a:r>
          </a:p>
          <a:p>
            <a:pPr>
              <a:defRPr/>
            </a:pPr>
            <a:r>
              <a:rPr lang="en-US" dirty="0" smtClean="0"/>
              <a:t>Francis Bacon (English),</a:t>
            </a:r>
            <a:r>
              <a:rPr lang="en-US" dirty="0"/>
              <a:t> the way to </a:t>
            </a:r>
            <a:r>
              <a:rPr lang="en-US" dirty="0" smtClean="0"/>
              <a:t>gain              </a:t>
            </a:r>
            <a:r>
              <a:rPr lang="en-US" dirty="0"/>
              <a:t>knowledge is through observation and </a:t>
            </a:r>
            <a:r>
              <a:rPr lang="en-US" dirty="0" smtClean="0"/>
              <a:t>    experimentation</a:t>
            </a:r>
            <a:endParaRPr lang="en-US" dirty="0"/>
          </a:p>
          <a:p>
            <a:pPr>
              <a:defRPr/>
            </a:pPr>
            <a:endParaRPr lang="en-US" dirty="0"/>
          </a:p>
          <a:p>
            <a:endParaRPr lang="en-US" dirty="0"/>
          </a:p>
        </p:txBody>
      </p:sp>
      <p:pic>
        <p:nvPicPr>
          <p:cNvPr id="4" name="Picture 3" descr="desca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648" y="2460744"/>
            <a:ext cx="2556352" cy="365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00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lstStyle/>
          <a:p>
            <a:r>
              <a:rPr lang="en-US" dirty="0" smtClean="0"/>
              <a:t>Identify a problem</a:t>
            </a:r>
          </a:p>
          <a:p>
            <a:r>
              <a:rPr lang="en-US" dirty="0" smtClean="0"/>
              <a:t>Form a hypothesis</a:t>
            </a:r>
          </a:p>
          <a:p>
            <a:r>
              <a:rPr lang="en-US" dirty="0" smtClean="0"/>
              <a:t>Perform experiments to test the hypothesis</a:t>
            </a:r>
          </a:p>
          <a:p>
            <a:r>
              <a:rPr lang="en-US" dirty="0" smtClean="0"/>
              <a:t>Record the results</a:t>
            </a:r>
          </a:p>
          <a:p>
            <a:r>
              <a:rPr lang="en-US" dirty="0" smtClean="0"/>
              <a:t>Analyze the results to prove the hypothesis true or false</a:t>
            </a:r>
            <a:endParaRPr lang="en-US" dirty="0"/>
          </a:p>
        </p:txBody>
      </p:sp>
    </p:spTree>
    <p:extLst>
      <p:ext uri="{BB962C8B-B14F-4D97-AF65-F5344CB8AC3E}">
        <p14:creationId xmlns:p14="http://schemas.microsoft.com/office/powerpoint/2010/main" val="209956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Roots of modern science</a:t>
            </a:r>
            <a:endParaRPr lang="en-US" dirty="0"/>
          </a:p>
        </p:txBody>
      </p:sp>
      <p:sp>
        <p:nvSpPr>
          <p:cNvPr id="3" name="Content Placeholder 2"/>
          <p:cNvSpPr>
            <a:spLocks noGrp="1"/>
          </p:cNvSpPr>
          <p:nvPr>
            <p:ph idx="1"/>
          </p:nvPr>
        </p:nvSpPr>
        <p:spPr/>
        <p:txBody>
          <a:bodyPr/>
          <a:lstStyle/>
          <a:p>
            <a:r>
              <a:rPr lang="en-US" dirty="0" smtClean="0"/>
              <a:t>Aristotle, 4</a:t>
            </a:r>
            <a:r>
              <a:rPr lang="en-US" baseline="30000" dirty="0" smtClean="0"/>
              <a:t>th</a:t>
            </a:r>
            <a:r>
              <a:rPr lang="en-US" dirty="0" smtClean="0"/>
              <a:t> century BC, earth at center of universe</a:t>
            </a:r>
          </a:p>
          <a:p>
            <a:r>
              <a:rPr lang="en-US" dirty="0" smtClean="0"/>
              <a:t>Ptolemy, 2</a:t>
            </a:r>
            <a:r>
              <a:rPr lang="en-US" baseline="30000" dirty="0" smtClean="0"/>
              <a:t>nd</a:t>
            </a:r>
            <a:r>
              <a:rPr lang="en-US" dirty="0" smtClean="0"/>
              <a:t> century astronomer/mathematician, geocentric theory</a:t>
            </a:r>
            <a:endParaRPr lang="en-US" dirty="0"/>
          </a:p>
        </p:txBody>
      </p:sp>
      <p:pic>
        <p:nvPicPr>
          <p:cNvPr id="4" name="Picture 3" descr="geocen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694" y="3031821"/>
            <a:ext cx="3810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46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Copernicus </a:t>
            </a:r>
            <a:r>
              <a:rPr lang="en-US" dirty="0"/>
              <a:t>(1473</a:t>
            </a:r>
            <a:r>
              <a:rPr lang="en-US" dirty="0">
                <a:cs typeface="Times New Roman" charset="0"/>
              </a:rPr>
              <a:t>–</a:t>
            </a:r>
            <a:r>
              <a:rPr lang="en-US" dirty="0"/>
              <a:t>1543)</a:t>
            </a:r>
          </a:p>
        </p:txBody>
      </p:sp>
      <p:sp>
        <p:nvSpPr>
          <p:cNvPr id="3" name="Content Placeholder 2"/>
          <p:cNvSpPr>
            <a:spLocks noGrp="1"/>
          </p:cNvSpPr>
          <p:nvPr>
            <p:ph idx="1"/>
          </p:nvPr>
        </p:nvSpPr>
        <p:spPr>
          <a:xfrm>
            <a:off x="779462" y="1666955"/>
            <a:ext cx="7581901" cy="4169069"/>
          </a:xfrm>
        </p:spPr>
        <p:txBody>
          <a:bodyPr/>
          <a:lstStyle/>
          <a:p>
            <a:r>
              <a:rPr lang="en-US" dirty="0" smtClean="0"/>
              <a:t>Polish, 1500s, recognizes heliocentric theory, complete model of the solar system</a:t>
            </a:r>
          </a:p>
          <a:p>
            <a:r>
              <a:rPr lang="en-US" i="1" dirty="0" smtClean="0"/>
              <a:t>On the Revolutions of the Heavenly Spheres</a:t>
            </a:r>
            <a:r>
              <a:rPr lang="en-US" dirty="0" smtClean="0"/>
              <a:t>, 1543</a:t>
            </a:r>
            <a:endParaRPr lang="en-US" dirty="0"/>
          </a:p>
        </p:txBody>
      </p:sp>
      <p:pic>
        <p:nvPicPr>
          <p:cNvPr id="4" name="Picture 3" descr="Heliocen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230" y="3228073"/>
            <a:ext cx="3886200" cy="328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757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138</TotalTime>
  <Words>1469</Words>
  <Application>Microsoft Macintosh PowerPoint</Application>
  <PresentationFormat>On-screen Show (4:3)</PresentationFormat>
  <Paragraphs>152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Orbit</vt:lpstr>
      <vt:lpstr>Scientific Revolution &amp; the Enlightenment</vt:lpstr>
      <vt:lpstr>PowerPoint Presentation</vt:lpstr>
      <vt:lpstr>What was the scientific revolution</vt:lpstr>
      <vt:lpstr>Science before the Revolution</vt:lpstr>
      <vt:lpstr>Factors leading to change</vt:lpstr>
      <vt:lpstr>Rationalism &amp; Empricism</vt:lpstr>
      <vt:lpstr>Scientific Method</vt:lpstr>
      <vt:lpstr>Roots of modern science</vt:lpstr>
      <vt:lpstr>Copernicus (1473–1543)</vt:lpstr>
      <vt:lpstr>Tycho Brahe (1546–1601)</vt:lpstr>
      <vt:lpstr>Johannes Kepler (1571–1630)</vt:lpstr>
      <vt:lpstr>Galileo Galilei (1564–1642)</vt:lpstr>
      <vt:lpstr>Conflicts with Church</vt:lpstr>
      <vt:lpstr>Sir Isaac Newton (1642–1727)</vt:lpstr>
      <vt:lpstr>Biology</vt:lpstr>
      <vt:lpstr>Chemistry</vt:lpstr>
      <vt:lpstr>Science, Art &amp; Society</vt:lpstr>
      <vt:lpstr>The Enlightenment</vt:lpstr>
      <vt:lpstr>Age of Reason</vt:lpstr>
      <vt:lpstr>New Views on Government</vt:lpstr>
      <vt:lpstr>PowerPoint Presentation</vt:lpstr>
      <vt:lpstr>John Locke (1632-1704)</vt:lpstr>
      <vt:lpstr>Jean-Jacques Rousseau (1712–1778)</vt:lpstr>
      <vt:lpstr>Baron de Montesquieu  (1689–1755) </vt:lpstr>
      <vt:lpstr>PowerPoint Presentation</vt:lpstr>
      <vt:lpstr>New Views on Society</vt:lpstr>
      <vt:lpstr>Voltaire (1694–1778)</vt:lpstr>
      <vt:lpstr>PowerPoint Presentation</vt:lpstr>
      <vt:lpstr>Role of Women</vt:lpstr>
      <vt:lpstr>Economics</vt:lpstr>
      <vt:lpstr>Ideas Spread</vt:lpstr>
      <vt:lpstr>Prussia</vt:lpstr>
      <vt:lpstr>Russia</vt:lpstr>
      <vt:lpstr>Austria</vt:lpstr>
      <vt:lpstr>Key Ideas</vt:lpstr>
    </vt:vector>
  </TitlesOfParts>
  <Company>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Revolution</dc:title>
  <dc:creator>lynne coyne</dc:creator>
  <cp:lastModifiedBy>lynne coyne</cp:lastModifiedBy>
  <cp:revision>16</cp:revision>
  <dcterms:created xsi:type="dcterms:W3CDTF">2013-10-27T21:41:44Z</dcterms:created>
  <dcterms:modified xsi:type="dcterms:W3CDTF">2013-10-28T10:39:18Z</dcterms:modified>
</cp:coreProperties>
</file>