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5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45" r:id="rId79"/>
    <p:sldId id="332" r:id="rId80"/>
    <p:sldId id="333" r:id="rId81"/>
    <p:sldId id="346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7" r:id="rId90"/>
    <p:sldId id="348" r:id="rId91"/>
    <p:sldId id="341" r:id="rId92"/>
    <p:sldId id="342" r:id="rId93"/>
    <p:sldId id="349" r:id="rId94"/>
    <p:sldId id="350" r:id="rId95"/>
    <p:sldId id="343" r:id="rId96"/>
    <p:sldId id="344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8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21A2C-D314-4F71-9083-2A4B14E9F2F8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7D926-94CD-4AEE-9FD9-E13AD783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D926-94CD-4AEE-9FD9-E13AD7837CF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5ED4AE-0EAE-4319-8906-C2F093204A9F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F7C889-F1BA-4348-96AB-D1DDC234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Reforms, Revolutions and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Reforms in the British Empire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People’s Charter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Document sent to Parliament in 1839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Demanded voting rights for all men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Vote by secret ballot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Meant people could not be intimidated to vote in a certain way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Annual elections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Pay for representatives in Parliament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Working people could become members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Parliament rejected the Charter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By the end of the 1800s many of the reforms in the Charter had been passed by Parliament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Victoria Era Voting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Queen Victoria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Became ruler in 1837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Her reign lasted until 1901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Longest in British history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This is known as the Victorian Era</a:t>
            </a:r>
            <a:endParaRPr lang="en-US" dirty="0"/>
          </a:p>
        </p:txBody>
      </p:sp>
      <p:pic>
        <p:nvPicPr>
          <p:cNvPr id="5" name="Content Placeholder 4" descr="victor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752600"/>
            <a:ext cx="3276600" cy="4038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Disraeli and Gladstone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Two influential prime ministers (1868-1885)</a:t>
            </a:r>
          </a:p>
          <a:p>
            <a:pPr marL="571500" indent="-571500">
              <a:buAutoNum type="romanLcPeriod"/>
            </a:pPr>
            <a:r>
              <a:rPr lang="en-US" dirty="0" smtClean="0"/>
              <a:t>Benjamin Disraeli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Member of the Conservative party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Wanted to preserve the best traditions of the past</a:t>
            </a:r>
          </a:p>
          <a:p>
            <a:pPr marL="971550" lvl="1" indent="-571500">
              <a:buNone/>
            </a:pPr>
            <a:endParaRPr lang="en-US" dirty="0" smtClean="0"/>
          </a:p>
        </p:txBody>
      </p:sp>
      <p:pic>
        <p:nvPicPr>
          <p:cNvPr id="5" name="Content Placeholder 4" descr="disraeli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01347" y="3467744"/>
            <a:ext cx="573606" cy="8146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Put forth a bill that would extend voting rights to more working men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Passed in 1837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1 in 3 men could now vote</a:t>
            </a: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 Another law created the secret ballot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iii. William Gladstone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Member of the Liberal party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His party adopted a more progressive approach to solving society’s problems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 1885 he pushed for a reform bill that extended voting rights further</a:t>
            </a:r>
            <a:endParaRPr lang="en-US" dirty="0"/>
          </a:p>
        </p:txBody>
      </p:sp>
      <p:pic>
        <p:nvPicPr>
          <p:cNvPr id="7" name="Content Placeholder 6" descr="gladstone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00750" y="1981200"/>
            <a:ext cx="2152650" cy="3581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Women’s Voting Rights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Some members in Parliament were pushing for women’s suffrage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Suffrage is the right to vote</a:t>
            </a:r>
          </a:p>
          <a:p>
            <a:pPr marL="571500" indent="-571500">
              <a:buAutoNum type="romanLcPeriod"/>
            </a:pPr>
            <a:r>
              <a:rPr lang="en-US" dirty="0" smtClean="0"/>
              <a:t>Women were still not seen as equals in society</a:t>
            </a:r>
          </a:p>
          <a:p>
            <a:pPr marL="571500" indent="-571500">
              <a:buAutoNum type="romanLcPeriod"/>
            </a:pPr>
            <a:r>
              <a:rPr lang="en-US" dirty="0" smtClean="0"/>
              <a:t>They could not own property</a:t>
            </a:r>
          </a:p>
          <a:p>
            <a:pPr marL="571500" indent="-571500">
              <a:buAutoNum type="romanLcPeriod"/>
            </a:pPr>
            <a:r>
              <a:rPr lang="en-US" dirty="0" smtClean="0"/>
              <a:t>Were not considered legal guardians of their children</a:t>
            </a:r>
          </a:p>
          <a:p>
            <a:pPr marL="571500" indent="-571500">
              <a:buAutoNum type="romanLcPeriod"/>
            </a:pPr>
            <a:r>
              <a:rPr lang="en-US" dirty="0" smtClean="0"/>
              <a:t>Interestingly enough Queen Victoria was against women being able to vote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vi. Disraeli argued in favor for women’s voting rights in 1866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 said that if a women could be queen or own land, she should be able to vote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Put forth a reform bill with women’s suffrage added to it in 1867, but it did not pass</a:t>
            </a: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vii. Suffragist tried for over 40 years to get the vote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46237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viii. Millicent Garrett Fawcett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Used a gradual approach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Lobbied members of Parliament, signed petitions and worked on educating the public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Largely unsuccessful</a:t>
            </a:r>
            <a:endParaRPr lang="en-US" dirty="0"/>
          </a:p>
        </p:txBody>
      </p:sp>
      <p:pic>
        <p:nvPicPr>
          <p:cNvPr id="7" name="Content Placeholder 6" descr="millicent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97190" y="3467744"/>
            <a:ext cx="581919" cy="8146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ix. </a:t>
            </a:r>
            <a:r>
              <a:rPr lang="en-US" dirty="0" err="1" smtClean="0"/>
              <a:t>Emmeline</a:t>
            </a:r>
            <a:r>
              <a:rPr lang="en-US" dirty="0" smtClean="0"/>
              <a:t> Pankhurst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Founder of the Women’s Social and Political Union (WSPU)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Believed you had to be louder than everyone else to be heard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Used violent means to gain attention to the cause</a:t>
            </a:r>
            <a:endParaRPr lang="en-US" dirty="0"/>
          </a:p>
        </p:txBody>
      </p:sp>
      <p:pic>
        <p:nvPicPr>
          <p:cNvPr id="5" name="Content Placeholder 4" descr="emmeline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981200"/>
            <a:ext cx="2590799" cy="3581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Social and Political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Reform Act of 1832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Prior to the act, there was little representation in Parliament for the working and middle classes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Those in politics were usually men of great wealth because the positions within the House of Commons were not paid positions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By 1830s liberals were challenging the old aristocratic and conservative order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x. In 1918, Parliament granted the vote to women over the age of 30</a:t>
            </a:r>
          </a:p>
          <a:p>
            <a:pPr>
              <a:buNone/>
            </a:pPr>
            <a:r>
              <a:rPr lang="en-US" dirty="0" smtClean="0"/>
              <a:t>xi. In 1928, women gained the right to vote on the same basis as men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Changes in the British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Ireland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Act of Union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Incorporated Ireland into the United Kingdom in 1801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Hate British landlords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Landlords owned much of Ireland’s land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Had the power to evict Irish farmers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British policies to help their industry hurt Ireland’s agriculture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Potato Famine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Left many hungry and also left many without the means to pay their rent, so they were evicted from the land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Many starved and many more emigrated to the United States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1860’s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Many started pushing for independence and staged violent protests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Others struggled for home rule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Ireland would govern itself within the United Kingdom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Ireland did not receive limited self-government until 1920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b. Canada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People in Canada were ruled by the British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Some spoke French and other English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1837, Canada experienced many rebellions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1838, Lord Dunham was sent to Canada to serve as governor –general to Canada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1867, the British Parliament united several Canadian colonies and granted them the power to govern themselves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Canada became a self-governing colony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e. Australia and New Zealand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Australia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Since the late 1700s Australia had been used as a place for criminals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By mid 1800s British colonist, attracted to copper and gold deposits, began settling in the colony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1901, Britain granted self-rule to the Commonwealth of Australia</a:t>
            </a:r>
          </a:p>
          <a:p>
            <a:pPr marL="1828800" lvl="3" indent="-571500">
              <a:buFont typeface="+mj-lt"/>
              <a:buAutoNum type="alphaLcPeriod"/>
            </a:pPr>
            <a:r>
              <a:rPr lang="en-US" dirty="0" smtClean="0"/>
              <a:t>It established its own Parliament but still remained part of the British empire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New Zealand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British made an agreement with the local Maori people for land in exchange for self-rule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New Zealand became a dominion of Great Britain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1893, New Zealand became the first country to give women </a:t>
            </a:r>
            <a:r>
              <a:rPr lang="en-US" smtClean="0"/>
              <a:t>the vote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tishempi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 and Change in France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Revolution of 1830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A King Abdicates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Charles X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Inherited the throne after his brother Louis XVIII died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Tried to rule as an absolute monarch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 revolt occurred when he suspended the power of the legislature</a:t>
            </a:r>
          </a:p>
          <a:p>
            <a:pPr marL="1828800" lvl="3" indent="-571500">
              <a:buFont typeface="+mj-lt"/>
              <a:buAutoNum type="alphaLcPeriod"/>
            </a:pPr>
            <a:r>
              <a:rPr lang="en-US" dirty="0" smtClean="0"/>
              <a:t>This led to the Rebellion of 1830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Within days the citizens controlled Paris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Charles X abdicated his throne and fled to England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The Reform Act of 1832 gave: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Representation in Parliament for industrial cities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Middle-class men could vote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Increased the number of eligible voters by 50%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Required that only men with a certain amount of property could vote</a:t>
            </a:r>
            <a:r>
              <a:rPr lang="en-US" dirty="0"/>
              <a:t>	</a:t>
            </a:r>
            <a:endParaRPr lang="en-US" dirty="0" smtClean="0"/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This prevented working class men from voting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b. The Reign of Louis Philippe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Moderate liberal leaders formed a constitutional monarchy and chose Louis Philippe to be the new king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He was popular with the middle class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He would be referred to as the “citizen king”</a:t>
            </a:r>
          </a:p>
        </p:txBody>
      </p:sp>
      <p:pic>
        <p:nvPicPr>
          <p:cNvPr id="6" name="Content Placeholder 5" descr="louis philippe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2057400"/>
            <a:ext cx="2590799" cy="3657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He would increase the number of voters by extending the vote to the more wealthy citizens</a:t>
            </a:r>
          </a:p>
          <a:p>
            <a:pPr>
              <a:buNone/>
            </a:pPr>
            <a:r>
              <a:rPr lang="en-US" dirty="0" smtClean="0"/>
              <a:t>v. He limited the freedom of the press</a:t>
            </a:r>
          </a:p>
          <a:p>
            <a:pPr>
              <a:buNone/>
            </a:pPr>
            <a:r>
              <a:rPr lang="en-US" dirty="0" smtClean="0"/>
              <a:t>vi. Rule would become extremely repressive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Birth of a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The Revolution of 1848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Sparked when the French government banned a banquet planned by reformers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Louis Philippe abdicated his throne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French citizens formed a republic, headed by a president</a:t>
            </a:r>
          </a:p>
          <a:p>
            <a:pPr marL="971550" lvl="1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Louis Napoleon was elected president</a:t>
            </a:r>
          </a:p>
          <a:p>
            <a:pPr>
              <a:buNone/>
            </a:pPr>
            <a:r>
              <a:rPr lang="en-US" dirty="0" smtClean="0"/>
              <a:t>v. The era that followed was known as the Second Republic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louis napoleon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828800"/>
            <a:ext cx="2743200" cy="43434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vi. Effects of the Revolution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All adult French men had the right to vote and never lost it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Created support for a republican government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Fueled a new women’s rights movement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Inspired other revolutions across Europe</a:t>
            </a:r>
          </a:p>
          <a:p>
            <a:pPr marL="914400" lvl="1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Napoleon III and the Second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French constitution allowed the president to serve only 4 years</a:t>
            </a:r>
          </a:p>
          <a:p>
            <a:pPr marL="571500" indent="-571500">
              <a:buAutoNum type="romanLcPeriod"/>
            </a:pPr>
            <a:r>
              <a:rPr lang="en-US" dirty="0" smtClean="0"/>
              <a:t>Napoleon wanted to stay in office</a:t>
            </a:r>
          </a:p>
          <a:p>
            <a:pPr marL="571500" indent="-571500">
              <a:buAutoNum type="romanLcPeriod"/>
            </a:pPr>
            <a:r>
              <a:rPr lang="en-US" dirty="0" smtClean="0"/>
              <a:t>1851, sent troops to Paris to arrest members of the National Assembly who opposed him</a:t>
            </a:r>
          </a:p>
          <a:p>
            <a:pPr marL="571500" indent="-571500">
              <a:buAutoNum type="romanLcPeriod"/>
            </a:pPr>
            <a:r>
              <a:rPr lang="en-US" dirty="0" smtClean="0"/>
              <a:t>Called for a national vote to see if he had the power to create a new Constitution</a:t>
            </a:r>
          </a:p>
          <a:p>
            <a:pPr marL="571500" indent="-571500">
              <a:buAutoNum type="romanLcPeriod"/>
            </a:pPr>
            <a:r>
              <a:rPr lang="en-US" dirty="0" smtClean="0"/>
              <a:t>The following year he was elected emperor Napoleon III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vi. Second Empire is what followed</a:t>
            </a:r>
          </a:p>
          <a:p>
            <a:pPr>
              <a:buNone/>
            </a:pPr>
            <a:r>
              <a:rPr lang="en-US" dirty="0" smtClean="0"/>
              <a:t>vii. Reforms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Increased voting rights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Built many railroads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Increased trade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Improved communications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The Third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1870, Napoleon went to war against Prussia</a:t>
            </a:r>
          </a:p>
          <a:p>
            <a:pPr marL="571500" indent="-571500">
              <a:buAutoNum type="romanLcPeriod"/>
            </a:pPr>
            <a:r>
              <a:rPr lang="en-US" dirty="0" smtClean="0"/>
              <a:t>He was captured in battle and surrendered to the Prussians</a:t>
            </a:r>
          </a:p>
          <a:p>
            <a:pPr marL="571500" indent="-571500">
              <a:buAutoNum type="romanLcPeriod"/>
            </a:pPr>
            <a:r>
              <a:rPr lang="en-US" dirty="0" smtClean="0"/>
              <a:t>This act led the assembly to dispose him and proclaim the Third Republic </a:t>
            </a:r>
          </a:p>
          <a:p>
            <a:pPr marL="571500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Important Reforms of the Third Republic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Made primary education available to children between the ages of 6 and 13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Trade unions were legalized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Reduction in working hours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Also required employers to give their workers one day off per week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Dreyfus Affair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Controversial court case</a:t>
            </a:r>
          </a:p>
          <a:p>
            <a:pPr marL="514350" indent="-514350">
              <a:buAutoNum type="alphaLcPeriod"/>
            </a:pPr>
            <a:r>
              <a:rPr lang="en-US" dirty="0" smtClean="0"/>
              <a:t>Revealed the extent of anti-Semitism, or prejudice toward Jews in France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British law however, continued to exclude women from voting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Alfred Dreyfus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A captain in the French army who was a Jew</a:t>
            </a:r>
          </a:p>
          <a:p>
            <a:pPr marL="571500" indent="-571500">
              <a:buAutoNum type="romanLcPeriod"/>
            </a:pPr>
            <a:r>
              <a:rPr lang="en-US" dirty="0" smtClean="0"/>
              <a:t>Falsely accused and convicted of betraying French military secrets to Germany</a:t>
            </a:r>
          </a:p>
          <a:p>
            <a:pPr marL="571500" indent="-571500">
              <a:buAutoNum type="romanLcPeriod"/>
            </a:pPr>
            <a:r>
              <a:rPr lang="en-US" dirty="0" smtClean="0"/>
              <a:t>Military officers allowed Dreyfus to take the blame knowing he was innocent</a:t>
            </a:r>
            <a:endParaRPr lang="en-US" dirty="0"/>
          </a:p>
        </p:txBody>
      </p:sp>
      <p:pic>
        <p:nvPicPr>
          <p:cNvPr id="7" name="Content Placeholder 6" descr="alfred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2895599" cy="4114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He was found guilty, striped of rank and had his sword broken</a:t>
            </a:r>
          </a:p>
          <a:p>
            <a:pPr>
              <a:buNone/>
            </a:pPr>
            <a:r>
              <a:rPr lang="en-US" dirty="0" smtClean="0"/>
              <a:t>v. Later suggested that another soldier did the spying but he was not found guilty</a:t>
            </a:r>
          </a:p>
          <a:p>
            <a:pPr>
              <a:buNone/>
            </a:pPr>
            <a:r>
              <a:rPr lang="en-US" dirty="0" smtClean="0"/>
              <a:t>vi. A few years later officers came forward with the real story</a:t>
            </a:r>
          </a:p>
          <a:p>
            <a:pPr>
              <a:buNone/>
            </a:pPr>
            <a:r>
              <a:rPr lang="en-US" dirty="0" smtClean="0"/>
              <a:t>vii. 1906, Dreyfus was cleared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d. The Dreyfus affair divided society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Emile Zola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Wrote a letter that accused the French government of anti-Semitism and led the French courts to reopen the Dreyfus’ case</a:t>
            </a:r>
          </a:p>
          <a:p>
            <a:pPr marL="571500" indent="-571500">
              <a:buAutoNum type="romanLcPeriod"/>
            </a:pPr>
            <a:r>
              <a:rPr lang="en-US" dirty="0" smtClean="0"/>
              <a:t>Letter set off anti-Semitic riots in more than 50 towns</a:t>
            </a:r>
          </a:p>
          <a:p>
            <a:pPr marL="571500" indent="-571500">
              <a:buAutoNum type="romanLcPeriod"/>
            </a:pPr>
            <a:r>
              <a:rPr lang="en-US" dirty="0" smtClean="0"/>
              <a:t>Would be brought to trial for libel and was found guilty</a:t>
            </a:r>
            <a:endParaRPr lang="en-US" dirty="0"/>
          </a:p>
        </p:txBody>
      </p:sp>
      <p:pic>
        <p:nvPicPr>
          <p:cNvPr id="7" name="Content Placeholder 6" descr="zola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1" y="1828800"/>
            <a:ext cx="3048000" cy="3962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Theodor Herzl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Hungarian-born Jewish journalist covered the trial</a:t>
            </a:r>
          </a:p>
          <a:p>
            <a:pPr marL="571500" indent="-571500">
              <a:buAutoNum type="romanLcPeriod"/>
            </a:pPr>
            <a:r>
              <a:rPr lang="en-US" dirty="0" smtClean="0"/>
              <a:t>Shocked by what he saw</a:t>
            </a:r>
          </a:p>
          <a:p>
            <a:pPr marL="571500" indent="-571500">
              <a:buAutoNum type="romanLcPeriod"/>
            </a:pPr>
            <a:r>
              <a:rPr lang="en-US" dirty="0" smtClean="0"/>
              <a:t>Came to believe that the root of the problem was that Jews in Europe did not have a nation of their own</a:t>
            </a:r>
            <a:endParaRPr lang="en-US" dirty="0"/>
          </a:p>
        </p:txBody>
      </p:sp>
      <p:pic>
        <p:nvPicPr>
          <p:cNvPr id="5" name="Content Placeholder 4" descr="herzl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276600" cy="42672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Published </a:t>
            </a:r>
            <a:r>
              <a:rPr lang="en-US" i="1" dirty="0" smtClean="0"/>
              <a:t>The Jewish State</a:t>
            </a:r>
            <a:r>
              <a:rPr lang="en-US" dirty="0" smtClean="0"/>
              <a:t>, which outlined plans for an independent Jewish country developed with the support of the international community</a:t>
            </a:r>
          </a:p>
          <a:p>
            <a:pPr>
              <a:buNone/>
            </a:pPr>
            <a:r>
              <a:rPr lang="en-US" dirty="0" smtClean="0"/>
              <a:t>v. Sparked Zionism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Jewish nationalist movement to re-create a Jewish state in its original homeland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of Latin America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Early Struggles for Latin America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Haiti Becomes Independent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Saint </a:t>
            </a:r>
            <a:r>
              <a:rPr lang="en-US" dirty="0" err="1" smtClean="0"/>
              <a:t>Dominque</a:t>
            </a:r>
            <a:endParaRPr lang="en-US" dirty="0" smtClean="0"/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to break its ties to Europe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Located on the western half of Hispaniola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Sugar exports made it one of France’s richest possessions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Built upon slave labor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The Declaration of the Rights of Man and Citizen had given right to vote to all men, including Mulattoes</a:t>
            </a:r>
          </a:p>
          <a:p>
            <a:pPr>
              <a:buNone/>
            </a:pPr>
            <a:r>
              <a:rPr lang="en-US" dirty="0" smtClean="0"/>
              <a:t>iii. French settlers tried to resist the law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Toussaint </a:t>
            </a:r>
            <a:r>
              <a:rPr lang="en-US" dirty="0" err="1" smtClean="0"/>
              <a:t>L’Ouverture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Former slave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Led mulattoes and slaves in a bloody revolt against the French settlers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Actions made him a national hero in Hispaniola</a:t>
            </a:r>
            <a:endParaRPr lang="en-US" dirty="0"/>
          </a:p>
        </p:txBody>
      </p:sp>
      <p:pic>
        <p:nvPicPr>
          <p:cNvPr id="7" name="Content Placeholder 6" descr="l'ouverture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981200"/>
            <a:ext cx="266700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Sadler and the Factory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Michael Sadler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Member of Parliament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Investigated the treatment of children in Britain’s textile factories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He showed the harmful conditions of children in factories</a:t>
            </a:r>
          </a:p>
          <a:p>
            <a:pPr marL="1371600" lvl="2" indent="-571500">
              <a:buFont typeface="+mj-lt"/>
              <a:buAutoNum type="alphaLcPeriod"/>
            </a:pPr>
            <a:r>
              <a:rPr lang="en-US" dirty="0" smtClean="0"/>
              <a:t>Physical mistreatment</a:t>
            </a:r>
          </a:p>
          <a:p>
            <a:pPr marL="1371600" lvl="2" indent="-571500">
              <a:buFont typeface="+mj-lt"/>
              <a:buAutoNum type="alphaLcPeriod"/>
            </a:pPr>
            <a:r>
              <a:rPr lang="en-US" dirty="0" smtClean="0"/>
              <a:t>Long hours</a:t>
            </a:r>
          </a:p>
          <a:p>
            <a:pPr marL="1371600" lvl="2" indent="-571500">
              <a:buFont typeface="+mj-lt"/>
              <a:buAutoNum type="alphaLcPeriod"/>
            </a:pPr>
            <a:r>
              <a:rPr lang="en-US" dirty="0" smtClean="0"/>
              <a:t>Low wages</a:t>
            </a:r>
            <a:endParaRPr lang="en-US" dirty="0"/>
          </a:p>
        </p:txBody>
      </p:sp>
      <p:pic>
        <p:nvPicPr>
          <p:cNvPr id="7" name="Content Placeholder 6" descr="michael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828800"/>
            <a:ext cx="2590800" cy="4114799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Emperor Napoleon sent a general to take back control of the colony</a:t>
            </a:r>
          </a:p>
          <a:p>
            <a:pPr>
              <a:buNone/>
            </a:pPr>
            <a:r>
              <a:rPr lang="en-US" dirty="0" smtClean="0"/>
              <a:t>5. 1802, Toussaint agreed to an armistice</a:t>
            </a:r>
          </a:p>
          <a:p>
            <a:pPr>
              <a:buNone/>
            </a:pPr>
            <a:r>
              <a:rPr lang="en-US" dirty="0" smtClean="0"/>
              <a:t>6. French broke the agreement and sent him to prison in France where he died in 1803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v. 1804, the revolutionaries of Saint </a:t>
            </a:r>
            <a:r>
              <a:rPr lang="en-US" dirty="0" err="1" smtClean="0"/>
              <a:t>Dominque</a:t>
            </a:r>
            <a:r>
              <a:rPr lang="en-US" dirty="0" smtClean="0"/>
              <a:t> </a:t>
            </a:r>
            <a:r>
              <a:rPr lang="en-US" dirty="0" err="1" smtClean="0"/>
              <a:t>delcared</a:t>
            </a:r>
            <a:r>
              <a:rPr lang="en-US" dirty="0" smtClean="0"/>
              <a:t> their independence and named their new nation Haiti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Colonies of Spain and Portugal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Spain in the 1800s controlled most of Latin America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Portugal controlled Brazil</a:t>
            </a:r>
          </a:p>
          <a:p>
            <a:pPr marL="971550" lvl="1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There were growing tensions in Latin America between two groups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Creoles: people of European descent who were born in the colonies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Were excluded from the highest level government or church positions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Peninsulares</a:t>
            </a:r>
            <a:r>
              <a:rPr lang="en-US" dirty="0" smtClean="0"/>
              <a:t>: colonist who were born in Spain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Together they made up the highest social classes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Similar distinction was made in Brazil as well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Creoles began to resent </a:t>
            </a:r>
            <a:r>
              <a:rPr lang="en-US" dirty="0" err="1" smtClean="0"/>
              <a:t>peninsulares</a:t>
            </a:r>
            <a:r>
              <a:rPr lang="en-US" dirty="0" smtClean="0"/>
              <a:t> as their wealth increased</a:t>
            </a:r>
          </a:p>
          <a:p>
            <a:pPr>
              <a:buNone/>
            </a:pPr>
            <a:r>
              <a:rPr lang="en-US" dirty="0" smtClean="0"/>
              <a:t>v. In 1807, Napoleon invaded Spain and Portugal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Spanish king was imprisoned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Portuguese king fled to Brazil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invasion seriously weakened the power of Spain and Portugal in Latin America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Independence of Mexico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Father Hidalgo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A Creole priest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Made the first public call for Mexican independence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History of challenging authority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He met with people who wanted to take power from the </a:t>
            </a:r>
            <a:r>
              <a:rPr lang="en-US" dirty="0" err="1" smtClean="0"/>
              <a:t>peninsulares</a:t>
            </a:r>
            <a:endParaRPr lang="en-US" dirty="0"/>
          </a:p>
        </p:txBody>
      </p:sp>
      <p:pic>
        <p:nvPicPr>
          <p:cNvPr id="6" name="Content Placeholder 5" descr="hidalgo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2776538" cy="47244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v. September 16, 1810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Hidalgo called the member to the church to the church yard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 delivered a speech calling on the peasants to fight for their independence </a:t>
            </a:r>
          </a:p>
          <a:p>
            <a:pPr>
              <a:buNone/>
            </a:pPr>
            <a:r>
              <a:rPr lang="en-US" dirty="0" smtClean="0"/>
              <a:t>vi. He wanted people to revolt against the </a:t>
            </a:r>
            <a:r>
              <a:rPr lang="en-US" dirty="0" err="1" smtClean="0"/>
              <a:t>peninsulares</a:t>
            </a:r>
            <a:r>
              <a:rPr lang="en-US" dirty="0" smtClean="0"/>
              <a:t> not Spain</a:t>
            </a:r>
          </a:p>
          <a:p>
            <a:pPr>
              <a:buNone/>
            </a:pPr>
            <a:r>
              <a:rPr lang="en-US" dirty="0" smtClean="0"/>
              <a:t>vii. He claimed to be loyal to Spanish king</a:t>
            </a:r>
          </a:p>
          <a:p>
            <a:pPr>
              <a:buNone/>
            </a:pPr>
            <a:r>
              <a:rPr lang="en-US" dirty="0" smtClean="0"/>
              <a:t>viii. He was captured and executed</a:t>
            </a:r>
          </a:p>
          <a:p>
            <a:pPr>
              <a:buNone/>
            </a:pPr>
            <a:r>
              <a:rPr lang="en-US" dirty="0" smtClean="0"/>
              <a:t>ix. Would later be known as the Father of Mexican Independence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Morelos Continues the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Jose Maria Morelos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Became leader of the revolutionary movement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Organized a Mexican congress with representatives from many places in Mexico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Wanted Mexico to be an independent republic with guaranteed freedoms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He was captured, found guilt of treason and executed</a:t>
            </a:r>
            <a:endParaRPr lang="en-US" dirty="0"/>
          </a:p>
        </p:txBody>
      </p:sp>
      <p:pic>
        <p:nvPicPr>
          <p:cNvPr id="7" name="Content Placeholder 6" descr="morelos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1" y="2133600"/>
            <a:ext cx="2438400" cy="35814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 Creole King for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AutoNum type="romanLcPeriod"/>
            </a:pPr>
            <a:r>
              <a:rPr lang="en-US" dirty="0" err="1" smtClean="0"/>
              <a:t>Augustin</a:t>
            </a:r>
            <a:r>
              <a:rPr lang="en-US" dirty="0" smtClean="0"/>
              <a:t> de Iturbide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A Creole royalist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Military officer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In 1820 asked by the Spanish authorities to lead a final battle against the revolutionaries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That same year a liberal revolution was underway in Spain</a:t>
            </a:r>
            <a:endParaRPr lang="en-US" dirty="0"/>
          </a:p>
        </p:txBody>
      </p:sp>
      <p:pic>
        <p:nvPicPr>
          <p:cNvPr id="5" name="Content Placeholder 4" descr="Iturbide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43600" y="2209800"/>
            <a:ext cx="2286000" cy="3352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5. Iturbide believed this revolution might take away some of his power, so he switch sides</a:t>
            </a:r>
          </a:p>
          <a:p>
            <a:pPr>
              <a:buNone/>
            </a:pPr>
            <a:r>
              <a:rPr lang="en-US" dirty="0" smtClean="0"/>
              <a:t>6. Made a three part proposal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Mexico would gain its independence but would be ruled by a monarch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Creoles and </a:t>
            </a:r>
            <a:r>
              <a:rPr lang="en-US" dirty="0" err="1" smtClean="0"/>
              <a:t>peninsulares</a:t>
            </a:r>
            <a:r>
              <a:rPr lang="en-US" dirty="0" smtClean="0"/>
              <a:t> would have equal rights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The Roman Catholic Church would be the official church of Mexico	</a:t>
            </a:r>
          </a:p>
          <a:p>
            <a:pPr>
              <a:buNone/>
            </a:pPr>
            <a:r>
              <a:rPr lang="en-US" dirty="0" smtClean="0"/>
              <a:t>7. This caused creoles and </a:t>
            </a:r>
            <a:r>
              <a:rPr lang="en-US" dirty="0" err="1" smtClean="0"/>
              <a:t>peninsulares</a:t>
            </a:r>
            <a:r>
              <a:rPr lang="en-US" dirty="0" smtClean="0"/>
              <a:t>, royalist and revolutionaries  to join together and fight for their independence from Spain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Factory Act of 1833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Limited the working hours of children in the textile factories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Made it illegal for teenagers to work more than 12 hours a day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Required that children between the ages of 9-13 had to receive two hours of schooling a day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ii. 1821, Mexico declared its independence from Spain</a:t>
            </a:r>
          </a:p>
          <a:p>
            <a:pPr>
              <a:buNone/>
            </a:pPr>
            <a:r>
              <a:rPr lang="en-US" dirty="0" smtClean="0"/>
              <a:t>iii. That same year they named </a:t>
            </a:r>
            <a:r>
              <a:rPr lang="en-US" dirty="0" err="1" smtClean="0"/>
              <a:t>Augustin</a:t>
            </a:r>
            <a:r>
              <a:rPr lang="en-US" dirty="0" smtClean="0"/>
              <a:t> emperor of Mexico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Revolutionary leaders in 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Simon Bolivar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Known simply as “the Liberator”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Born into a wealthy Creole family in Venezuela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Admirer of Napoleon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dirty="0" smtClean="0"/>
              <a:t>1811, Venezuela declared independence from Spain </a:t>
            </a:r>
            <a:endParaRPr lang="en-US" dirty="0"/>
          </a:p>
        </p:txBody>
      </p:sp>
      <p:pic>
        <p:nvPicPr>
          <p:cNvPr id="5" name="Content Placeholder 4" descr="bolivar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2743200" cy="36576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v. He led a series of military campaigns for the 10 years against Spain</a:t>
            </a:r>
          </a:p>
          <a:p>
            <a:pPr>
              <a:buNone/>
            </a:pPr>
            <a:r>
              <a:rPr lang="en-US" dirty="0" smtClean="0"/>
              <a:t>vi. 1821, his troops defeated the Spanish</a:t>
            </a:r>
          </a:p>
          <a:p>
            <a:pPr>
              <a:buNone/>
            </a:pPr>
            <a:r>
              <a:rPr lang="en-US" dirty="0" smtClean="0"/>
              <a:t>vii. He wanted to form one large, unified country called the Federation of the Andes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Never became a reality	</a:t>
            </a:r>
          </a:p>
          <a:p>
            <a:pPr>
              <a:buNone/>
            </a:pPr>
            <a:r>
              <a:rPr lang="en-US" dirty="0" smtClean="0"/>
              <a:t>viii. He did set up the state of Gran Colombia, which included what are now Venezuela, Colombia, Panama and Ecuador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Jose de San Martin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Was a soldier who fought against Napoleon in Spain</a:t>
            </a:r>
          </a:p>
          <a:p>
            <a:pPr marL="571500" indent="-571500">
              <a:buAutoNum type="romanLcPeriod"/>
            </a:pPr>
            <a:r>
              <a:rPr lang="en-US" dirty="0" smtClean="0"/>
              <a:t>Born in Argentina</a:t>
            </a:r>
          </a:p>
          <a:p>
            <a:pPr marL="571500" indent="-571500">
              <a:buAutoNum type="romanLcPeriod"/>
            </a:pPr>
            <a:r>
              <a:rPr lang="en-US" dirty="0" smtClean="0"/>
              <a:t>Returned home when he heard that his country was rising up against Spanish rule</a:t>
            </a:r>
            <a:endParaRPr lang="en-US" dirty="0"/>
          </a:p>
        </p:txBody>
      </p:sp>
      <p:pic>
        <p:nvPicPr>
          <p:cNvPr id="7" name="Content Placeholder 6" descr="san martin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2895599" cy="4343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iv. Would lead not only the independence movement in Argentina but in most of South America</a:t>
            </a:r>
          </a:p>
          <a:p>
            <a:pPr>
              <a:buNone/>
            </a:pPr>
            <a:r>
              <a:rPr lang="en-US" dirty="0" smtClean="0"/>
              <a:t>v. Declared independence in Argentina in 1816</a:t>
            </a:r>
          </a:p>
          <a:p>
            <a:pPr>
              <a:buNone/>
            </a:pPr>
            <a:r>
              <a:rPr lang="en-US" dirty="0" smtClean="0"/>
              <a:t>vi. Next he went on to win independence in Chile</a:t>
            </a:r>
          </a:p>
          <a:p>
            <a:pPr>
              <a:buNone/>
            </a:pPr>
            <a:r>
              <a:rPr lang="en-US" dirty="0" smtClean="0"/>
              <a:t>vii. Met Bolivar in Gran Colombia</a:t>
            </a:r>
          </a:p>
          <a:p>
            <a:pPr>
              <a:buNone/>
            </a:pPr>
            <a:r>
              <a:rPr lang="en-US" dirty="0" smtClean="0"/>
              <a:t>viii. Result of the meeting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San Martin resigned his position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Left Bolivar in power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San Martin returned to Europe and stayed there until his death in 1850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Pedro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Road to independence in Brazil was different</a:t>
            </a:r>
          </a:p>
          <a:p>
            <a:pPr marL="571500" indent="-571500">
              <a:buAutoNum type="romanLcPeriod"/>
            </a:pPr>
            <a:r>
              <a:rPr lang="en-US" dirty="0" smtClean="0"/>
              <a:t>John VI fled to Brazil when Napoleon invaded in 1807</a:t>
            </a:r>
          </a:p>
          <a:p>
            <a:pPr marL="571500" indent="-571500">
              <a:buAutoNum type="romanLcPeriod"/>
            </a:pPr>
            <a:r>
              <a:rPr lang="en-US" dirty="0" smtClean="0"/>
              <a:t>Having the monarchy there changed Brazil’s status</a:t>
            </a:r>
          </a:p>
          <a:p>
            <a:pPr marL="571500" indent="-571500">
              <a:buAutoNum type="romanLcPeriod"/>
            </a:pPr>
            <a:r>
              <a:rPr lang="en-US" dirty="0" smtClean="0"/>
              <a:t>Rio de Janeiro was made the capital of the entire Portuguese empire</a:t>
            </a:r>
            <a:endParaRPr lang="en-US" dirty="0"/>
          </a:p>
        </p:txBody>
      </p:sp>
      <p:pic>
        <p:nvPicPr>
          <p:cNvPr id="7" name="Content Placeholder 6" descr="Pedro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2590800" cy="44196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v. Brazil was allowed to trade directly with the rest of the world instead of just Portugal</a:t>
            </a:r>
          </a:p>
          <a:p>
            <a:pPr>
              <a:buNone/>
            </a:pPr>
            <a:r>
              <a:rPr lang="en-US" dirty="0" smtClean="0"/>
              <a:t>vi. John VI returned to Portugal after a revolution in 1820</a:t>
            </a:r>
          </a:p>
          <a:p>
            <a:pPr>
              <a:buNone/>
            </a:pPr>
            <a:r>
              <a:rPr lang="en-US" dirty="0" smtClean="0"/>
              <a:t>vii. His son Pedro was left to rule</a:t>
            </a:r>
          </a:p>
          <a:p>
            <a:pPr>
              <a:buNone/>
            </a:pPr>
            <a:r>
              <a:rPr lang="en-US" dirty="0" smtClean="0"/>
              <a:t>viii. Brazilian-born colonist began to protest their colonial status</a:t>
            </a:r>
          </a:p>
          <a:p>
            <a:pPr>
              <a:buNone/>
            </a:pPr>
            <a:r>
              <a:rPr lang="en-US" dirty="0" smtClean="0"/>
              <a:t>ix. Transition to independence occurred more smoothly in Brazil than anywhere else in Latin America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x. September 1822, Prince Pedro simple declared Brazil independent</a:t>
            </a:r>
          </a:p>
          <a:p>
            <a:pPr>
              <a:buNone/>
            </a:pPr>
            <a:r>
              <a:rPr lang="en-US" dirty="0" smtClean="0"/>
              <a:t>xi. He was crowned Emperor Pedro I of Brazil soon after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Expansion and War in the United States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Growth of the United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Louisiana Purchase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1803, the United States completed the purchase from France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Gave huge amounts of territory in Central North America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Other reforms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In 1833, Parliament abolished slavery in Great Britain and all of the British Empire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Slavery Abolition Act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Did not free slaves immediately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Slaves over the age of six remained partly free</a:t>
            </a:r>
          </a:p>
          <a:p>
            <a:pPr marL="1371600" lvl="2" indent="-571500">
              <a:buFont typeface="+mj-lt"/>
              <a:buAutoNum type="arabicPeriod"/>
            </a:pPr>
            <a:r>
              <a:rPr lang="en-US" dirty="0" smtClean="0"/>
              <a:t>Also stated that the British government would compensate slave owners depending on how many slaves they freed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A Young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The United States had only just recently won independence from Great Britain </a:t>
            </a:r>
          </a:p>
          <a:p>
            <a:pPr marL="571500" indent="-571500">
              <a:buAutoNum type="romanLcPeriod"/>
            </a:pPr>
            <a:r>
              <a:rPr lang="en-US" dirty="0" smtClean="0"/>
              <a:t>Britain was still harassing the Americans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They seized American sailors and forced them to fight in their war against Napoleon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Helped Native Americans fight the Americans in the Northwest</a:t>
            </a:r>
          </a:p>
          <a:p>
            <a:pPr marL="571500" indent="-571500">
              <a:buAutoNum type="romanLcPeriod"/>
            </a:pPr>
            <a:r>
              <a:rPr lang="en-US" dirty="0" smtClean="0"/>
              <a:t>As a result the United States and Great Britain went to war in 1812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iv. Results of the war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 land had changed hands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Many felt that America had proved their country to be an independent nation</a:t>
            </a:r>
          </a:p>
          <a:p>
            <a:pPr>
              <a:buNone/>
            </a:pPr>
            <a:r>
              <a:rPr lang="en-US" dirty="0" smtClean="0"/>
              <a:t>v. President James Monroe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By the 1820s the United States was growing in national pride and beginning to build a world reputation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Monroe issued what is now known as the Monroe Doctrine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It states: that the Americas were off limits to further European colonization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Texas and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In 1820 an American named Moses Austin got permission from Spain to found small settlement in Texas</a:t>
            </a:r>
          </a:p>
          <a:p>
            <a:pPr marL="571500" indent="-571500">
              <a:buAutoNum type="romanLcPeriod"/>
            </a:pPr>
            <a:r>
              <a:rPr lang="en-US" dirty="0" smtClean="0"/>
              <a:t>However when Mexico got its independence from Spain strict laws were imposed on the settlers in Texas</a:t>
            </a:r>
          </a:p>
          <a:p>
            <a:pPr marL="571500" indent="-571500">
              <a:buAutoNum type="romanLcPeriod"/>
            </a:pPr>
            <a:r>
              <a:rPr lang="en-US" dirty="0" smtClean="0"/>
              <a:t>Eventually these settlers fought for and achieved independence for the Republic of Texas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1845, Texas is admitted into the United States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Mexico is still claimed that Texas belong to them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and other disputes led to the Mexican-American War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Result of the war, the United States gained large territory that is now the southwestern United States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The Move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Westward expansion had been going on for half a century by 1850</a:t>
            </a:r>
          </a:p>
          <a:p>
            <a:pPr marL="571500" indent="-571500">
              <a:buAutoNum type="romanLcPeriod"/>
            </a:pPr>
            <a:r>
              <a:rPr lang="en-US" dirty="0" smtClean="0"/>
              <a:t>Rapid expansion led some to believe that they had a God-given right to settle land all the way to the Pacific Ocean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The term </a:t>
            </a:r>
            <a:r>
              <a:rPr lang="en-US" i="1" dirty="0" smtClean="0"/>
              <a:t>manifest destiny</a:t>
            </a:r>
            <a:r>
              <a:rPr lang="en-US" dirty="0" smtClean="0"/>
              <a:t> is used to describe this belief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Reason for heading west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Gold was discovered in California in 1848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National law promised 160 acres of free land to anyone who made the trip west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Effects on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Settlers were moving onto land that had been inhabited by Native Americans</a:t>
            </a:r>
          </a:p>
          <a:p>
            <a:pPr marL="571500" indent="-571500">
              <a:buAutoNum type="romanLcPeriod"/>
            </a:pPr>
            <a:r>
              <a:rPr lang="en-US" dirty="0" smtClean="0"/>
              <a:t>Led to frequent conflict between Native Americans and settlers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Indian Removal Act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Passed 1830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Called for the relocation of 5 Indian nations to Indian Territory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Under the control of the United States army, Indians from the Cherokee, Choctaw, Chickasaw, Seminole and Creek nations were forced from their homes and moved into Indian Territory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indian-remova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6" y="0"/>
            <a:ext cx="85019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March for the Cherokee was so deadly it became known as the Trail of Tears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Estimated that ¼ of the Cherokees who made the trip died	</a:t>
            </a:r>
          </a:p>
          <a:p>
            <a:pPr>
              <a:buNone/>
            </a:pPr>
            <a:r>
              <a:rPr lang="en-US" dirty="0" smtClean="0"/>
              <a:t>v. As settlers moved further west, new law moved Native Americans into designated areas, called reservations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Parliament also passed laws on public health and crime in order to improve living conditions in industrial cities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Slavery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Became a problem as the United States expanded west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Slave labor had been used since the colonies were formed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Many believed that the use of slave labor was wrong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Some fought for abolition (the end of slavery)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304800"/>
            <a:ext cx="7924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The Road to War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As new states were added, Americans had to decide whether the new states would allow slaves or not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South worried that if more states entered that were not slave states that it would shift the balance in Congress and outlaw slavery altogether</a:t>
            </a:r>
          </a:p>
          <a:p>
            <a:pPr marL="971550" lvl="1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The Kansas-Nebraska Act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Created two new territories in the West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Decision on slavery was left to the residence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set off a bitter debate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The election of Abraham Lincoln as president caused South Carolina to secede or separate from the Union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process is known as succession</a:t>
            </a:r>
            <a:endParaRPr lang="en-US" dirty="0"/>
          </a:p>
        </p:txBody>
      </p:sp>
      <p:pic>
        <p:nvPicPr>
          <p:cNvPr id="6" name="Content Placeholder 5" descr="lincoln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905000"/>
            <a:ext cx="2286000" cy="3962400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v. Other states soon followed South Carolina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They would form the Confederate States of America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They elected Jefferson Davis as their president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They would also draft their own constitution</a:t>
            </a:r>
            <a:endParaRPr lang="en-US" dirty="0"/>
          </a:p>
        </p:txBody>
      </p:sp>
      <p:pic>
        <p:nvPicPr>
          <p:cNvPr id="5" name="Content Placeholder 4" descr="davis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2057400"/>
            <a:ext cx="2362199" cy="388620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War Begins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Lincoln did not believe that the Constitution gave the states the right to secede</a:t>
            </a:r>
          </a:p>
          <a:p>
            <a:pPr marL="571500" indent="-571500">
              <a:buAutoNum type="romanLcPeriod"/>
            </a:pPr>
            <a:r>
              <a:rPr lang="en-US" dirty="0" smtClean="0"/>
              <a:t>In 1861, he gave orders to bring supplies to an American fort in South Carolina</a:t>
            </a:r>
          </a:p>
          <a:p>
            <a:pPr marL="571500" indent="-571500">
              <a:buAutoNum type="romanLcPeriod"/>
            </a:pPr>
            <a:r>
              <a:rPr lang="en-US" dirty="0" smtClean="0"/>
              <a:t>At Fort Sumter, the first shots of the Civil War were fired</a:t>
            </a:r>
          </a:p>
          <a:p>
            <a:pPr marL="571500" indent="-571500">
              <a:buAutoNum type="romanLcPeriod"/>
            </a:pPr>
            <a:r>
              <a:rPr lang="en-US" dirty="0" smtClean="0"/>
              <a:t>The Civil War lasted for 4 years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More than 500,000 died from battle or disease</a:t>
            </a:r>
          </a:p>
          <a:p>
            <a:pPr marL="1371600" lvl="2" indent="-571500">
              <a:buFont typeface="+mj-lt"/>
              <a:buAutoNum type="alphaLcPeriod"/>
            </a:pPr>
            <a:r>
              <a:rPr lang="en-US" dirty="0" smtClean="0"/>
              <a:t>This is more than any American war before or since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The 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AutoNum type="romanLcPeriod"/>
            </a:pPr>
            <a:r>
              <a:rPr lang="en-US" dirty="0" smtClean="0"/>
              <a:t>In January 1863, Lincoln proclaimed all slaves in some areas of the Confederate states free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Did not apply to areas already conquered by the Union</a:t>
            </a:r>
          </a:p>
          <a:p>
            <a:pPr marL="571500" indent="-571500">
              <a:buAutoNum type="romanLcPeriod"/>
            </a:pPr>
            <a:r>
              <a:rPr lang="en-US" dirty="0" smtClean="0"/>
              <a:t>Helped North in several ways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Many slaves fled North, which hurt the Southern economy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Gave renewed purpose to the Union soldiers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Caused European powers to withdraw support of the Confederacy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The Union Prevails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Battle of Gettysburg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Fought in 1863, in Pennsylvania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Turning point of the war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Union soldiers defeated the Confederate troops</a:t>
            </a:r>
          </a:p>
          <a:p>
            <a:pPr marL="571500" indent="-571500">
              <a:buAutoNum type="romanLcPeriod"/>
            </a:pPr>
            <a:r>
              <a:rPr lang="en-US" dirty="0" smtClean="0"/>
              <a:t>Lincoln would later deliver a famous speech at the cemetery dedicated for the soldiers killed there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P5YCAYJPBBLCARVGV9JCA8XA9JQCAOQFLWICAOD51XFCA6O4A53CAFQSIWQCA4JQ6GFCALS971QCAKX0ORFCAABBZQHCALYYRJICAHGG4OYCACGRFFVCA2F1ENWCA0UUTNDCAY0NQLNCA0M77U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4038600" cy="3505200"/>
          </a:xfrm>
        </p:spPr>
      </p:pic>
      <p:pic>
        <p:nvPicPr>
          <p:cNvPr id="8" name="Content Placeholder 7" descr="casualties_during_the_battle_of_gettysburg_1863_poster-p228744327735420096qzz0_40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83150" y="1970088"/>
            <a:ext cx="3810000" cy="381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Chartism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Chartist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A group of people who worked for universal manhood suffrage: voting rights for men</a:t>
            </a:r>
          </a:p>
          <a:p>
            <a:pPr marL="971550" lvl="1" indent="-571500">
              <a:buFont typeface="+mj-lt"/>
              <a:buAutoNum type="arabicPeriod"/>
            </a:pPr>
            <a:r>
              <a:rPr lang="en-US" dirty="0" smtClean="0"/>
              <a:t>Name came from the People’s Charter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52px-1000px-Battle_of_Gettysb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iii. Confederate General Robert E. Lee surrendered to Ulysses S. Grant at Appomattox, Virginia in 1685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ended the Civil War</a:t>
            </a:r>
            <a:endParaRPr lang="en-US" dirty="0"/>
          </a:p>
        </p:txBody>
      </p:sp>
      <p:pic>
        <p:nvPicPr>
          <p:cNvPr id="7" name="Content Placeholder 6" descr="grant le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1"/>
            <a:ext cx="3810000" cy="29845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Effects of the Civil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dirty="0" smtClean="0"/>
              <a:t>The South lay in ruins after the war</a:t>
            </a:r>
          </a:p>
          <a:p>
            <a:pPr marL="571500" indent="-571500">
              <a:buAutoNum type="romanLcPeriod"/>
            </a:pPr>
            <a:r>
              <a:rPr lang="en-US" dirty="0" smtClean="0"/>
              <a:t>Many wonder how the federal government would treat the former Confederate states</a:t>
            </a:r>
          </a:p>
          <a:p>
            <a:pPr marL="571500" indent="-571500">
              <a:buAutoNum type="romanLcPeriod"/>
            </a:pPr>
            <a:r>
              <a:rPr lang="en-US" dirty="0" smtClean="0"/>
              <a:t>This led to the era known as Reconstruction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richmond-virgini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3733800" cy="3962400"/>
          </a:xfrm>
        </p:spPr>
      </p:pic>
      <p:pic>
        <p:nvPicPr>
          <p:cNvPr id="8" name="Content Placeholder 7" descr="ccnews43_03_bi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45050" y="2009712"/>
            <a:ext cx="3886200" cy="4086288"/>
          </a:xfr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vil1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7700" y="1752600"/>
            <a:ext cx="3810000" cy="4191000"/>
          </a:xfrm>
        </p:spPr>
      </p:pic>
      <p:pic>
        <p:nvPicPr>
          <p:cNvPr id="6" name="Content Placeholder 5" descr="destroyed_railroad_depot_in_atlanta_ga_1864_card-p137912484477930794qiae_400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495800" cy="4724400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iv. The government passed several important acts during this period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Civil Rights Act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Protected some rights of formerly enslaved people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Granted citizenship to all freed African Americans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marL="1771650" lvl="3" indent="-514350">
              <a:buFont typeface="+mj-lt"/>
              <a:buAutoNum type="romanLcPeriod"/>
            </a:pPr>
            <a:r>
              <a:rPr lang="en-US" dirty="0" smtClean="0"/>
              <a:t>Stated that voting rights could not be denied based on race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v. Reconstruction did not fully achieve the goal of equal rights for former slaves however</a:t>
            </a:r>
          </a:p>
          <a:p>
            <a:pPr>
              <a:buNone/>
            </a:pPr>
            <a:r>
              <a:rPr lang="en-US" dirty="0" smtClean="0"/>
              <a:t>vi. Some Southern states passed discriminatory laws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 reality many freed African Americans were still prevented from making a decent living after the war	</a:t>
            </a:r>
          </a:p>
          <a:p>
            <a:pPr>
              <a:buNone/>
            </a:pPr>
            <a:r>
              <a:rPr lang="en-US" dirty="0" smtClean="0"/>
              <a:t>vii. The amendments passed during Reconstruction did provide a foundation for later civil rights movements in the United States during the 1900s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</TotalTime>
  <Words>3418</Words>
  <Application>Microsoft Macintosh PowerPoint</Application>
  <PresentationFormat>On-screen Show (4:3)</PresentationFormat>
  <Paragraphs>394</Paragraphs>
  <Slides>96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7" baseType="lpstr">
      <vt:lpstr>Median</vt:lpstr>
      <vt:lpstr>Reforms, Revolutions and War</vt:lpstr>
      <vt:lpstr>1. Social and Political Reforms</vt:lpstr>
      <vt:lpstr>PowerPoint Presentation</vt:lpstr>
      <vt:lpstr>PowerPoint Presentation</vt:lpstr>
      <vt:lpstr>b. Sadler and the Factory Act</vt:lpstr>
      <vt:lpstr>PowerPoint Presentation</vt:lpstr>
      <vt:lpstr>PowerPoint Presentation</vt:lpstr>
      <vt:lpstr>PowerPoint Presentation</vt:lpstr>
      <vt:lpstr>d. Chartism</vt:lpstr>
      <vt:lpstr>PowerPoint Presentation</vt:lpstr>
      <vt:lpstr>PowerPoint Presentation</vt:lpstr>
      <vt:lpstr>2. Victoria Era Voting Reforms</vt:lpstr>
      <vt:lpstr>b. Disraeli and Gladstone</vt:lpstr>
      <vt:lpstr>PowerPoint Presentation</vt:lpstr>
      <vt:lpstr>PowerPoint Presentation</vt:lpstr>
      <vt:lpstr>c. Women’s Voting Rights</vt:lpstr>
      <vt:lpstr>PowerPoint Presentation</vt:lpstr>
      <vt:lpstr>PowerPoint Presentation</vt:lpstr>
      <vt:lpstr>PowerPoint Presentation</vt:lpstr>
      <vt:lpstr>PowerPoint Presentation</vt:lpstr>
      <vt:lpstr>3. Changes in the British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Revolution and Change in France</vt:lpstr>
      <vt:lpstr>1. The Revolution of 1830</vt:lpstr>
      <vt:lpstr>PowerPoint Presentation</vt:lpstr>
      <vt:lpstr>PowerPoint Presentation</vt:lpstr>
      <vt:lpstr>2. Birth of a Republic</vt:lpstr>
      <vt:lpstr>PowerPoint Presentation</vt:lpstr>
      <vt:lpstr>PowerPoint Presentation</vt:lpstr>
      <vt:lpstr>b. Napoleon III and the Second Empire</vt:lpstr>
      <vt:lpstr>PowerPoint Presentation</vt:lpstr>
      <vt:lpstr>c. The Third Republic</vt:lpstr>
      <vt:lpstr>PowerPoint Presentation</vt:lpstr>
      <vt:lpstr>3. The Dreyfus Affair</vt:lpstr>
      <vt:lpstr>c. Alfred Dreyfus</vt:lpstr>
      <vt:lpstr>PowerPoint Presentation</vt:lpstr>
      <vt:lpstr>PowerPoint Presentation</vt:lpstr>
      <vt:lpstr>e. Emile Zola</vt:lpstr>
      <vt:lpstr>f. Theodor Herzl</vt:lpstr>
      <vt:lpstr>PowerPoint Presentation</vt:lpstr>
      <vt:lpstr>Independence of Latin America</vt:lpstr>
      <vt:lpstr>1. Early Struggles for 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Independence of Mexico</vt:lpstr>
      <vt:lpstr>PowerPoint Presentation</vt:lpstr>
      <vt:lpstr>b. Morelos Continues the Revolution</vt:lpstr>
      <vt:lpstr>c. A Creole King for Mexico</vt:lpstr>
      <vt:lpstr>PowerPoint Presentation</vt:lpstr>
      <vt:lpstr>PowerPoint Presentation</vt:lpstr>
      <vt:lpstr>3. Revolutionary leaders in South America</vt:lpstr>
      <vt:lpstr>PowerPoint Presentation</vt:lpstr>
      <vt:lpstr>b. Jose de San Martin</vt:lpstr>
      <vt:lpstr>PowerPoint Presentation</vt:lpstr>
      <vt:lpstr>c. Pedro I</vt:lpstr>
      <vt:lpstr>PowerPoint Presentation</vt:lpstr>
      <vt:lpstr>PowerPoint Presentation</vt:lpstr>
      <vt:lpstr>Expansion and War in the United States</vt:lpstr>
      <vt:lpstr>1. Growth of the United States</vt:lpstr>
      <vt:lpstr>b. A Young Nation</vt:lpstr>
      <vt:lpstr>PowerPoint Presentation</vt:lpstr>
      <vt:lpstr>c. Texas and Mexico</vt:lpstr>
      <vt:lpstr>PowerPoint Presentation</vt:lpstr>
      <vt:lpstr>d. The Move West</vt:lpstr>
      <vt:lpstr>PowerPoint Presentation</vt:lpstr>
      <vt:lpstr>e. Effects on Native Americans</vt:lpstr>
      <vt:lpstr>PowerPoint Presentation</vt:lpstr>
      <vt:lpstr>PowerPoint Presentation</vt:lpstr>
      <vt:lpstr>PowerPoint Presentation</vt:lpstr>
      <vt:lpstr>2. The Civil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War Begins</vt:lpstr>
      <vt:lpstr>d. The Emancipation Proclamation</vt:lpstr>
      <vt:lpstr>e. The Union Prevails</vt:lpstr>
      <vt:lpstr>PowerPoint Presentation</vt:lpstr>
      <vt:lpstr>PowerPoint Presentation</vt:lpstr>
      <vt:lpstr>PowerPoint Presentation</vt:lpstr>
      <vt:lpstr>f. Effects of the Civil War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Reforms, Revolutions and War</dc:title>
  <dc:creator>robert.wieckowski</dc:creator>
  <cp:lastModifiedBy>lynne coyne</cp:lastModifiedBy>
  <cp:revision>23</cp:revision>
  <dcterms:created xsi:type="dcterms:W3CDTF">2011-05-09T17:11:55Z</dcterms:created>
  <dcterms:modified xsi:type="dcterms:W3CDTF">2013-11-12T13:46:31Z</dcterms:modified>
</cp:coreProperties>
</file>