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AB4FD53-FCAB-4692-8A5F-8086EDA21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DA06D-D695-4778-8E06-6C607B00D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33C6C-5964-4391-9806-F9471B6BD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6E4A966-4720-495C-BC8B-1604FA9CC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B8BD-31DE-4F77-8D7A-BF2754C6D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3EB9C-B801-4F26-A19F-A0B361869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93F84-5FE7-44E9-9B55-F5438AED6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71208-5BD5-40F9-BF97-DE8B8D7FC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2E49B-DABA-4FF6-AC62-F68698A11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02488-164C-402C-AB3F-3B20850F9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33AF7-CEB6-4E42-9ADC-92F2FCF60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A85F5-FA8E-4C21-842C-EB56A4CA6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222F9-834D-4C88-8EC7-5D95F10BB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5AB65-CAEE-43FB-9E48-53CA68452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04F07-9EDE-47EE-9EDE-4ECA99C9C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E0CAB-3306-4F96-AAFE-0E7C4E3A4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AB678-938C-481B-BA88-DCD07C525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3BF5F-A1E2-4AD4-BD2F-F7D5DA33C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87E7-7A07-49E7-95AD-DE37F6D30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79F9E-36AA-47FF-9EC3-AE6A031B9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1474-3F12-46C7-A83E-EB1677E2C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FEAD2-7B40-4E50-B3DC-A763382DF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0FF6D-9A0A-4DE0-BF41-BB29523BF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fld id="{0398F655-B7A5-4FF9-9F9E-6B2693CC1B5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0409023E-55A1-4807-9F0B-09CF3FBBF2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819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The Protestant Reformation </a:t>
            </a:r>
            <a:br>
              <a:rPr lang="en-US" sz="4000" smtClean="0">
                <a:cs typeface="+mj-cs"/>
              </a:rPr>
            </a:br>
            <a:r>
              <a:rPr lang="en-US" sz="4000" smtClean="0">
                <a:cs typeface="+mj-cs"/>
              </a:rPr>
              <a:t>(1450-1565)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(2)  The Holy Roman Empire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Decentralized politics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Pope successfully challenged the monarch here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New HRE, Charles V, is young, politically insecure and attempting to govern a huge realm during the critical years of Luther</a:t>
            </a:r>
            <a:r>
              <a:rPr lang="ja-JP" altLang="en-US" sz="2800" smtClean="0">
                <a:latin typeface="Arial" pitchFamily="34" charset="0"/>
              </a:rPr>
              <a:t>’</a:t>
            </a:r>
            <a:r>
              <a:rPr lang="en-US" altLang="ja-JP" sz="2800" smtClean="0"/>
              <a:t>s protest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Charles V faced outside attacks from France and the Turks</a:t>
            </a:r>
          </a:p>
        </p:txBody>
      </p:sp>
      <p:pic>
        <p:nvPicPr>
          <p:cNvPr id="35843" name="Picture 7" descr="charl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3414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D.  Spiritual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Growing piety, mysticism and religious zeal among European masses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Dutch Christian humanist Erasmus inadvertently undermines the Church from within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--</a:t>
            </a:r>
            <a:r>
              <a:rPr lang="en-US" sz="2800" i="1" smtClean="0"/>
              <a:t>In Praise of Folly</a:t>
            </a:r>
            <a:r>
              <a:rPr lang="en-US" sz="2800" smtClean="0"/>
              <a:t> (1510)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Call for a translation of the New Testament into Greek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Call for a return to the simplicity of the early Church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Millenarian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fever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sz="2800" smtClean="0"/>
          </a:p>
        </p:txBody>
      </p:sp>
      <p:pic>
        <p:nvPicPr>
          <p:cNvPr id="36867" name="Picture 6" descr="Erasm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34813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429000"/>
            <a:ext cx="77724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III.  The Emergence of Protestantism in Europe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A.  Germany (Northern)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990600"/>
            <a:ext cx="37719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Luther troubled by the sale of indulgences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Dominican friar Tetzel was selling indulgences in Wittenberg in 1517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Luther posts his 95 theses on the door of the castle church in Wittenberg on October 31, 1517</a:t>
            </a:r>
          </a:p>
        </p:txBody>
      </p:sp>
      <p:pic>
        <p:nvPicPr>
          <p:cNvPr id="38915" name="Picture 7" descr="tetz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442118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A.  Germany (Northern)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Pope pays little attention to the Luther at first-Edict of Worms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Luther attacks the Pope and his bull of excommunication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Luther goes into hiding in 1521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The Protestant Reformation further divided Germany</a:t>
            </a:r>
          </a:p>
        </p:txBody>
      </p:sp>
      <p:pic>
        <p:nvPicPr>
          <p:cNvPr id="39939" name="Picture 6" descr="lut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4017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B.  England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Henry VIII</a:t>
            </a:r>
            <a:r>
              <a:rPr lang="ja-JP" altLang="en-US" sz="2800" smtClean="0">
                <a:latin typeface="Arial" pitchFamily="34" charset="0"/>
              </a:rPr>
              <a:t>’</a:t>
            </a:r>
            <a:r>
              <a:rPr lang="en-US" altLang="ja-JP" sz="2800" smtClean="0"/>
              <a:t>s marriage to Catherine of Aragon</a:t>
            </a:r>
          </a:p>
          <a:p>
            <a:pPr eaLnBrk="1" hangingPunct="1"/>
            <a:r>
              <a:rPr lang="en-US" sz="2800" smtClean="0"/>
              <a:t>Henry creates the Church of England and establishes his own supremacy over it</a:t>
            </a:r>
          </a:p>
          <a:p>
            <a:pPr eaLnBrk="1" hangingPunct="1"/>
            <a:r>
              <a:rPr lang="en-US" sz="2800" smtClean="0"/>
              <a:t>A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political reformation</a:t>
            </a:r>
            <a:r>
              <a:rPr lang="ja-JP" altLang="en-US" sz="2800" smtClean="0">
                <a:latin typeface="Arial" pitchFamily="34" charset="0"/>
              </a:rPr>
              <a:t>”</a:t>
            </a:r>
            <a:r>
              <a:rPr lang="en-US" altLang="ja-JP" sz="2800" smtClean="0"/>
              <a:t> only at first</a:t>
            </a:r>
          </a:p>
          <a:p>
            <a:pPr eaLnBrk="1" hangingPunct="1"/>
            <a:r>
              <a:rPr lang="en-US" sz="2800" smtClean="0"/>
              <a:t>The six wives of Henry VIII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</a:p>
        </p:txBody>
      </p:sp>
      <p:pic>
        <p:nvPicPr>
          <p:cNvPr id="40963" name="Picture 7" descr="w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5450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B.  England (cont)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brief reign of Edward VI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rule of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Bloody</a:t>
            </a:r>
            <a:r>
              <a:rPr lang="ja-JP" altLang="en-US" sz="2800" smtClean="0">
                <a:latin typeface="Arial" pitchFamily="34" charset="0"/>
              </a:rPr>
              <a:t>”</a:t>
            </a:r>
            <a:r>
              <a:rPr lang="en-US" altLang="ja-JP" sz="2800" smtClean="0"/>
              <a:t> Mary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Return of the exiles to England from Geneva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--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Puritans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Queen Elizabeth 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attack of the Spanish Armada in 1588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--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The Protestant Wind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altLang="ja-JP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41987" name="Picture 7" descr="elizabet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3467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C.  Switzerland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(1)  Zurich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Very urban, cosmopolitan setting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Reformer Ulrich Zwingli and his Old Testament persona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Memorialist</a:t>
            </a:r>
            <a:r>
              <a:rPr lang="ja-JP" altLang="en-US" sz="2800" smtClean="0">
                <a:latin typeface="Arial" pitchFamily="34" charset="0"/>
              </a:rPr>
              <a:t>”</a:t>
            </a:r>
            <a:r>
              <a:rPr lang="en-US" altLang="ja-JP" sz="2800" smtClean="0"/>
              <a:t> view of the Mass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Zwingli also opposed purgatory, clerical celibacy, intercession of the saints, and salvation by 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death of Zwingli</a:t>
            </a:r>
          </a:p>
        </p:txBody>
      </p:sp>
      <p:pic>
        <p:nvPicPr>
          <p:cNvPr id="44035" name="Picture 7" descr="zwing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4343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(2)  Geneva (French-speaking)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John Calvin</a:t>
            </a:r>
            <a:r>
              <a:rPr lang="en-US" sz="2800" smtClean="0">
                <a:latin typeface="Arial" pitchFamily="34" charset="0"/>
              </a:rPr>
              <a:t>,</a:t>
            </a:r>
            <a:r>
              <a:rPr lang="en-US" sz="2800" smtClean="0"/>
              <a:t> Geneva, 1541-1564</a:t>
            </a:r>
          </a:p>
          <a:p>
            <a:pPr eaLnBrk="1" hangingPunct="1"/>
            <a:r>
              <a:rPr lang="en-US" sz="2800" smtClean="0"/>
              <a:t>Geneva became the model Protestant training center</a:t>
            </a:r>
          </a:p>
          <a:p>
            <a:pPr eaLnBrk="1" hangingPunct="1"/>
            <a:r>
              <a:rPr lang="en-US" sz="2800" smtClean="0"/>
              <a:t>Stress on order and rigorous adherence to God</a:t>
            </a:r>
            <a:r>
              <a:rPr lang="ja-JP" altLang="en-US" sz="2800" smtClean="0">
                <a:latin typeface="Arial" pitchFamily="34" charset="0"/>
              </a:rPr>
              <a:t>’</a:t>
            </a:r>
            <a:r>
              <a:rPr lang="en-US" altLang="ja-JP" sz="2800" smtClean="0"/>
              <a:t>s law, strict</a:t>
            </a:r>
          </a:p>
          <a:p>
            <a:pPr eaLnBrk="1" hangingPunct="1"/>
            <a:r>
              <a:rPr lang="en-US" sz="2800" smtClean="0"/>
              <a:t>A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Quasi-theocracy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altLang="ja-JP" sz="2800" smtClean="0"/>
          </a:p>
          <a:p>
            <a:pPr eaLnBrk="1" hangingPunct="1"/>
            <a:r>
              <a:rPr lang="en-US" sz="2800" smtClean="0"/>
              <a:t>Self-discipline and the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Protestant Work Ethic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sz="2800" smtClean="0"/>
          </a:p>
        </p:txBody>
      </p:sp>
      <p:pic>
        <p:nvPicPr>
          <p:cNvPr id="45059" name="Picture 7" descr="cal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34750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Key Concepts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End of Religious Unity and in the West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Attack on the medieval church—its institutions, doctrine, practices and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the first attempt at reform, but very unique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Word </a:t>
            </a: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Protestant</a:t>
            </a:r>
            <a:r>
              <a:rPr lang="ja-JP" altLang="en-US" smtClean="0">
                <a:latin typeface="Arial" pitchFamily="34" charset="0"/>
              </a:rPr>
              <a:t>”</a:t>
            </a:r>
            <a:r>
              <a:rPr lang="en-US" altLang="ja-JP" smtClean="0"/>
              <a:t> is first used for dissenting German princes who met at the Diet of Speyer in 1529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D.  France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King Francis I was initially sympathetic to Luther as long as his ideas stayed in Germany</a:t>
            </a:r>
          </a:p>
          <a:p>
            <a:pPr eaLnBrk="1" hangingPunct="1"/>
            <a:r>
              <a:rPr lang="en-US" sz="2400" smtClean="0"/>
              <a:t>Protestantism made illegal in France in 1534</a:t>
            </a:r>
          </a:p>
          <a:p>
            <a:pPr eaLnBrk="1" hangingPunct="1"/>
            <a:r>
              <a:rPr lang="en-US" sz="2400" smtClean="0"/>
              <a:t>Persecution of the Huguenots, St. Bartholomew</a:t>
            </a:r>
            <a:r>
              <a:rPr lang="ja-JP" altLang="en-US" sz="2400" smtClean="0">
                <a:latin typeface="Arial" pitchFamily="34" charset="0"/>
              </a:rPr>
              <a:t>’</a:t>
            </a:r>
            <a:r>
              <a:rPr lang="en-US" altLang="ja-JP" sz="2400" smtClean="0"/>
              <a:t>s Day Massacre</a:t>
            </a:r>
          </a:p>
          <a:p>
            <a:pPr eaLnBrk="1" hangingPunct="1"/>
            <a:r>
              <a:rPr lang="en-US" sz="2400" smtClean="0"/>
              <a:t>King Henry of Navarre and the Edict of Nantes (1598)</a:t>
            </a:r>
          </a:p>
        </p:txBody>
      </p:sp>
      <p:pic>
        <p:nvPicPr>
          <p:cNvPr id="46083" name="Picture 7" descr="bartholom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447198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E.  Other Parts of Western Europe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990600"/>
            <a:ext cx="37719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No Protestant inroads into Spain or Italy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Protestantism succeeded only where it was urban and supported initially by the nobility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After 1540, no new Protestant territories outside of the Netherlands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Most powerful European nations were Catholic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Protestants were feuding with each other</a:t>
            </a:r>
          </a:p>
        </p:txBody>
      </p:sp>
      <p:pic>
        <p:nvPicPr>
          <p:cNvPr id="47107" name="Picture 7" descr="n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572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IV.  Reformation Ideas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A.  Martin Luther (1483-1546)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 Luther</a:t>
            </a:r>
            <a:r>
              <a:rPr lang="ja-JP" altLang="en-US" sz="3600" smtClean="0">
                <a:latin typeface="Arial" pitchFamily="34" charset="0"/>
              </a:rPr>
              <a:t>’</a:t>
            </a:r>
            <a:r>
              <a:rPr lang="en-US" altLang="ja-JP" sz="3600" smtClean="0"/>
              <a:t>s Teachings</a:t>
            </a:r>
            <a:endParaRPr lang="en-US" sz="3600" smtClean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Sola Fidei</a:t>
            </a:r>
            <a:r>
              <a:rPr lang="ja-JP" altLang="en-US" sz="2800" smtClean="0">
                <a:latin typeface="Arial" pitchFamily="34" charset="0"/>
              </a:rPr>
              <a:t>”</a:t>
            </a:r>
            <a:r>
              <a:rPr lang="en-US" altLang="ja-JP" sz="2800" smtClean="0"/>
              <a:t> (Salvation by Faith Alone)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Sola Scriptura</a:t>
            </a:r>
            <a:r>
              <a:rPr lang="ja-JP" altLang="en-US" sz="2800" smtClean="0">
                <a:latin typeface="Arial" pitchFamily="34" charset="0"/>
              </a:rPr>
              <a:t>”</a:t>
            </a:r>
            <a:r>
              <a:rPr lang="en-US" altLang="ja-JP" sz="2800" smtClean="0"/>
              <a:t> (Authority of the Scriptures Alone)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--Luther</a:t>
            </a:r>
            <a:r>
              <a:rPr lang="ja-JP" altLang="en-US" sz="2800" smtClean="0">
                <a:latin typeface="Arial" pitchFamily="34" charset="0"/>
              </a:rPr>
              <a:t>’</a:t>
            </a:r>
            <a:r>
              <a:rPr lang="en-US" altLang="ja-JP" sz="2800" smtClean="0"/>
              <a:t>s German Translation of the New Testament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Priesthood of All Believers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</a:t>
            </a:r>
          </a:p>
        </p:txBody>
      </p:sp>
      <p:pic>
        <p:nvPicPr>
          <p:cNvPr id="50179" name="Picture 7" descr="witten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46259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B.  John Calvin (1509-1564)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  Teaching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Predestination, some are </a:t>
            </a:r>
            <a:r>
              <a:rPr lang="en-US" altLang="en-US" sz="2800" smtClean="0"/>
              <a:t>‘</a:t>
            </a:r>
            <a:r>
              <a:rPr lang="en-US" sz="2800" smtClean="0"/>
              <a:t>elect</a:t>
            </a:r>
            <a:r>
              <a:rPr lang="en-US" altLang="en-US" sz="2800" smtClean="0"/>
              <a:t>’</a:t>
            </a:r>
            <a:r>
              <a:rPr lang="en-US" sz="2800" smtClean="0"/>
              <a:t> or chosen for salvation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right of rebellion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--English Civil War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More of a stress on works than Luther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Divine calling to all sorts of vocations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Government serves the Church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Just war position</a:t>
            </a:r>
          </a:p>
        </p:txBody>
      </p:sp>
      <p:pic>
        <p:nvPicPr>
          <p:cNvPr id="52227" name="Picture 7" descr="serve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53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V.  The Counter-Reformation: The Catholic Response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u="sng" smtClean="0">
                <a:cs typeface="+mj-cs"/>
              </a:rPr>
              <a:t>Ingredients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990600"/>
            <a:ext cx="37719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Reformation shaped the form and rapidity of the Catholic response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Council of Trent (1545-1563) addresses the abuses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Society of Jesus (</a:t>
            </a:r>
            <a:r>
              <a:rPr lang="ja-JP" altLang="en-US" sz="2400" smtClean="0">
                <a:latin typeface="Arial" pitchFamily="34" charset="0"/>
              </a:rPr>
              <a:t>“</a:t>
            </a:r>
            <a:r>
              <a:rPr lang="en-US" altLang="ja-JP" sz="2400" smtClean="0"/>
              <a:t>Jesuits</a:t>
            </a:r>
            <a:r>
              <a:rPr lang="ja-JP" altLang="en-US" sz="2400" smtClean="0">
                <a:latin typeface="Arial" pitchFamily="34" charset="0"/>
              </a:rPr>
              <a:t>”</a:t>
            </a:r>
            <a:r>
              <a:rPr lang="en-US" altLang="ja-JP" sz="2400" smtClean="0"/>
              <a:t>)—1534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--Ignatius Loyola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--Charles Borromeo-Milan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--Francis of Sales-Savoy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--Teresa of Avila-Carmelites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Inquisition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Renewed religious emotionalism-art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54275" name="Picture 7" descr="baro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3724275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VI.  Results of the Reformation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Germany was politically weakened and fragmented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Christian Church was splintered in the West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100 Years of Religious Warfare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Right of Rebellion introduced by both Jesuits and Calvinists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Pope</a:t>
            </a:r>
            <a:r>
              <a:rPr lang="ja-JP" altLang="en-US" sz="2400" smtClean="0">
                <a:latin typeface="Arial" pitchFamily="34" charset="0"/>
              </a:rPr>
              <a:t>’</a:t>
            </a:r>
            <a:r>
              <a:rPr lang="en-US" altLang="ja-JP" sz="2400" smtClean="0"/>
              <a:t>s power increased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Furthered societal individualism and secularism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Growing doubt and religious skepticism</a:t>
            </a:r>
          </a:p>
        </p:txBody>
      </p:sp>
      <p:pic>
        <p:nvPicPr>
          <p:cNvPr id="55299" name="Picture 7" descr="Reformation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43830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I.  The Church</a:t>
            </a:r>
            <a:r>
              <a:rPr lang="ja-JP" altLang="en-US" sz="3600" smtClean="0">
                <a:latin typeface="Arial" pitchFamily="34" charset="0"/>
              </a:rPr>
              <a:t>’</a:t>
            </a:r>
            <a:r>
              <a:rPr lang="en-US" altLang="ja-JP" sz="3600" smtClean="0"/>
              <a:t>s Problems</a:t>
            </a:r>
            <a:endParaRPr lang="en-US" sz="3600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Charges of greed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Worldly political power challenged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Weariness of dependence on the Church and the constraints it enforced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Growing human confidence vs. </a:t>
            </a:r>
            <a:r>
              <a:rPr lang="ja-JP" altLang="en-US" sz="2800" smtClean="0">
                <a:latin typeface="Arial" pitchFamily="34" charset="0"/>
              </a:rPr>
              <a:t>“</a:t>
            </a:r>
            <a:r>
              <a:rPr lang="en-US" altLang="ja-JP" sz="2800" smtClean="0"/>
              <a:t>original sin</a:t>
            </a:r>
            <a:r>
              <a:rPr lang="ja-JP" altLang="en-US" sz="2800" smtClean="0">
                <a:latin typeface="Arial" pitchFamily="34" charset="0"/>
              </a:rPr>
              <a:t>”</a:t>
            </a:r>
            <a:endParaRPr lang="en-US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Catholic church becomes defensive in the face of criticism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8675" name="Picture 7" descr="aqui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3867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VI.  Results of Reformation (cont)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Political stability valued over religious truth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Calvinism boosted the commercial revolution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Witch craze swept Europe in the 1600</a:t>
            </a:r>
            <a:r>
              <a:rPr lang="ja-JP" altLang="en-US" sz="2400" smtClean="0">
                <a:latin typeface="Arial" pitchFamily="34" charset="0"/>
              </a:rPr>
              <a:t>’</a:t>
            </a:r>
            <a:r>
              <a:rPr lang="en-US" altLang="ja-JP" sz="2400" smtClean="0"/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--Between 1561-1670, 3000 people in Germany, 9000 people in Switzerland and 1000 people in England were executed as witches</a:t>
            </a:r>
          </a:p>
        </p:txBody>
      </p:sp>
      <p:pic>
        <p:nvPicPr>
          <p:cNvPr id="56323" name="Picture 6" descr="witchcra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3311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I.  The Church</a:t>
            </a:r>
            <a:r>
              <a:rPr lang="ja-JP" altLang="en-US" sz="3600" smtClean="0">
                <a:latin typeface="Arial" pitchFamily="34" charset="0"/>
              </a:rPr>
              <a:t>’</a:t>
            </a:r>
            <a:r>
              <a:rPr lang="en-US" altLang="ja-JP" sz="3600" smtClean="0"/>
              <a:t>s Problems (cont)</a:t>
            </a:r>
            <a:endParaRPr lang="en-US" sz="3600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corruption of the Renaissance Papacy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+mn-cs"/>
              </a:rPr>
              <a:t>	--Rodrigo Borgia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European population was increasingly anti-clerical post plague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Absenteeism of church leaders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controversy over the sale of indulgences</a:t>
            </a:r>
          </a:p>
        </p:txBody>
      </p:sp>
      <p:pic>
        <p:nvPicPr>
          <p:cNvPr id="29699" name="Picture 7" descr="bor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42243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II.  Convergence of Unique Circumstances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A.  Cultural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Better educated, urban populace was more critical of the Church than rural peasantry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Renaissance monarchs were growing impatient with the power of the Church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Society was more humanistic and </a:t>
            </a:r>
            <a:r>
              <a:rPr lang="en-US" sz="2800" dirty="0" err="1" smtClean="0">
                <a:cs typeface="+mn-cs"/>
              </a:rPr>
              <a:t>secular,Growing</a:t>
            </a:r>
            <a:r>
              <a:rPr lang="en-US" sz="2800" dirty="0" smtClean="0">
                <a:cs typeface="+mn-cs"/>
              </a:rPr>
              <a:t> individualism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+mn-cs"/>
              </a:rPr>
              <a:t>	--John </a:t>
            </a:r>
            <a:r>
              <a:rPr lang="en-US" sz="2800" dirty="0" err="1" smtClean="0">
                <a:cs typeface="+mn-cs"/>
              </a:rPr>
              <a:t>Wyclif</a:t>
            </a:r>
            <a:endParaRPr lang="en-US" sz="2800" dirty="0" smtClean="0">
              <a:cs typeface="+mn-cs"/>
            </a:endParaRPr>
          </a:p>
        </p:txBody>
      </p:sp>
      <p:pic>
        <p:nvPicPr>
          <p:cNvPr id="31747" name="Picture 7" descr="Wycl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3595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B.  Technological: Printing Press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Invention of movable type was invented in 1450 by Johann Gutenberg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Manufacture of paper becomes easier and cheaper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Helped spread ideas before Catholics could squash them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Intensified intellectual criticism of the Church</a:t>
            </a:r>
          </a:p>
        </p:txBody>
      </p:sp>
      <p:pic>
        <p:nvPicPr>
          <p:cNvPr id="32771" name="Picture 7" descr="Guten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8956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C.  Political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(1)  England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Notion of the Renaissance Prince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Recent War of the Roses created a sense of political instability for the Tudor dynasty</a:t>
            </a:r>
          </a:p>
          <a:p>
            <a:pPr eaLnBrk="1" hangingPunct="1">
              <a:buFontTx/>
              <a:buNone/>
              <a:defRPr/>
            </a:pPr>
            <a:r>
              <a:rPr lang="en-US" sz="2800" smtClean="0">
                <a:cs typeface="+mn-cs"/>
              </a:rPr>
              <a:t>	--Henry VIII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The significance of a male heir to the Tudors</a:t>
            </a:r>
          </a:p>
        </p:txBody>
      </p:sp>
      <p:pic>
        <p:nvPicPr>
          <p:cNvPr id="34819" name="Picture 7" descr="Henry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2816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yrus extract design template">
  <a:themeElements>
    <a:clrScheme name="Papyrus extract design templat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apyrus extract design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apyrus extract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yrus extract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196</TotalTime>
  <Words>817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ＭＳ Ｐゴシック</vt:lpstr>
      <vt:lpstr>Palatino Linotype</vt:lpstr>
      <vt:lpstr>Calibri</vt:lpstr>
      <vt:lpstr>Times New Roman</vt:lpstr>
      <vt:lpstr>Corinthian columns design template</vt:lpstr>
      <vt:lpstr>Papyrus extract design template</vt:lpstr>
      <vt:lpstr>The Protestant Reformation  (1450-1565)</vt:lpstr>
      <vt:lpstr>Key Concepts</vt:lpstr>
      <vt:lpstr>I.  The Church’s Problems</vt:lpstr>
      <vt:lpstr>I.  The Church’s Problems (cont)</vt:lpstr>
      <vt:lpstr>II.  Convergence of Unique Circumstances</vt:lpstr>
      <vt:lpstr>A.  Cultural</vt:lpstr>
      <vt:lpstr>B.  Technological: Printing Press</vt:lpstr>
      <vt:lpstr>C.  Political</vt:lpstr>
      <vt:lpstr>(1)  England</vt:lpstr>
      <vt:lpstr>(2)  The Holy Roman Empire</vt:lpstr>
      <vt:lpstr>D.  Spiritual</vt:lpstr>
      <vt:lpstr>III.  The Emergence of Protestantism in Europe</vt:lpstr>
      <vt:lpstr>A.  Germany (Northern)</vt:lpstr>
      <vt:lpstr>A.  Germany (Northern)</vt:lpstr>
      <vt:lpstr>B.  England</vt:lpstr>
      <vt:lpstr>B.  England (cont)</vt:lpstr>
      <vt:lpstr>C.  Switzerland</vt:lpstr>
      <vt:lpstr>(1)  Zurich</vt:lpstr>
      <vt:lpstr>(2)  Geneva (French-speaking)</vt:lpstr>
      <vt:lpstr>D.  France</vt:lpstr>
      <vt:lpstr>E.  Other Parts of Western Europe</vt:lpstr>
      <vt:lpstr>IV.  Reformation Ideas</vt:lpstr>
      <vt:lpstr>A.  Martin Luther (1483-1546)</vt:lpstr>
      <vt:lpstr> Luther’s Teachings</vt:lpstr>
      <vt:lpstr>B.  John Calvin (1509-1564)</vt:lpstr>
      <vt:lpstr>  Teaching</vt:lpstr>
      <vt:lpstr>V.  The Counter-Reformation: The Catholic Response</vt:lpstr>
      <vt:lpstr>Ingredients</vt:lpstr>
      <vt:lpstr>VI.  Results of the Reformation</vt:lpstr>
      <vt:lpstr>VI.  Results of Reformation (cont)</vt:lpstr>
    </vt:vector>
  </TitlesOfParts>
  <Company>IPFW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  (1450-1565)</dc:title>
  <dc:creator> </dc:creator>
  <cp:lastModifiedBy>CMS</cp:lastModifiedBy>
  <cp:revision>10</cp:revision>
  <dcterms:created xsi:type="dcterms:W3CDTF">2006-01-06T03:28:35Z</dcterms:created>
  <dcterms:modified xsi:type="dcterms:W3CDTF">2014-03-10T14:15:35Z</dcterms:modified>
</cp:coreProperties>
</file>