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3"/>
  </p:notesMasterIdLst>
  <p:sldIdLst>
    <p:sldId id="280" r:id="rId2"/>
    <p:sldId id="282" r:id="rId3"/>
    <p:sldId id="283" r:id="rId4"/>
    <p:sldId id="284" r:id="rId5"/>
    <p:sldId id="285" r:id="rId6"/>
    <p:sldId id="281" r:id="rId7"/>
    <p:sldId id="288" r:id="rId8"/>
    <p:sldId id="287" r:id="rId9"/>
    <p:sldId id="289" r:id="rId10"/>
    <p:sldId id="290" r:id="rId11"/>
    <p:sldId id="291" r:id="rId12"/>
    <p:sldId id="292" r:id="rId13"/>
    <p:sldId id="293" r:id="rId14"/>
    <p:sldId id="294" r:id="rId15"/>
    <p:sldId id="295" r:id="rId16"/>
    <p:sldId id="296" r:id="rId17"/>
    <p:sldId id="297" r:id="rId18"/>
    <p:sldId id="298" r:id="rId19"/>
    <p:sldId id="328" r:id="rId20"/>
    <p:sldId id="311" r:id="rId21"/>
    <p:sldId id="312" r:id="rId22"/>
    <p:sldId id="313" r:id="rId23"/>
    <p:sldId id="314" r:id="rId24"/>
    <p:sldId id="315" r:id="rId25"/>
    <p:sldId id="316" r:id="rId26"/>
    <p:sldId id="317" r:id="rId27"/>
    <p:sldId id="318" r:id="rId28"/>
    <p:sldId id="319" r:id="rId29"/>
    <p:sldId id="320" r:id="rId30"/>
    <p:sldId id="321" r:id="rId31"/>
    <p:sldId id="322" r:id="rId32"/>
    <p:sldId id="323" r:id="rId33"/>
    <p:sldId id="324" r:id="rId34"/>
    <p:sldId id="325" r:id="rId35"/>
    <p:sldId id="326" r:id="rId36"/>
    <p:sldId id="327" r:id="rId37"/>
    <p:sldId id="299" r:id="rId38"/>
    <p:sldId id="286" r:id="rId39"/>
    <p:sldId id="307" r:id="rId40"/>
    <p:sldId id="309" r:id="rId41"/>
    <p:sldId id="310" r:id="rId42"/>
  </p:sldIdLst>
  <p:sldSz cx="9144000" cy="6858000" type="screen4x3"/>
  <p:notesSz cx="6858000" cy="9144000"/>
  <p:custDataLst>
    <p:tags r:id="rId44"/>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CCFFCC"/>
    <a:srgbClr val="CCCCFF"/>
    <a:srgbClr val="FFCCFF"/>
    <a:srgbClr val="FFCC99"/>
    <a:srgbClr val="FFFFCC"/>
    <a:srgbClr val="CCFFFF"/>
    <a:srgbClr val="660066"/>
    <a:srgbClr val="00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2" autoAdjust="0"/>
    <p:restoredTop sz="80000" autoAdjust="0"/>
  </p:normalViewPr>
  <p:slideViewPr>
    <p:cSldViewPr>
      <p:cViewPr>
        <p:scale>
          <a:sx n="94" d="100"/>
          <a:sy n="94" d="100"/>
        </p:scale>
        <p:origin x="-72" y="-42"/>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45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BB10A07D-125F-4A24-8451-E5B0B2BFD280}"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p:txBody>
          <a:bodyPr/>
          <a:lstStyle/>
          <a:p>
            <a:pPr>
              <a:defRPr/>
            </a:pPr>
            <a:fld id="{4C0089A4-7B04-45F3-9ED1-F165CE01B8E2}" type="slidenum">
              <a:rPr lang="en-US" smtClean="0"/>
              <a:pPr>
                <a:defRPr/>
              </a:pPr>
              <a:t>1</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D6A3C8-EC63-467D-9676-AA8F559FD13B}" type="slidenum">
              <a:rPr lang="en-US" smtClean="0"/>
              <a:pPr>
                <a:defRPr/>
              </a:pPr>
              <a:t>22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a:defRPr/>
            </a:pPr>
            <a:r>
              <a:rPr lang="en-US" b="1" dirty="0" smtClean="0"/>
              <a:t>Several characteristics lay behind Genghis Khan’s </a:t>
            </a:r>
            <a:r>
              <a:rPr lang="en-US" dirty="0" smtClean="0"/>
              <a:t>stunning success as a conqueror. First, he was a brilliant organizer. He assembled his Mongol warriors into a mighty fighting force (see below). Following the model of the Chinese military, Genghis grouped his warriors in armies of 10,000. These in turn were organized into 1,000-man brigades, 100-man companies, and 10-man squads. He put his most battle-proven and loyal men in command of these units. Second, Genghis was a gifted strategist. He used various tricks to confuse his enemy. Sometimes, a small Mongol cavalry unit would attack, then pretend to gallop away in flight. The enemy usually gave chase. Then the rest of the Mongol army would appear suddenly and slaughter the surprised enemy forces.</a:t>
            </a:r>
          </a:p>
          <a:p>
            <a:pPr>
              <a:defRPr/>
            </a:pPr>
            <a:r>
              <a:rPr lang="en-US" dirty="0" smtClean="0"/>
              <a:t>Finally, Genghis Khan used cruelty as a weapon. He believed in terrifying his</a:t>
            </a:r>
          </a:p>
          <a:p>
            <a:pPr>
              <a:defRPr/>
            </a:pPr>
            <a:r>
              <a:rPr lang="en-US" dirty="0" smtClean="0"/>
              <a:t>enemies into surrender. If a city refused to open its gates to him, he might kill</a:t>
            </a:r>
          </a:p>
          <a:p>
            <a:pPr>
              <a:defRPr/>
            </a:pPr>
            <a:r>
              <a:rPr lang="en-US" dirty="0" smtClean="0"/>
              <a:t>the entire population when he finally captured the place. The terror the Mongols</a:t>
            </a:r>
          </a:p>
          <a:p>
            <a:pPr>
              <a:defRPr/>
            </a:pPr>
            <a:r>
              <a:rPr lang="en-US" dirty="0" smtClean="0"/>
              <a:t>inspired spread ahead of their armies, which led many towns to surrender without</a:t>
            </a:r>
          </a:p>
          <a:p>
            <a:pPr>
              <a:defRPr/>
            </a:pPr>
            <a:r>
              <a:rPr lang="en-US" dirty="0" smtClean="0"/>
              <a:t>a fight. As one Arab historian wrote, “In the countries that have not yet been</a:t>
            </a:r>
          </a:p>
          <a:p>
            <a:pPr>
              <a:defRPr/>
            </a:pPr>
            <a:r>
              <a:rPr lang="en-US" dirty="0" smtClean="0"/>
              <a:t>overrun by them, everyone spends the night afraid that they may appear</a:t>
            </a:r>
          </a:p>
          <a:p>
            <a:pPr>
              <a:defRPr/>
            </a:pPr>
            <a:r>
              <a:rPr lang="en-US" dirty="0" smtClean="0"/>
              <a:t>there too.”</a:t>
            </a:r>
            <a:endParaRPr lang="en-US" dirty="0"/>
          </a:p>
        </p:txBody>
      </p:sp>
      <p:sp>
        <p:nvSpPr>
          <p:cNvPr id="4" name="Slide Number Placeholder 3"/>
          <p:cNvSpPr>
            <a:spLocks noGrp="1"/>
          </p:cNvSpPr>
          <p:nvPr>
            <p:ph type="sldNum" sz="quarter" idx="5"/>
          </p:nvPr>
        </p:nvSpPr>
        <p:spPr/>
        <p:txBody>
          <a:bodyPr/>
          <a:lstStyle/>
          <a:p>
            <a:pPr>
              <a:defRPr/>
            </a:pPr>
            <a:fld id="{0683E881-DE5D-4D84-98DB-8BF5A6FF8584}" type="slidenum">
              <a:rPr lang="en-US" smtClean="0"/>
              <a:pPr>
                <a:defRPr/>
              </a:pPr>
              <a:t>26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a:defRPr/>
            </a:pPr>
            <a:r>
              <a:rPr lang="en-US" b="1" dirty="0" smtClean="0"/>
              <a:t>Several characteristics lay behind Genghis Khan’s </a:t>
            </a:r>
            <a:r>
              <a:rPr lang="en-US" dirty="0" smtClean="0"/>
              <a:t>stunning success as a conqueror. First, he was a brilliant organizer. He assembled his Mongol warriors into a mighty fighting force (see below). Following the model of the Chinese military, Genghis grouped his warriors in armies of 10,000. These in turn were organized into 1,000-man brigades, 100-man companies, and 10-man squads. He put his most battle-proven and loyal men in command of these units. Second, Genghis was a gifted strategist. He used various tricks to confuse his enemy. Sometimes, a small Mongol cavalry unit would attack, then pretend to gallop away in flight. The enemy usually gave chase. Then the rest of the Mongol army would appear suddenly and slaughter the surprised enemy forces.</a:t>
            </a:r>
          </a:p>
          <a:p>
            <a:pPr>
              <a:defRPr/>
            </a:pPr>
            <a:r>
              <a:rPr lang="en-US" dirty="0" smtClean="0"/>
              <a:t>Finally, Genghis Khan used cruelty as a weapon. He believed in terrifying his</a:t>
            </a:r>
          </a:p>
          <a:p>
            <a:pPr>
              <a:defRPr/>
            </a:pPr>
            <a:r>
              <a:rPr lang="en-US" dirty="0" smtClean="0"/>
              <a:t>enemies into surrender. If a city refused to open its gates to him, he might kill</a:t>
            </a:r>
          </a:p>
          <a:p>
            <a:pPr>
              <a:defRPr/>
            </a:pPr>
            <a:r>
              <a:rPr lang="en-US" dirty="0" smtClean="0"/>
              <a:t>the entire population when he finally captured the place. The terror the Mongols</a:t>
            </a:r>
          </a:p>
          <a:p>
            <a:pPr>
              <a:defRPr/>
            </a:pPr>
            <a:r>
              <a:rPr lang="en-US" dirty="0" smtClean="0"/>
              <a:t>inspired spread ahead of their armies, which led many towns to surrender without</a:t>
            </a:r>
          </a:p>
          <a:p>
            <a:pPr>
              <a:defRPr/>
            </a:pPr>
            <a:r>
              <a:rPr lang="en-US" dirty="0" smtClean="0"/>
              <a:t>a fight. As one Arab historian wrote, “In the countries that have not yet been</a:t>
            </a:r>
          </a:p>
          <a:p>
            <a:pPr>
              <a:defRPr/>
            </a:pPr>
            <a:r>
              <a:rPr lang="en-US" dirty="0" smtClean="0"/>
              <a:t>overrun by them, everyone spends the night afraid that they may appear</a:t>
            </a:r>
          </a:p>
          <a:p>
            <a:pPr>
              <a:defRPr/>
            </a:pPr>
            <a:r>
              <a:rPr lang="en-US" dirty="0" smtClean="0"/>
              <a:t>there too.”</a:t>
            </a:r>
            <a:endParaRPr lang="en-US" dirty="0"/>
          </a:p>
        </p:txBody>
      </p:sp>
      <p:sp>
        <p:nvSpPr>
          <p:cNvPr id="4" name="Slide Number Placeholder 3"/>
          <p:cNvSpPr>
            <a:spLocks noGrp="1"/>
          </p:cNvSpPr>
          <p:nvPr>
            <p:ph type="sldNum" sz="quarter" idx="5"/>
          </p:nvPr>
        </p:nvSpPr>
        <p:spPr/>
        <p:txBody>
          <a:bodyPr/>
          <a:lstStyle/>
          <a:p>
            <a:pPr>
              <a:defRPr/>
            </a:pPr>
            <a:fld id="{4A949BDF-1A7B-43F1-BB49-FE672E8A862E}" type="slidenum">
              <a:rPr lang="en-US" smtClean="0"/>
              <a:pPr>
                <a:defRPr/>
              </a:pPr>
              <a:t>27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a:defRPr/>
            </a:pPr>
            <a:r>
              <a:rPr lang="en-US" dirty="0" smtClean="0"/>
              <a:t>While ferocious in war,</a:t>
            </a:r>
          </a:p>
          <a:p>
            <a:pPr>
              <a:defRPr/>
            </a:pPr>
            <a:r>
              <a:rPr lang="en-US" dirty="0" smtClean="0"/>
              <a:t>the Mongols were quite tolerant in peace. They rarely imposed their beliefs or way</a:t>
            </a:r>
          </a:p>
          <a:p>
            <a:pPr>
              <a:defRPr/>
            </a:pPr>
            <a:r>
              <a:rPr lang="en-US" dirty="0" smtClean="0"/>
              <a:t>of life on those they conquered. Over time, some Mongol rulers even adopted</a:t>
            </a:r>
          </a:p>
          <a:p>
            <a:pPr>
              <a:defRPr/>
            </a:pPr>
            <a:r>
              <a:rPr lang="en-US" dirty="0" smtClean="0"/>
              <a:t>aspects of the culture of the people they ruled. The </a:t>
            </a:r>
            <a:r>
              <a:rPr lang="en-US" dirty="0" err="1" smtClean="0"/>
              <a:t>Ilkhans</a:t>
            </a:r>
            <a:r>
              <a:rPr lang="en-US" dirty="0" smtClean="0"/>
              <a:t> and the Golden Horde,</a:t>
            </a:r>
          </a:p>
          <a:p>
            <a:pPr>
              <a:defRPr/>
            </a:pPr>
            <a:r>
              <a:rPr lang="en-US" dirty="0" smtClean="0"/>
              <a:t>for example, became Muslims. Growing cultural differences among the khanates</a:t>
            </a:r>
          </a:p>
          <a:p>
            <a:pPr>
              <a:defRPr/>
            </a:pPr>
            <a:r>
              <a:rPr lang="en-US" dirty="0" smtClean="0"/>
              <a:t>contributed to the eventual splitting up of the empire.</a:t>
            </a:r>
            <a:endParaRPr lang="en-US" dirty="0"/>
          </a:p>
        </p:txBody>
      </p:sp>
      <p:sp>
        <p:nvSpPr>
          <p:cNvPr id="4" name="Slide Number Placeholder 3"/>
          <p:cNvSpPr>
            <a:spLocks noGrp="1"/>
          </p:cNvSpPr>
          <p:nvPr>
            <p:ph type="sldNum" sz="quarter" idx="5"/>
          </p:nvPr>
        </p:nvSpPr>
        <p:spPr/>
        <p:txBody>
          <a:bodyPr/>
          <a:lstStyle/>
          <a:p>
            <a:pPr>
              <a:defRPr/>
            </a:pPr>
            <a:fld id="{01F7D625-2F59-4837-8187-66EE604E1135}" type="slidenum">
              <a:rPr lang="en-US" smtClean="0"/>
              <a:pPr>
                <a:defRPr/>
              </a:pPr>
              <a:t>29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0000" lnSpcReduction="20000"/>
          </a:bodyPr>
          <a:lstStyle/>
          <a:p>
            <a:pPr>
              <a:defRPr/>
            </a:pPr>
            <a:r>
              <a:rPr lang="en-US" dirty="0" smtClean="0"/>
              <a:t>From the mid-1200s to the mid-1300s, the Mongols imposed stability and law and order across much of Eurasia. This period is sometimes called the </a:t>
            </a:r>
            <a:r>
              <a:rPr lang="en-US" b="1" dirty="0" smtClean="0"/>
              <a:t>Pax Mongolica, or Mongol Peace. The Mongols guaranteed safe passage for </a:t>
            </a:r>
            <a:r>
              <a:rPr lang="en-US" dirty="0" smtClean="0"/>
              <a:t>trade caravans, travelers, and missionaries from one end of the empire to another Trade between Europe and Asia had never been more active. Ideas and inventions</a:t>
            </a:r>
          </a:p>
          <a:p>
            <a:pPr>
              <a:defRPr/>
            </a:pPr>
            <a:r>
              <a:rPr lang="en-US" dirty="0" smtClean="0"/>
              <a:t>traveled along with the trade goods. Many Chinese innovations, such as gunpowder,</a:t>
            </a:r>
          </a:p>
          <a:p>
            <a:pPr>
              <a:defRPr/>
            </a:pPr>
            <a:r>
              <a:rPr lang="en-US" dirty="0" smtClean="0"/>
              <a:t>reached Europe during this period.</a:t>
            </a:r>
          </a:p>
          <a:p>
            <a:pPr>
              <a:defRPr/>
            </a:pPr>
            <a:r>
              <a:rPr lang="en-US" dirty="0" smtClean="0"/>
              <a:t>Other things spread along with the goods and the ideas. Some historians speculate</a:t>
            </a:r>
          </a:p>
          <a:p>
            <a:pPr>
              <a:defRPr/>
            </a:pPr>
            <a:r>
              <a:rPr lang="en-US" dirty="0" smtClean="0"/>
              <a:t>that the epidemic of bubonic plague that devastated Europe during the 1300s was</a:t>
            </a:r>
          </a:p>
          <a:p>
            <a:pPr>
              <a:defRPr/>
            </a:pPr>
            <a:r>
              <a:rPr lang="en-US" dirty="0" smtClean="0"/>
              <a:t>first spread by the Mongols. (See Chapter 14.) The disease might have traveled</a:t>
            </a:r>
          </a:p>
          <a:p>
            <a:pPr>
              <a:defRPr/>
            </a:pPr>
            <a:r>
              <a:rPr lang="en-US" dirty="0" smtClean="0"/>
              <a:t>along trade routes or have been passed to others by infected Mongol troops.</a:t>
            </a:r>
          </a:p>
          <a:p>
            <a:pPr>
              <a:defRPr/>
            </a:pPr>
            <a:r>
              <a:rPr lang="en-US" dirty="0" smtClean="0"/>
              <a:t>For a brief period of history, the nomadic Mongols were the lords of city-based</a:t>
            </a:r>
          </a:p>
          <a:p>
            <a:pPr>
              <a:defRPr/>
            </a:pPr>
            <a:r>
              <a:rPr lang="en-US" dirty="0" smtClean="0"/>
              <a:t>civilizations across Asia, including China. As you will read in Section 3, China</a:t>
            </a:r>
          </a:p>
          <a:p>
            <a:pPr>
              <a:defRPr/>
            </a:pPr>
            <a:r>
              <a:rPr lang="en-US" dirty="0" smtClean="0"/>
              <a:t>continued to thrive under Mongol rule.</a:t>
            </a:r>
            <a:endParaRPr lang="en-US" dirty="0"/>
          </a:p>
        </p:txBody>
      </p:sp>
      <p:sp>
        <p:nvSpPr>
          <p:cNvPr id="4" name="Slide Number Placeholder 3"/>
          <p:cNvSpPr>
            <a:spLocks noGrp="1"/>
          </p:cNvSpPr>
          <p:nvPr>
            <p:ph type="sldNum" sz="quarter" idx="5"/>
          </p:nvPr>
        </p:nvSpPr>
        <p:spPr/>
        <p:txBody>
          <a:bodyPr/>
          <a:lstStyle/>
          <a:p>
            <a:pPr>
              <a:defRPr/>
            </a:pPr>
            <a:fld id="{EF494A1B-1F26-4F15-B421-394F94003EF6}" type="slidenum">
              <a:rPr lang="en-US" smtClean="0"/>
              <a:pPr>
                <a:defRPr/>
              </a:pPr>
              <a:t>30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1E85059-33B8-448D-A6D5-BB8AC7AA6ACF}" type="slidenum">
              <a:rPr lang="en-US" smtClean="0"/>
              <a:pPr>
                <a:defRPr/>
              </a:pPr>
              <a:t>33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p:spPr>
        <p:txBody>
          <a:bodyPr/>
          <a:lstStyle/>
          <a:p>
            <a:r>
              <a:rPr lang="en-US" smtClean="0"/>
              <a:t>1279-1368, less that 100 years. </a:t>
            </a:r>
          </a:p>
        </p:txBody>
      </p:sp>
      <p:sp>
        <p:nvSpPr>
          <p:cNvPr id="4" name="Slide Number Placeholder 3"/>
          <p:cNvSpPr>
            <a:spLocks noGrp="1"/>
          </p:cNvSpPr>
          <p:nvPr>
            <p:ph type="sldNum" sz="quarter" idx="5"/>
          </p:nvPr>
        </p:nvSpPr>
        <p:spPr/>
        <p:txBody>
          <a:bodyPr/>
          <a:lstStyle/>
          <a:p>
            <a:pPr>
              <a:defRPr/>
            </a:pPr>
            <a:fld id="{F2FB83C9-91FB-4AFC-8BF1-E740BEBA5693}" type="slidenum">
              <a:rPr lang="en-US" smtClean="0"/>
              <a:pPr>
                <a:defRPr/>
              </a:pPr>
              <a:t>37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FEBE70B-576C-4E5B-AEB4-777E10895A8F}" type="slidenum">
              <a:rPr lang="en-US" smtClean="0"/>
              <a:pPr>
                <a:defRPr/>
              </a:pPr>
              <a:t>38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r>
              <a:rPr lang="en-US" smtClean="0"/>
              <a:t>http://www.pbs.org/wgbh/nova/sultan/media/expl_01q.html </a:t>
            </a:r>
          </a:p>
        </p:txBody>
      </p:sp>
      <p:sp>
        <p:nvSpPr>
          <p:cNvPr id="4" name="Slide Number Placeholder 3"/>
          <p:cNvSpPr>
            <a:spLocks noGrp="1"/>
          </p:cNvSpPr>
          <p:nvPr>
            <p:ph type="sldNum" sz="quarter" idx="5"/>
          </p:nvPr>
        </p:nvSpPr>
        <p:spPr/>
        <p:txBody>
          <a:bodyPr/>
          <a:lstStyle/>
          <a:p>
            <a:pPr>
              <a:defRPr/>
            </a:pPr>
            <a:fld id="{3707F23A-D573-42FC-B301-CBC3E641F869}" type="slidenum">
              <a:rPr lang="en-US" smtClean="0"/>
              <a:pPr>
                <a:defRPr/>
              </a:pPr>
              <a:t>39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FA357F5-F012-4214-AAAC-91741C7D384D}" type="slidenum">
              <a:rPr lang="en-US" smtClean="0"/>
              <a:pPr>
                <a:defRPr/>
              </a:pPr>
              <a:t>40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E42FE64B-60A8-41EA-B75E-5A426E844E95}"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E4F81BB-3811-4747-A413-32C93353F1C7}" type="slidenum">
              <a:rPr lang="en-US" smtClean="0"/>
              <a:pPr>
                <a:defRPr/>
              </a:pPr>
              <a:t>41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2504-D489-44C7-8499-4813976DF051}"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52ECA5F-F428-4C78-B849-F41B3C57BB3D}" type="slidenum">
              <a:rPr lang="en-US" smtClean="0"/>
              <a:pPr>
                <a:defRPr/>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r>
              <a:rPr lang="en-US" smtClean="0"/>
              <a:t>centralized government, Confucianism, Buddhism, and writing</a:t>
            </a:r>
          </a:p>
        </p:txBody>
      </p:sp>
      <p:sp>
        <p:nvSpPr>
          <p:cNvPr id="4" name="Slide Number Placeholder 3"/>
          <p:cNvSpPr>
            <a:spLocks noGrp="1"/>
          </p:cNvSpPr>
          <p:nvPr>
            <p:ph type="sldNum" sz="quarter" idx="5"/>
          </p:nvPr>
        </p:nvSpPr>
        <p:spPr/>
        <p:txBody>
          <a:bodyPr/>
          <a:lstStyle/>
          <a:p>
            <a:pPr>
              <a:defRPr/>
            </a:pPr>
            <a:fld id="{DDB3FDB9-9406-4969-83AE-B7D90600C330}"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A93988-2AE8-4CD1-ABFB-29EF45179926}" type="slidenum">
              <a:rPr lang="en-US" smtClean="0"/>
              <a:pPr>
                <a:defRPr/>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C1772240-97ED-480D-AD41-BFCC552A7352}" type="slidenum">
              <a:rPr lang="en-US" smtClean="0"/>
              <a:pPr>
                <a:defRPr/>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r>
              <a:rPr lang="en-US" smtClean="0"/>
              <a:t>1279-1368, less that 100 years. </a:t>
            </a:r>
          </a:p>
        </p:txBody>
      </p:sp>
      <p:sp>
        <p:nvSpPr>
          <p:cNvPr id="4" name="Slide Number Placeholder 3"/>
          <p:cNvSpPr>
            <a:spLocks noGrp="1"/>
          </p:cNvSpPr>
          <p:nvPr>
            <p:ph type="sldNum" sz="quarter" idx="5"/>
          </p:nvPr>
        </p:nvSpPr>
        <p:spPr/>
        <p:txBody>
          <a:bodyPr/>
          <a:lstStyle/>
          <a:p>
            <a:pPr>
              <a:defRPr/>
            </a:pPr>
            <a:fld id="{641CE574-97D9-41F9-9894-8F45B2570642}" type="slidenum">
              <a:rPr lang="en-US" smtClean="0"/>
              <a:pPr>
                <a:defRPr/>
              </a:pPr>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9E3D4B1-60A1-4638-96F6-D99903435E99}" type="slidenum">
              <a:rPr lang="en-US" smtClean="0"/>
              <a:pPr>
                <a:defRPr/>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3"/>
              <a:chOff x="-3" y="1562"/>
              <a:chExt cx="5763" cy="643"/>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5745 h 720"/>
                  <a:gd name="T4" fmla="*/ 624 w 1000"/>
                  <a:gd name="T5" fmla="*/ 5745 h 720"/>
                  <a:gd name="T6" fmla="*/ 62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p>
                <a:endParaRPr lang="en-US"/>
              </a:p>
            </p:txBody>
          </p:sp>
          <p:sp>
            <p:nvSpPr>
              <p:cNvPr id="11" name="Freeform 7"/>
              <p:cNvSpPr>
                <a:spLocks/>
              </p:cNvSpPr>
              <p:nvPr/>
            </p:nvSpPr>
            <p:spPr bwMode="ltGray">
              <a:xfrm rot="-5400000">
                <a:off x="-58" y="1758"/>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362 h 272"/>
                  <a:gd name="T4" fmla="*/ 240 w 624"/>
                  <a:gd name="T5" fmla="*/ 319 h 272"/>
                  <a:gd name="T6" fmla="*/ 624 w 624"/>
                  <a:gd name="T7" fmla="*/ 36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n-US"/>
              </a:p>
            </p:txBody>
          </p:sp>
          <p:sp>
            <p:nvSpPr>
              <p:cNvPr id="14" name="Freeform 10"/>
              <p:cNvSpPr>
                <a:spLocks/>
              </p:cNvSpPr>
              <p:nvPr/>
            </p:nvSpPr>
            <p:spPr bwMode="ltGray">
              <a:xfrm rot="-5400000">
                <a:off x="154" y="1732"/>
                <a:ext cx="632" cy="315"/>
              </a:xfrm>
              <a:custGeom>
                <a:avLst/>
                <a:gdLst>
                  <a:gd name="T0" fmla="*/ 8 w 632"/>
                  <a:gd name="T1" fmla="*/ 39 h 362"/>
                  <a:gd name="T2" fmla="*/ 8 w 632"/>
                  <a:gd name="T3" fmla="*/ 276 h 362"/>
                  <a:gd name="T4" fmla="*/ 248 w 632"/>
                  <a:gd name="T5" fmla="*/ 276 h 362"/>
                  <a:gd name="T6" fmla="*/ 632 w 632"/>
                  <a:gd name="T7" fmla="*/ 276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endParaRPr lang="en-US"/>
              </a:p>
            </p:txBody>
          </p:sp>
          <p:sp>
            <p:nvSpPr>
              <p:cNvPr id="15" name="Freeform 11"/>
              <p:cNvSpPr>
                <a:spLocks/>
              </p:cNvSpPr>
              <p:nvPr/>
            </p:nvSpPr>
            <p:spPr bwMode="ltGray">
              <a:xfrm rot="-5400000">
                <a:off x="3206" y="1665"/>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p>
                <a:endParaRPr lang="en-US"/>
              </a:p>
            </p:txBody>
          </p:sp>
          <p:sp>
            <p:nvSpPr>
              <p:cNvPr id="17" name="Freeform 13"/>
              <p:cNvSpPr>
                <a:spLocks/>
              </p:cNvSpPr>
              <p:nvPr/>
            </p:nvSpPr>
            <p:spPr bwMode="ltGray">
              <a:xfrm rot="-5400000">
                <a:off x="1828" y="1753"/>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252 h 317"/>
                  <a:gd name="T4" fmla="*/ 624 w 624"/>
                  <a:gd name="T5" fmla="*/ 25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p>
                <a:endParaRPr lang="en-US"/>
              </a:p>
            </p:txBody>
          </p:sp>
          <p:sp>
            <p:nvSpPr>
              <p:cNvPr id="21" name="Freeform 17"/>
              <p:cNvSpPr>
                <a:spLocks/>
              </p:cNvSpPr>
              <p:nvPr/>
            </p:nvSpPr>
            <p:spPr bwMode="ltGray">
              <a:xfrm rot="-5400000">
                <a:off x="4072"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362 h 317"/>
                  <a:gd name="T4" fmla="*/ 624 w 624"/>
                  <a:gd name="T5" fmla="*/ 36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p>
                <a:endParaRPr lang="en-US"/>
              </a:p>
            </p:txBody>
          </p:sp>
          <p:sp>
            <p:nvSpPr>
              <p:cNvPr id="23" name="Freeform 19"/>
              <p:cNvSpPr>
                <a:spLocks/>
              </p:cNvSpPr>
              <p:nvPr/>
            </p:nvSpPr>
            <p:spPr bwMode="ltGray">
              <a:xfrm rot="-5400000">
                <a:off x="4578" y="1751"/>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p>
                <a:endParaRPr lang="en-US"/>
              </a:p>
            </p:txBody>
          </p:sp>
          <p:sp>
            <p:nvSpPr>
              <p:cNvPr id="25" name="Freeform 21"/>
              <p:cNvSpPr>
                <a:spLocks/>
              </p:cNvSpPr>
              <p:nvPr/>
            </p:nvSpPr>
            <p:spPr bwMode="ltGray">
              <a:xfrm rot="-5400000">
                <a:off x="5078" y="1695"/>
                <a:ext cx="624" cy="361"/>
              </a:xfrm>
              <a:custGeom>
                <a:avLst/>
                <a:gdLst>
                  <a:gd name="T0" fmla="*/ 0 w 624"/>
                  <a:gd name="T1" fmla="*/ 0 h 272"/>
                  <a:gd name="T2" fmla="*/ 0 w 624"/>
                  <a:gd name="T3" fmla="*/ 361 h 272"/>
                  <a:gd name="T4" fmla="*/ 240 w 624"/>
                  <a:gd name="T5" fmla="*/ 319 h 272"/>
                  <a:gd name="T6" fmla="*/ 624 w 624"/>
                  <a:gd name="T7" fmla="*/ 361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210 h 385"/>
                <a:gd name="T2" fmla="*/ 5762 w 5762"/>
                <a:gd name="T3" fmla="*/ 201 h 385"/>
                <a:gd name="T4" fmla="*/ 5762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w="9525" cap="flat">
              <a:noFill/>
              <a:prstDash val="solid"/>
              <a:miter lim="800000"/>
              <a:headEnd type="none" w="med" len="med"/>
              <a:tailEnd type="none" w="med" len="med"/>
            </a:ln>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w="9525" cap="flat">
              <a:noFill/>
              <a:prstDash val="solid"/>
              <a:miter lim="800000"/>
              <a:headEnd/>
              <a:tailEnd/>
            </a:ln>
          </p:spPr>
          <p:txBody>
            <a:bodyPr wrap="none" anchor="ctr"/>
            <a:lstStyle/>
            <a:p>
              <a:endParaRPr lang="en-US"/>
            </a:p>
          </p:txBody>
        </p:sp>
      </p:grpSp>
      <p:sp>
        <p:nvSpPr>
          <p:cNvPr id="5145" name="Rectangle 25"/>
          <p:cNvSpPr>
            <a:spLocks noGrp="1" noChangeArrowheads="1"/>
          </p:cNvSpPr>
          <p:nvPr>
            <p:ph type="ctrTitle"/>
          </p:nvPr>
        </p:nvSpPr>
        <p:spPr>
          <a:xfrm>
            <a:off x="381000" y="762000"/>
            <a:ext cx="8564563" cy="1722438"/>
          </a:xfrm>
        </p:spPr>
        <p:txBody>
          <a:bodyPr/>
          <a:lstStyle>
            <a:lvl1pPr>
              <a:defRPr sz="6000">
                <a:latin typeface="Calibri" pitchFamily="34" charset="0"/>
                <a:cs typeface="Calibri" pitchFamily="34" charset="0"/>
              </a:defRPr>
            </a:lvl1pPr>
          </a:lstStyle>
          <a:p>
            <a:r>
              <a:rPr lang="en-US" smtClean="0"/>
              <a:t>Click to edit Master title style</a:t>
            </a:r>
            <a:endParaRPr lang="en-US" dirty="0"/>
          </a:p>
        </p:txBody>
      </p:sp>
      <p:sp>
        <p:nvSpPr>
          <p:cNvPr id="5146" name="Rectangle 26"/>
          <p:cNvSpPr>
            <a:spLocks noGrp="1" noChangeArrowheads="1"/>
          </p:cNvSpPr>
          <p:nvPr>
            <p:ph type="subTitle" idx="1"/>
          </p:nvPr>
        </p:nvSpPr>
        <p:spPr>
          <a:xfrm>
            <a:off x="1166813" y="3886200"/>
            <a:ext cx="7291387" cy="1752600"/>
          </a:xfrm>
        </p:spPr>
        <p:txBody>
          <a:bodyPr/>
          <a:lstStyle>
            <a:lvl1pPr marL="0" indent="0" algn="ctr">
              <a:buFont typeface="Arial" charset="0"/>
              <a:buNone/>
              <a:defRPr sz="5400">
                <a:latin typeface="Calibri" pitchFamily="34" charset="0"/>
                <a:cs typeface="Calibri" pitchFamily="34" charset="0"/>
              </a:defRPr>
            </a:lvl1pPr>
          </a:lstStyle>
          <a:p>
            <a:r>
              <a:rPr lang="en-US"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smtClean="0"/>
              <a:t>Click to edit Master title style</a:t>
            </a:r>
            <a:endParaRPr lang="en-US" dirty="0"/>
          </a:p>
        </p:txBody>
      </p:sp>
      <p:sp>
        <p:nvSpPr>
          <p:cNvPr id="3" name="Content Placeholder 2"/>
          <p:cNvSpPr>
            <a:spLocks noGrp="1"/>
          </p:cNvSpPr>
          <p:nvPr>
            <p:ph sz="half" idx="1"/>
          </p:nvPr>
        </p:nvSpPr>
        <p:spPr>
          <a:xfrm>
            <a:off x="914400" y="1219200"/>
            <a:ext cx="4038600" cy="5638800"/>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105400" y="1219200"/>
            <a:ext cx="4038600" cy="5638800"/>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atin typeface="Calibri" pitchFamily="34" charset="0"/>
                <a:cs typeface="Calibri" pitchFamily="34" charset="0"/>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atin typeface="Calibri" pitchFamily="34" charset="0"/>
                <a:cs typeface="Calibri" pitchFamily="34" charset="0"/>
              </a:defRPr>
            </a:lvl1pPr>
            <a:lvl2pPr>
              <a:defRPr sz="2000">
                <a:latin typeface="Calibri" pitchFamily="34" charset="0"/>
                <a:cs typeface="Calibri" pitchFamily="34" charset="0"/>
              </a:defRPr>
            </a:lvl2pPr>
            <a:lvl3pPr>
              <a:defRPr sz="1800">
                <a:latin typeface="Calibri" pitchFamily="34" charset="0"/>
                <a:cs typeface="Calibri" pitchFamily="34" charset="0"/>
              </a:defRPr>
            </a:lvl3pPr>
            <a:lvl4pPr>
              <a:defRPr sz="1600">
                <a:latin typeface="Calibri" pitchFamily="34" charset="0"/>
                <a:cs typeface="Calibri" pitchFamily="34" charset="0"/>
              </a:defRPr>
            </a:lvl4pPr>
            <a:lvl5pPr>
              <a:defRPr sz="1600">
                <a:latin typeface="Calibri" pitchFamily="34" charset="0"/>
                <a:cs typeface="Calibri" pitchFamily="34" charset="0"/>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atin typeface="Calibri" pitchFamily="34" charset="0"/>
                <a:cs typeface="Calibri"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atin typeface="Calibri" pitchFamily="34" charset="0"/>
                <a:cs typeface="Calibri"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itchFamily="34" charset="0"/>
                <a:cs typeface="Calibri" pitchFamily="34" charset="0"/>
              </a:defRPr>
            </a:lvl1pPr>
          </a:lstStyle>
          <a:p>
            <a:r>
              <a:rPr lang="en-US"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29" name="Group 3"/>
            <p:cNvGrpSpPr>
              <a:grpSpLocks/>
            </p:cNvGrpSpPr>
            <p:nvPr/>
          </p:nvGrpSpPr>
          <p:grpSpPr bwMode="auto">
            <a:xfrm rot="16200000" flipH="1">
              <a:off x="-1815" y="1838"/>
              <a:ext cx="4320" cy="638"/>
              <a:chOff x="-2" y="1562"/>
              <a:chExt cx="5762" cy="638"/>
            </a:xfrm>
          </p:grpSpPr>
          <p:sp>
            <p:nvSpPr>
              <p:cNvPr id="1032" name="Freeform 4"/>
              <p:cNvSpPr>
                <a:spLocks/>
              </p:cNvSpPr>
              <p:nvPr/>
            </p:nvSpPr>
            <p:spPr bwMode="ltGray">
              <a:xfrm rot="-5400000">
                <a:off x="2554" y="-990"/>
                <a:ext cx="624" cy="5746"/>
              </a:xfrm>
              <a:custGeom>
                <a:avLst/>
                <a:gdLst>
                  <a:gd name="T0" fmla="*/ 0 w 1000"/>
                  <a:gd name="T1" fmla="*/ 0 h 720"/>
                  <a:gd name="T2" fmla="*/ 0 w 1000"/>
                  <a:gd name="T3" fmla="*/ 5746 h 720"/>
                  <a:gd name="T4" fmla="*/ 624 w 1000"/>
                  <a:gd name="T5" fmla="*/ 5746 h 720"/>
                  <a:gd name="T6" fmla="*/ 624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w="9525">
                <a:noFill/>
                <a:round/>
                <a:headEnd/>
                <a:tailEnd/>
              </a:ln>
            </p:spPr>
            <p:txBody>
              <a:bodyPr wrap="none" anchor="ctr"/>
              <a:lstStyle/>
              <a:p>
                <a:endParaRPr lang="en-US"/>
              </a:p>
            </p:txBody>
          </p:sp>
          <p:sp>
            <p:nvSpPr>
              <p:cNvPr id="1033" name="Freeform 5"/>
              <p:cNvSpPr>
                <a:spLocks/>
              </p:cNvSpPr>
              <p:nvPr/>
            </p:nvSpPr>
            <p:spPr bwMode="ltGray">
              <a:xfrm rot="-5400000">
                <a:off x="1323" y="1669"/>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endParaRPr lang="en-US"/>
              </a:p>
            </p:txBody>
          </p:sp>
          <p:sp>
            <p:nvSpPr>
              <p:cNvPr id="1034" name="Freeform 6"/>
              <p:cNvSpPr>
                <a:spLocks/>
              </p:cNvSpPr>
              <p:nvPr/>
            </p:nvSpPr>
            <p:spPr bwMode="ltGray">
              <a:xfrm rot="-5400000">
                <a:off x="968" y="1675"/>
                <a:ext cx="624" cy="423"/>
              </a:xfrm>
              <a:custGeom>
                <a:avLst/>
                <a:gdLst>
                  <a:gd name="T0" fmla="*/ 0 w 624"/>
                  <a:gd name="T1" fmla="*/ 0 h 317"/>
                  <a:gd name="T2" fmla="*/ 0 w 624"/>
                  <a:gd name="T3" fmla="*/ 363 h 317"/>
                  <a:gd name="T4" fmla="*/ 624 w 624"/>
                  <a:gd name="T5" fmla="*/ 36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w="9525">
                <a:noFill/>
                <a:round/>
                <a:headEnd/>
                <a:tailEnd/>
              </a:ln>
            </p:spPr>
            <p:txBody>
              <a:bodyPr wrap="none" anchor="ctr"/>
              <a:lstStyle/>
              <a:p>
                <a:endParaRPr lang="en-US"/>
              </a:p>
            </p:txBody>
          </p:sp>
          <p:sp>
            <p:nvSpPr>
              <p:cNvPr id="1035" name="Freeform 7"/>
              <p:cNvSpPr>
                <a:spLocks/>
              </p:cNvSpPr>
              <p:nvPr/>
            </p:nvSpPr>
            <p:spPr bwMode="ltGray">
              <a:xfrm rot="-5400000">
                <a:off x="-71" y="1759"/>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w="9525">
                <a:noFill/>
                <a:round/>
                <a:headEnd/>
                <a:tailEnd/>
              </a:ln>
            </p:spPr>
            <p:txBody>
              <a:bodyPr wrap="none" anchor="ctr"/>
              <a:lstStyle/>
              <a:p>
                <a:endParaRPr lang="en-US"/>
              </a:p>
            </p:txBody>
          </p:sp>
          <p:sp>
            <p:nvSpPr>
              <p:cNvPr id="1036" name="Freeform 8"/>
              <p:cNvSpPr>
                <a:spLocks/>
              </p:cNvSpPr>
              <p:nvPr/>
            </p:nvSpPr>
            <p:spPr bwMode="ltGray">
              <a:xfrm rot="-5400000">
                <a:off x="664" y="1733"/>
                <a:ext cx="624" cy="293"/>
              </a:xfrm>
              <a:custGeom>
                <a:avLst/>
                <a:gdLst>
                  <a:gd name="T0" fmla="*/ 0 w 624"/>
                  <a:gd name="T1" fmla="*/ 0 h 317"/>
                  <a:gd name="T2" fmla="*/ 0 w 624"/>
                  <a:gd name="T3" fmla="*/ 251 h 317"/>
                  <a:gd name="T4" fmla="*/ 624 w 624"/>
                  <a:gd name="T5" fmla="*/ 25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w="9525">
                <a:noFill/>
                <a:round/>
                <a:headEnd/>
                <a:tailEnd/>
              </a:ln>
            </p:spPr>
            <p:txBody>
              <a:bodyPr wrap="none" anchor="ctr"/>
              <a:lstStyle/>
              <a:p>
                <a:endParaRPr lang="en-US"/>
              </a:p>
            </p:txBody>
          </p:sp>
          <p:sp>
            <p:nvSpPr>
              <p:cNvPr id="1037" name="Freeform 9"/>
              <p:cNvSpPr>
                <a:spLocks/>
              </p:cNvSpPr>
              <p:nvPr/>
            </p:nvSpPr>
            <p:spPr bwMode="ltGray">
              <a:xfrm rot="-5400000">
                <a:off x="434" y="1699"/>
                <a:ext cx="624" cy="364"/>
              </a:xfrm>
              <a:custGeom>
                <a:avLst/>
                <a:gdLst>
                  <a:gd name="T0" fmla="*/ 0 w 624"/>
                  <a:gd name="T1" fmla="*/ 0 h 272"/>
                  <a:gd name="T2" fmla="*/ 0 w 624"/>
                  <a:gd name="T3" fmla="*/ 364 h 272"/>
                  <a:gd name="T4" fmla="*/ 240 w 624"/>
                  <a:gd name="T5" fmla="*/ 321 h 272"/>
                  <a:gd name="T6" fmla="*/ 624 w 624"/>
                  <a:gd name="T7" fmla="*/ 364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n-US"/>
              </a:p>
            </p:txBody>
          </p:sp>
          <p:sp>
            <p:nvSpPr>
              <p:cNvPr id="1038" name="Freeform 10"/>
              <p:cNvSpPr>
                <a:spLocks/>
              </p:cNvSpPr>
              <p:nvPr/>
            </p:nvSpPr>
            <p:spPr bwMode="ltGray">
              <a:xfrm rot="-5400000">
                <a:off x="147" y="1728"/>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endParaRPr lang="en-US"/>
              </a:p>
            </p:txBody>
          </p:sp>
          <p:sp>
            <p:nvSpPr>
              <p:cNvPr id="1039" name="Freeform 11"/>
              <p:cNvSpPr>
                <a:spLocks/>
              </p:cNvSpPr>
              <p:nvPr/>
            </p:nvSpPr>
            <p:spPr bwMode="ltGray">
              <a:xfrm rot="-5400000">
                <a:off x="3192" y="1658"/>
                <a:ext cx="624" cy="420"/>
              </a:xfrm>
              <a:custGeom>
                <a:avLst/>
                <a:gdLst>
                  <a:gd name="T0" fmla="*/ 0 w 624"/>
                  <a:gd name="T1" fmla="*/ 0 h 317"/>
                  <a:gd name="T2" fmla="*/ 0 w 624"/>
                  <a:gd name="T3" fmla="*/ 360 h 317"/>
                  <a:gd name="T4" fmla="*/ 624 w 624"/>
                  <a:gd name="T5" fmla="*/ 3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w="9525">
                <a:noFill/>
                <a:round/>
                <a:headEnd/>
                <a:tailEnd/>
              </a:ln>
            </p:spPr>
            <p:txBody>
              <a:bodyPr wrap="none" anchor="ctr"/>
              <a:lstStyle/>
              <a:p>
                <a:endParaRPr lang="en-US"/>
              </a:p>
            </p:txBody>
          </p:sp>
          <p:sp>
            <p:nvSpPr>
              <p:cNvPr id="1040" name="Freeform 12"/>
              <p:cNvSpPr>
                <a:spLocks/>
              </p:cNvSpPr>
              <p:nvPr/>
            </p:nvSpPr>
            <p:spPr bwMode="ltGray">
              <a:xfrm rot="-5400000">
                <a:off x="2870" y="1664"/>
                <a:ext cx="624" cy="421"/>
              </a:xfrm>
              <a:custGeom>
                <a:avLst/>
                <a:gdLst>
                  <a:gd name="T0" fmla="*/ 0 w 624"/>
                  <a:gd name="T1" fmla="*/ 0 h 317"/>
                  <a:gd name="T2" fmla="*/ 0 w 624"/>
                  <a:gd name="T3" fmla="*/ 361 h 317"/>
                  <a:gd name="T4" fmla="*/ 624 w 624"/>
                  <a:gd name="T5" fmla="*/ 36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w="9525">
                <a:noFill/>
                <a:round/>
                <a:headEnd/>
                <a:tailEnd/>
              </a:ln>
            </p:spPr>
            <p:txBody>
              <a:bodyPr wrap="none" anchor="ctr"/>
              <a:lstStyle/>
              <a:p>
                <a:endParaRPr lang="en-US"/>
              </a:p>
            </p:txBody>
          </p:sp>
          <p:sp>
            <p:nvSpPr>
              <p:cNvPr id="1041" name="Freeform 13"/>
              <p:cNvSpPr>
                <a:spLocks/>
              </p:cNvSpPr>
              <p:nvPr/>
            </p:nvSpPr>
            <p:spPr bwMode="ltGray">
              <a:xfrm rot="-5400000">
                <a:off x="1829" y="1747"/>
                <a:ext cx="624" cy="256"/>
              </a:xfrm>
              <a:custGeom>
                <a:avLst/>
                <a:gdLst>
                  <a:gd name="T0" fmla="*/ 0 w 624"/>
                  <a:gd name="T1" fmla="*/ 37 h 370"/>
                  <a:gd name="T2" fmla="*/ 0 w 624"/>
                  <a:gd name="T3" fmla="*/ 225 h 370"/>
                  <a:gd name="T4" fmla="*/ 624 w 624"/>
                  <a:gd name="T5" fmla="*/ 225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w="9525">
                <a:noFill/>
                <a:round/>
                <a:headEnd/>
                <a:tailEnd/>
              </a:ln>
            </p:spPr>
            <p:txBody>
              <a:bodyPr wrap="none" anchor="ctr"/>
              <a:lstStyle/>
              <a:p>
                <a:endParaRPr lang="en-US"/>
              </a:p>
            </p:txBody>
          </p:sp>
          <p:sp>
            <p:nvSpPr>
              <p:cNvPr id="1042" name="Freeform 14"/>
              <p:cNvSpPr>
                <a:spLocks/>
              </p:cNvSpPr>
              <p:nvPr/>
            </p:nvSpPr>
            <p:spPr bwMode="ltGray">
              <a:xfrm rot="-5400000">
                <a:off x="2542" y="1729"/>
                <a:ext cx="624" cy="292"/>
              </a:xfrm>
              <a:custGeom>
                <a:avLst/>
                <a:gdLst>
                  <a:gd name="T0" fmla="*/ 0 w 624"/>
                  <a:gd name="T1" fmla="*/ 0 h 317"/>
                  <a:gd name="T2" fmla="*/ 0 w 624"/>
                  <a:gd name="T3" fmla="*/ 251 h 317"/>
                  <a:gd name="T4" fmla="*/ 624 w 624"/>
                  <a:gd name="T5" fmla="*/ 251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w="9525">
                <a:noFill/>
                <a:round/>
                <a:headEnd/>
                <a:tailEnd/>
              </a:ln>
            </p:spPr>
            <p:txBody>
              <a:bodyPr wrap="none" anchor="ctr"/>
              <a:lstStyle/>
              <a:p>
                <a:endParaRPr lang="en-US"/>
              </a:p>
            </p:txBody>
          </p:sp>
          <p:sp>
            <p:nvSpPr>
              <p:cNvPr id="1043" name="Freeform 15"/>
              <p:cNvSpPr>
                <a:spLocks/>
              </p:cNvSpPr>
              <p:nvPr/>
            </p:nvSpPr>
            <p:spPr bwMode="ltGray">
              <a:xfrm rot="-5400000">
                <a:off x="2330" y="1695"/>
                <a:ext cx="624" cy="360"/>
              </a:xfrm>
              <a:custGeom>
                <a:avLst/>
                <a:gdLst>
                  <a:gd name="T0" fmla="*/ 0 w 624"/>
                  <a:gd name="T1" fmla="*/ 0 h 272"/>
                  <a:gd name="T2" fmla="*/ 0 w 624"/>
                  <a:gd name="T3" fmla="*/ 360 h 272"/>
                  <a:gd name="T4" fmla="*/ 240 w 624"/>
                  <a:gd name="T5" fmla="*/ 318 h 272"/>
                  <a:gd name="T6" fmla="*/ 624 w 624"/>
                  <a:gd name="T7" fmla="*/ 36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n-US"/>
              </a:p>
            </p:txBody>
          </p:sp>
          <p:sp>
            <p:nvSpPr>
              <p:cNvPr id="1044" name="Freeform 16"/>
              <p:cNvSpPr>
                <a:spLocks/>
              </p:cNvSpPr>
              <p:nvPr/>
            </p:nvSpPr>
            <p:spPr bwMode="ltGray">
              <a:xfrm rot="-5400000">
                <a:off x="2034" y="1721"/>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w="9525">
                <a:noFill/>
                <a:round/>
                <a:headEnd/>
                <a:tailEnd/>
              </a:ln>
            </p:spPr>
            <p:txBody>
              <a:bodyPr wrap="none" anchor="ctr"/>
              <a:lstStyle/>
              <a:p>
                <a:endParaRPr lang="en-US"/>
              </a:p>
            </p:txBody>
          </p:sp>
          <p:sp>
            <p:nvSpPr>
              <p:cNvPr id="1045" name="Freeform 17"/>
              <p:cNvSpPr>
                <a:spLocks/>
              </p:cNvSpPr>
              <p:nvPr/>
            </p:nvSpPr>
            <p:spPr bwMode="ltGray">
              <a:xfrm rot="-5400000">
                <a:off x="4060" y="1656"/>
                <a:ext cx="624" cy="420"/>
              </a:xfrm>
              <a:custGeom>
                <a:avLst/>
                <a:gdLst>
                  <a:gd name="T0" fmla="*/ 0 w 624"/>
                  <a:gd name="T1" fmla="*/ 0 h 317"/>
                  <a:gd name="T2" fmla="*/ 0 w 624"/>
                  <a:gd name="T3" fmla="*/ 360 h 317"/>
                  <a:gd name="T4" fmla="*/ 624 w 624"/>
                  <a:gd name="T5" fmla="*/ 36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w="9525">
                <a:noFill/>
                <a:round/>
                <a:headEnd/>
                <a:tailEnd/>
              </a:ln>
            </p:spPr>
            <p:txBody>
              <a:bodyPr wrap="none" anchor="ctr"/>
              <a:lstStyle/>
              <a:p>
                <a:endParaRPr lang="en-US"/>
              </a:p>
            </p:txBody>
          </p:sp>
          <p:sp>
            <p:nvSpPr>
              <p:cNvPr id="1046" name="Freeform 18"/>
              <p:cNvSpPr>
                <a:spLocks/>
              </p:cNvSpPr>
              <p:nvPr/>
            </p:nvSpPr>
            <p:spPr bwMode="ltGray">
              <a:xfrm rot="-5400000">
                <a:off x="3709" y="1661"/>
                <a:ext cx="624" cy="423"/>
              </a:xfrm>
              <a:custGeom>
                <a:avLst/>
                <a:gdLst>
                  <a:gd name="T0" fmla="*/ 0 w 624"/>
                  <a:gd name="T1" fmla="*/ 0 h 317"/>
                  <a:gd name="T2" fmla="*/ 0 w 624"/>
                  <a:gd name="T3" fmla="*/ 363 h 317"/>
                  <a:gd name="T4" fmla="*/ 624 w 624"/>
                  <a:gd name="T5" fmla="*/ 36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w="9525">
                <a:noFill/>
                <a:round/>
                <a:headEnd/>
                <a:tailEnd/>
              </a:ln>
            </p:spPr>
            <p:txBody>
              <a:bodyPr wrap="none" anchor="ctr"/>
              <a:lstStyle/>
              <a:p>
                <a:endParaRPr lang="en-US"/>
              </a:p>
            </p:txBody>
          </p:sp>
          <p:sp>
            <p:nvSpPr>
              <p:cNvPr id="1047" name="Freeform 19"/>
              <p:cNvSpPr>
                <a:spLocks/>
              </p:cNvSpPr>
              <p:nvPr/>
            </p:nvSpPr>
            <p:spPr bwMode="ltGray">
              <a:xfrm rot="-5400000">
                <a:off x="4556" y="1740"/>
                <a:ext cx="624" cy="255"/>
              </a:xfrm>
              <a:custGeom>
                <a:avLst/>
                <a:gdLst>
                  <a:gd name="T0" fmla="*/ 0 w 624"/>
                  <a:gd name="T1" fmla="*/ 37 h 370"/>
                  <a:gd name="T2" fmla="*/ 0 w 624"/>
                  <a:gd name="T3" fmla="*/ 224 h 370"/>
                  <a:gd name="T4" fmla="*/ 624 w 624"/>
                  <a:gd name="T5" fmla="*/ 224 h 370"/>
                  <a:gd name="T6" fmla="*/ 624 w 624"/>
                  <a:gd name="T7" fmla="*/ 37 h 370"/>
                  <a:gd name="T8" fmla="*/ 384 w 624"/>
                  <a:gd name="T9" fmla="*/ 6 h 370"/>
                  <a:gd name="T10" fmla="*/ 0 w 624"/>
                  <a:gd name="T11" fmla="*/ 37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w="9525">
                <a:noFill/>
                <a:round/>
                <a:headEnd/>
                <a:tailEnd/>
              </a:ln>
            </p:spPr>
            <p:txBody>
              <a:bodyPr wrap="none" anchor="ctr"/>
              <a:lstStyle/>
              <a:p>
                <a:endParaRPr lang="en-US"/>
              </a:p>
            </p:txBody>
          </p:sp>
          <p:sp>
            <p:nvSpPr>
              <p:cNvPr id="1048" name="Freeform 20"/>
              <p:cNvSpPr>
                <a:spLocks/>
              </p:cNvSpPr>
              <p:nvPr/>
            </p:nvSpPr>
            <p:spPr bwMode="ltGray">
              <a:xfrm>
                <a:off x="5469" y="1555"/>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w="9525">
                <a:noFill/>
                <a:round/>
                <a:headEnd/>
                <a:tailEnd/>
              </a:ln>
            </p:spPr>
            <p:txBody>
              <a:bodyPr wrap="none" anchor="ctr"/>
              <a:lstStyle/>
              <a:p>
                <a:endParaRPr lang="en-US"/>
              </a:p>
            </p:txBody>
          </p:sp>
          <p:sp>
            <p:nvSpPr>
              <p:cNvPr id="1049" name="Freeform 21"/>
              <p:cNvSpPr>
                <a:spLocks/>
              </p:cNvSpPr>
              <p:nvPr/>
            </p:nvSpPr>
            <p:spPr bwMode="ltGray">
              <a:xfrm rot="-5400000">
                <a:off x="5069" y="1681"/>
                <a:ext cx="624" cy="360"/>
              </a:xfrm>
              <a:custGeom>
                <a:avLst/>
                <a:gdLst>
                  <a:gd name="T0" fmla="*/ 0 w 624"/>
                  <a:gd name="T1" fmla="*/ 0 h 272"/>
                  <a:gd name="T2" fmla="*/ 0 w 624"/>
                  <a:gd name="T3" fmla="*/ 360 h 272"/>
                  <a:gd name="T4" fmla="*/ 240 w 624"/>
                  <a:gd name="T5" fmla="*/ 318 h 272"/>
                  <a:gd name="T6" fmla="*/ 624 w 624"/>
                  <a:gd name="T7" fmla="*/ 36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w="9525">
                <a:noFill/>
                <a:round/>
                <a:headEnd/>
                <a:tailEnd/>
              </a:ln>
            </p:spPr>
            <p:txBody>
              <a:bodyPr wrap="none" anchor="ctr"/>
              <a:lstStyle/>
              <a:p>
                <a:endParaRPr lang="en-US"/>
              </a:p>
            </p:txBody>
          </p:sp>
          <p:sp>
            <p:nvSpPr>
              <p:cNvPr id="1050" name="Freeform 22"/>
              <p:cNvSpPr>
                <a:spLocks/>
              </p:cNvSpPr>
              <p:nvPr/>
            </p:nvSpPr>
            <p:spPr bwMode="ltGray">
              <a:xfrm rot="-5400000">
                <a:off x="4778" y="1707"/>
                <a:ext cx="632" cy="316"/>
              </a:xfrm>
              <a:custGeom>
                <a:avLst/>
                <a:gdLst>
                  <a:gd name="T0" fmla="*/ 8 w 632"/>
                  <a:gd name="T1" fmla="*/ 39 h 362"/>
                  <a:gd name="T2" fmla="*/ 8 w 632"/>
                  <a:gd name="T3" fmla="*/ 277 h 362"/>
                  <a:gd name="T4" fmla="*/ 248 w 632"/>
                  <a:gd name="T5" fmla="*/ 277 h 362"/>
                  <a:gd name="T6" fmla="*/ 632 w 632"/>
                  <a:gd name="T7" fmla="*/ 277 h 362"/>
                  <a:gd name="T8" fmla="*/ 632 w 632"/>
                  <a:gd name="T9" fmla="*/ 39 h 362"/>
                  <a:gd name="T10" fmla="*/ 104 w 632"/>
                  <a:gd name="T11" fmla="*/ 39 h 362"/>
                  <a:gd name="T12" fmla="*/ 8 w 632"/>
                  <a:gd name="T13" fmla="*/ 39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w="9525">
                <a:noFill/>
                <a:round/>
                <a:headEnd/>
                <a:tailEnd/>
              </a:ln>
            </p:spPr>
            <p:txBody>
              <a:bodyPr wrap="none" anchor="ctr"/>
              <a:lstStyle/>
              <a:p>
                <a:endParaRPr lang="en-US"/>
              </a:p>
            </p:txBody>
          </p:sp>
        </p:grpSp>
        <p:sp>
          <p:nvSpPr>
            <p:cNvPr id="1030" name="Freeform 23"/>
            <p:cNvSpPr>
              <a:spLocks/>
            </p:cNvSpPr>
            <p:nvPr/>
          </p:nvSpPr>
          <p:spPr bwMode="ltGray">
            <a:xfrm rot="16200000" flipH="1">
              <a:off x="-1954" y="1951"/>
              <a:ext cx="4320" cy="412"/>
            </a:xfrm>
            <a:custGeom>
              <a:avLst/>
              <a:gdLst>
                <a:gd name="T0" fmla="*/ 0 w 5762"/>
                <a:gd name="T1" fmla="*/ 210 h 385"/>
                <a:gd name="T2" fmla="*/ 4320 w 5762"/>
                <a:gd name="T3" fmla="*/ 201 h 385"/>
                <a:gd name="T4" fmla="*/ 4320 w 5762"/>
                <a:gd name="T5" fmla="*/ 4 h 385"/>
                <a:gd name="T6" fmla="*/ 0 w 5762"/>
                <a:gd name="T7" fmla="*/ 0 h 385"/>
                <a:gd name="T8" fmla="*/ 0 w 5762"/>
                <a:gd name="T9" fmla="*/ 210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w="9525" cap="flat">
              <a:noFill/>
              <a:prstDash val="solid"/>
              <a:miter lim="800000"/>
              <a:headEnd type="none" w="med" len="med"/>
              <a:tailEnd type="none" w="med" len="med"/>
            </a:ln>
          </p:spPr>
          <p:txBody>
            <a:bodyPr wrap="none" anchor="ctr"/>
            <a:lstStyle/>
            <a:p>
              <a:endParaRPr lang="en-US"/>
            </a:p>
          </p:txBody>
        </p:sp>
        <p:sp>
          <p:nvSpPr>
            <p:cNvPr id="1031" name="Freeform 24"/>
            <p:cNvSpPr>
              <a:spLocks/>
            </p:cNvSpPr>
            <p:nvPr/>
          </p:nvSpPr>
          <p:spPr bwMode="ltGray">
            <a:xfrm rot="16200000" flipH="1">
              <a:off x="-1584" y="2062"/>
              <a:ext cx="4319" cy="189"/>
            </a:xfrm>
            <a:custGeom>
              <a:avLst/>
              <a:gdLst>
                <a:gd name="T0" fmla="*/ 0 w 5761"/>
                <a:gd name="T1" fmla="*/ 28 h 189"/>
                <a:gd name="T2" fmla="*/ 4319 w 5761"/>
                <a:gd name="T3" fmla="*/ 0 h 189"/>
                <a:gd name="T4" fmla="*/ 4319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w="9525" cap="flat">
              <a:noFill/>
              <a:prstDash val="solid"/>
              <a:miter lim="800000"/>
              <a:headEnd type="none" w="med" len="med"/>
              <a:tailEnd type="none" w="med" len="med"/>
            </a:ln>
          </p:spPr>
          <p:txBody>
            <a:bodyPr wrap="none" anchor="ctr"/>
            <a:lstStyle/>
            <a:p>
              <a:endParaRPr lang="en-US"/>
            </a:p>
          </p:txBody>
        </p:sp>
      </p:grpSp>
      <p:sp>
        <p:nvSpPr>
          <p:cNvPr id="1027" name="Rectangle 25"/>
          <p:cNvSpPr>
            <a:spLocks noGrp="1" noChangeArrowheads="1"/>
          </p:cNvSpPr>
          <p:nvPr>
            <p:ph type="title"/>
          </p:nvPr>
        </p:nvSpPr>
        <p:spPr bwMode="auto">
          <a:xfrm>
            <a:off x="1143000" y="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26"/>
          <p:cNvSpPr>
            <a:spLocks noGrp="1" noChangeArrowheads="1"/>
          </p:cNvSpPr>
          <p:nvPr>
            <p:ph type="body" idx="1"/>
          </p:nvPr>
        </p:nvSpPr>
        <p:spPr bwMode="auto">
          <a:xfrm>
            <a:off x="914400" y="1219200"/>
            <a:ext cx="8229600" cy="5638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28" r:id="rId1"/>
    <p:sldLayoutId id="2147483723" r:id="rId2"/>
    <p:sldLayoutId id="2147483724" r:id="rId3"/>
    <p:sldLayoutId id="2147483725" r:id="rId4"/>
    <p:sldLayoutId id="2147483726" r:id="rId5"/>
    <p:sldLayoutId id="2147483727" r:id="rId6"/>
  </p:sldLayoutIdLst>
  <p:timing>
    <p:tnLst>
      <p:par>
        <p:cTn id="1" dur="indefinite" restart="never" nodeType="tmRoot"/>
      </p:par>
    </p:tnLst>
  </p:timing>
  <p:txStyles>
    <p:titleStyle>
      <a:lvl1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1pPr>
      <a:lvl2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2pPr>
      <a:lvl3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3pPr>
      <a:lvl4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4pPr>
      <a:lvl5pPr algn="ctr" rtl="0" eaLnBrk="0" fontAlgn="base" hangingPunct="0">
        <a:spcBef>
          <a:spcPct val="0"/>
        </a:spcBef>
        <a:spcAft>
          <a:spcPct val="0"/>
        </a:spcAft>
        <a:defRPr kumimoji="1" sz="4400">
          <a:solidFill>
            <a:schemeClr val="tx2"/>
          </a:solidFill>
          <a:latin typeface="Calibri" pitchFamily="34" charset="0"/>
          <a:ea typeface="Calibri" pitchFamily="34" charset="0"/>
          <a:cs typeface="Calibri" pitchFamily="34" charset="0"/>
        </a:defRPr>
      </a:lvl5pPr>
      <a:lvl6pPr marL="457200" algn="ctr" rtl="0" eaLnBrk="1" fontAlgn="base" hangingPunct="1">
        <a:spcBef>
          <a:spcPct val="0"/>
        </a:spcBef>
        <a:spcAft>
          <a:spcPct val="0"/>
        </a:spcAft>
        <a:defRPr kumimoji="1" sz="4400">
          <a:solidFill>
            <a:schemeClr val="tx2"/>
          </a:solidFill>
          <a:latin typeface="Times New Roman" pitchFamily="18" charset="0"/>
        </a:defRPr>
      </a:lvl6pPr>
      <a:lvl7pPr marL="914400" algn="ctr" rtl="0" eaLnBrk="1" fontAlgn="base" hangingPunct="1">
        <a:spcBef>
          <a:spcPct val="0"/>
        </a:spcBef>
        <a:spcAft>
          <a:spcPct val="0"/>
        </a:spcAft>
        <a:defRPr kumimoji="1" sz="4400">
          <a:solidFill>
            <a:schemeClr val="tx2"/>
          </a:solidFill>
          <a:latin typeface="Times New Roman" pitchFamily="18" charset="0"/>
        </a:defRPr>
      </a:lvl7pPr>
      <a:lvl8pPr marL="1371600" algn="ctr" rtl="0" eaLnBrk="1" fontAlgn="base" hangingPunct="1">
        <a:spcBef>
          <a:spcPct val="0"/>
        </a:spcBef>
        <a:spcAft>
          <a:spcPct val="0"/>
        </a:spcAft>
        <a:defRPr kumimoji="1" sz="4400">
          <a:solidFill>
            <a:schemeClr val="tx2"/>
          </a:solidFill>
          <a:latin typeface="Times New Roman" pitchFamily="18" charset="0"/>
        </a:defRPr>
      </a:lvl8pPr>
      <a:lvl9pPr marL="1828800" algn="ctr" rtl="0" eaLnBrk="1" fontAlgn="base" hangingPunct="1">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Font typeface="Arial" charset="0"/>
        <a:buChar char="■"/>
        <a:defRPr kumimoji="1" sz="4000">
          <a:solidFill>
            <a:schemeClr val="tx1"/>
          </a:solidFill>
          <a:latin typeface="Calibri" pitchFamily="34" charset="0"/>
          <a:ea typeface="Calibri" pitchFamily="34" charset="0"/>
          <a:cs typeface="Calibri" pitchFamily="34" charset="0"/>
        </a:defRPr>
      </a:lvl1pPr>
      <a:lvl2pPr marL="742950" indent="-285750" algn="l" rtl="0" eaLnBrk="0" fontAlgn="base" hangingPunct="0">
        <a:spcBef>
          <a:spcPct val="20000"/>
        </a:spcBef>
        <a:spcAft>
          <a:spcPct val="0"/>
        </a:spcAft>
        <a:buFont typeface="Arial" charset="0"/>
        <a:buChar char="–"/>
        <a:defRPr kumimoji="1" sz="4000">
          <a:solidFill>
            <a:schemeClr val="tx1"/>
          </a:solidFill>
          <a:latin typeface="Calibri" pitchFamily="34" charset="0"/>
          <a:ea typeface="Calibri" pitchFamily="34" charset="0"/>
          <a:cs typeface="Calibri" pitchFamily="34" charset="0"/>
        </a:defRPr>
      </a:lvl2pPr>
      <a:lvl3pPr marL="1143000" indent="-228600" algn="l" rtl="0" eaLnBrk="0" fontAlgn="base" hangingPunct="0">
        <a:spcBef>
          <a:spcPct val="20000"/>
        </a:spcBef>
        <a:spcAft>
          <a:spcPct val="0"/>
        </a:spcAft>
        <a:buChar char="•"/>
        <a:defRPr kumimoji="1" sz="4000">
          <a:solidFill>
            <a:schemeClr val="tx1"/>
          </a:solidFill>
          <a:latin typeface="Calibri" pitchFamily="34" charset="0"/>
          <a:ea typeface="Calibri" pitchFamily="34" charset="0"/>
          <a:cs typeface="Calibri" pitchFamily="34" charset="0"/>
        </a:defRPr>
      </a:lvl3pPr>
      <a:lvl4pPr marL="1600200" indent="-228600" algn="l" rtl="0" eaLnBrk="0" fontAlgn="base" hangingPunct="0">
        <a:spcBef>
          <a:spcPct val="20000"/>
        </a:spcBef>
        <a:spcAft>
          <a:spcPct val="0"/>
        </a:spcAft>
        <a:buChar char="•"/>
        <a:defRPr kumimoji="1" sz="4000">
          <a:solidFill>
            <a:schemeClr val="tx1"/>
          </a:solidFill>
          <a:latin typeface="Calibri" pitchFamily="34" charset="0"/>
          <a:ea typeface="Calibri" pitchFamily="34" charset="0"/>
          <a:cs typeface="Calibri" pitchFamily="34" charset="0"/>
        </a:defRPr>
      </a:lvl4pPr>
      <a:lvl5pPr marL="2057400" indent="-228600" algn="l" rtl="0" eaLnBrk="0" fontAlgn="base" hangingPunct="0">
        <a:spcBef>
          <a:spcPct val="20000"/>
        </a:spcBef>
        <a:spcAft>
          <a:spcPct val="0"/>
        </a:spcAft>
        <a:buChar char="•"/>
        <a:defRPr kumimoji="1" sz="4000">
          <a:solidFill>
            <a:schemeClr val="tx1"/>
          </a:solidFill>
          <a:latin typeface="Calibri" pitchFamily="34" charset="0"/>
          <a:ea typeface="Calibri" pitchFamily="34" charset="0"/>
          <a:cs typeface="Calibri" pitchFamily="34" charset="0"/>
        </a:defRPr>
      </a:lvl5pPr>
      <a:lvl6pPr marL="2514600" indent="-228600" algn="l" rtl="0" eaLnBrk="1" fontAlgn="base" hangingPunct="1">
        <a:spcBef>
          <a:spcPct val="20000"/>
        </a:spcBef>
        <a:spcAft>
          <a:spcPct val="0"/>
        </a:spcAft>
        <a:buChar char="•"/>
        <a:defRPr kumimoji="1" sz="4000">
          <a:solidFill>
            <a:schemeClr val="tx1"/>
          </a:solidFill>
          <a:latin typeface="+mn-lt"/>
        </a:defRPr>
      </a:lvl6pPr>
      <a:lvl7pPr marL="2971800" indent="-228600" algn="l" rtl="0" eaLnBrk="1" fontAlgn="base" hangingPunct="1">
        <a:spcBef>
          <a:spcPct val="20000"/>
        </a:spcBef>
        <a:spcAft>
          <a:spcPct val="0"/>
        </a:spcAft>
        <a:buChar char="•"/>
        <a:defRPr kumimoji="1" sz="4000">
          <a:solidFill>
            <a:schemeClr val="tx1"/>
          </a:solidFill>
          <a:latin typeface="+mn-lt"/>
        </a:defRPr>
      </a:lvl7pPr>
      <a:lvl8pPr marL="3429000" indent="-228600" algn="l" rtl="0" eaLnBrk="1" fontAlgn="base" hangingPunct="1">
        <a:spcBef>
          <a:spcPct val="20000"/>
        </a:spcBef>
        <a:spcAft>
          <a:spcPct val="0"/>
        </a:spcAft>
        <a:buChar char="•"/>
        <a:defRPr kumimoji="1" sz="4000">
          <a:solidFill>
            <a:schemeClr val="tx1"/>
          </a:solidFill>
          <a:latin typeface="+mn-lt"/>
        </a:defRPr>
      </a:lvl8pPr>
      <a:lvl9pPr marL="3886200" indent="-228600" algn="l" rtl="0" eaLnBrk="1" fontAlgn="base" hangingPunct="1">
        <a:spcBef>
          <a:spcPct val="20000"/>
        </a:spcBef>
        <a:spcAft>
          <a:spcPct val="0"/>
        </a:spcAft>
        <a:buChar char="•"/>
        <a:defRPr kumimoji="1" sz="4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body" idx="1"/>
          </p:nvPr>
        </p:nvSpPr>
        <p:spPr>
          <a:xfrm>
            <a:off x="838200" y="152400"/>
            <a:ext cx="8305800" cy="6705600"/>
          </a:xfrm>
        </p:spPr>
        <p:txBody>
          <a:bodyPr/>
          <a:lstStyle/>
          <a:p>
            <a:pPr eaLnBrk="1" hangingPunct="1">
              <a:defRPr/>
            </a:pPr>
            <a:r>
              <a:rPr lang="en-US" sz="3800" u="sng" dirty="0" smtClean="0">
                <a:ea typeface="+mn-ea"/>
              </a:rPr>
              <a:t>Essential Questions</a:t>
            </a:r>
            <a:r>
              <a:rPr lang="en-US" sz="3800" dirty="0" smtClean="0">
                <a:ea typeface="+mn-ea"/>
              </a:rPr>
              <a:t>:</a:t>
            </a:r>
          </a:p>
          <a:p>
            <a:pPr lvl="1" eaLnBrk="1" hangingPunct="1">
              <a:defRPr/>
            </a:pPr>
            <a:r>
              <a:rPr lang="en-US" sz="3800" dirty="0" smtClean="0"/>
              <a:t>Why were the Tang &amp; Song </a:t>
            </a:r>
            <a:br>
              <a:rPr lang="en-US" sz="3800" dirty="0" smtClean="0"/>
            </a:br>
            <a:r>
              <a:rPr lang="en-US" sz="3800" dirty="0" smtClean="0"/>
              <a:t>Dynasties considered the </a:t>
            </a:r>
            <a:br>
              <a:rPr lang="en-US" sz="3800" dirty="0" smtClean="0"/>
            </a:br>
            <a:r>
              <a:rPr lang="en-US" sz="3800" dirty="0" smtClean="0"/>
              <a:t>“golden age” of China?</a:t>
            </a:r>
          </a:p>
          <a:p>
            <a:pPr lvl="1" eaLnBrk="1" hangingPunct="1">
              <a:defRPr/>
            </a:pPr>
            <a:r>
              <a:rPr lang="en-US" sz="3600" dirty="0"/>
              <a:t>What was the impact of the Mongol Empire?</a:t>
            </a:r>
          </a:p>
          <a:p>
            <a:pPr marL="457200" lvl="1" indent="0" eaLnBrk="1" hangingPunct="1">
              <a:buFont typeface="Arial" charset="0"/>
              <a:buNone/>
              <a:defRPr/>
            </a:pPr>
            <a:endParaRPr lang="en-US" sz="3800" dirty="0" smtClean="0"/>
          </a:p>
          <a:p>
            <a:pPr eaLnBrk="1" hangingPunct="1">
              <a:defRPr/>
            </a:pPr>
            <a:endParaRPr lang="en-US" sz="3800" dirty="0" smtClean="0">
              <a:ea typeface="+mn-ea"/>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2290" name="Rectangle 3"/>
          <p:cNvSpPr>
            <a:spLocks noGrp="1" noChangeArrowheads="1"/>
          </p:cNvSpPr>
          <p:nvPr>
            <p:ph type="body" idx="1"/>
          </p:nvPr>
        </p:nvSpPr>
        <p:spPr/>
        <p:txBody>
          <a:bodyPr/>
          <a:lstStyle/>
          <a:p>
            <a:pPr eaLnBrk="1" hangingPunct="1"/>
            <a:endParaRPr lang="en-US" smtClean="0"/>
          </a:p>
        </p:txBody>
      </p:sp>
      <p:sp>
        <p:nvSpPr>
          <p:cNvPr id="12291" name="Title 5"/>
          <p:cNvSpPr>
            <a:spLocks noGrp="1"/>
          </p:cNvSpPr>
          <p:nvPr>
            <p:ph type="title"/>
          </p:nvPr>
        </p:nvSpPr>
        <p:spPr/>
        <p:txBody>
          <a:bodyPr/>
          <a:lstStyle/>
          <a:p>
            <a:pPr eaLnBrk="1" hangingPunct="1"/>
            <a:endParaRPr lang="en-US" smtClean="0"/>
          </a:p>
        </p:txBody>
      </p:sp>
      <p:pic>
        <p:nvPicPr>
          <p:cNvPr id="12292" name="Picture 2" descr="http://www.vhinkle.com/china/compass.jpg"/>
          <p:cNvPicPr>
            <a:picLocks noChangeAspect="1" noChangeArrowheads="1"/>
          </p:cNvPicPr>
          <p:nvPr/>
        </p:nvPicPr>
        <p:blipFill>
          <a:blip r:embed="rId2" cstate="print"/>
          <a:srcRect/>
          <a:stretch>
            <a:fillRect/>
          </a:stretch>
        </p:blipFill>
        <p:spPr bwMode="auto">
          <a:xfrm>
            <a:off x="-685800" y="49213"/>
            <a:ext cx="9829800" cy="6808787"/>
          </a:xfrm>
          <a:prstGeom prst="rect">
            <a:avLst/>
          </a:prstGeom>
          <a:noFill/>
          <a:ln w="9525">
            <a:noFill/>
            <a:miter lim="800000"/>
            <a:headEnd/>
            <a:tailEnd/>
          </a:ln>
        </p:spPr>
      </p:pic>
      <p:sp>
        <p:nvSpPr>
          <p:cNvPr id="9" name="Text Box 6"/>
          <p:cNvSpPr txBox="1">
            <a:spLocks noChangeArrowheads="1"/>
          </p:cNvSpPr>
          <p:nvPr/>
        </p:nvSpPr>
        <p:spPr bwMode="auto">
          <a:xfrm>
            <a:off x="-457200" y="5867400"/>
            <a:ext cx="5029200" cy="769938"/>
          </a:xfrm>
          <a:prstGeom prst="rect">
            <a:avLst/>
          </a:prstGeom>
          <a:solidFill>
            <a:srgbClr val="FFFF99"/>
          </a:solidFill>
          <a:ln w="9525">
            <a:noFill/>
            <a:miter lim="800000"/>
            <a:headEnd/>
            <a:tailEnd/>
          </a:ln>
        </p:spPr>
        <p:txBody>
          <a:bodyPr>
            <a:spAutoFit/>
          </a:bodyPr>
          <a:lstStyle/>
          <a:p>
            <a:pPr algn="ctr">
              <a:spcBef>
                <a:spcPct val="50000"/>
              </a:spcBef>
            </a:pPr>
            <a:r>
              <a:rPr lang="en-US" sz="4400">
                <a:solidFill>
                  <a:srgbClr val="FF0000"/>
                </a:solidFill>
              </a:rPr>
              <a:t>2. Magnetic compass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Rectangle 3"/>
          <p:cNvSpPr>
            <a:spLocks noGrp="1" noChangeArrowheads="1"/>
          </p:cNvSpPr>
          <p:nvPr>
            <p:ph type="body" idx="1"/>
          </p:nvPr>
        </p:nvSpPr>
        <p:spPr/>
        <p:txBody>
          <a:bodyPr/>
          <a:lstStyle/>
          <a:p>
            <a:pPr eaLnBrk="1" hangingPunct="1"/>
            <a:endParaRPr lang="en-US" smtClean="0"/>
          </a:p>
        </p:txBody>
      </p:sp>
      <p:pic>
        <p:nvPicPr>
          <p:cNvPr id="13315" name="Picture 4" descr="HA Gunpowder2"/>
          <p:cNvPicPr>
            <a:picLocks noChangeAspect="1" noChangeArrowheads="1"/>
          </p:cNvPicPr>
          <p:nvPr/>
        </p:nvPicPr>
        <p:blipFill>
          <a:blip r:embed="rId2" cstate="print"/>
          <a:srcRect/>
          <a:stretch>
            <a:fillRect/>
          </a:stretch>
        </p:blipFill>
        <p:spPr bwMode="auto">
          <a:xfrm>
            <a:off x="-884238" y="0"/>
            <a:ext cx="10028238" cy="6858000"/>
          </a:xfrm>
          <a:prstGeom prst="rect">
            <a:avLst/>
          </a:prstGeom>
          <a:noFill/>
          <a:ln w="9525">
            <a:noFill/>
            <a:miter lim="800000"/>
            <a:headEnd/>
            <a:tailEnd/>
          </a:ln>
        </p:spPr>
      </p:pic>
      <p:sp>
        <p:nvSpPr>
          <p:cNvPr id="13316" name="Title 5"/>
          <p:cNvSpPr>
            <a:spLocks noGrp="1"/>
          </p:cNvSpPr>
          <p:nvPr>
            <p:ph type="title"/>
          </p:nvPr>
        </p:nvSpPr>
        <p:spPr/>
        <p:txBody>
          <a:bodyPr/>
          <a:lstStyle/>
          <a:p>
            <a:pPr eaLnBrk="1" hangingPunct="1"/>
            <a:endParaRPr lang="en-US" smtClean="0"/>
          </a:p>
        </p:txBody>
      </p:sp>
      <p:sp>
        <p:nvSpPr>
          <p:cNvPr id="7" name="Text Box 6"/>
          <p:cNvSpPr txBox="1">
            <a:spLocks noChangeArrowheads="1"/>
          </p:cNvSpPr>
          <p:nvPr/>
        </p:nvSpPr>
        <p:spPr bwMode="auto">
          <a:xfrm>
            <a:off x="-609600" y="5867400"/>
            <a:ext cx="3886200" cy="769938"/>
          </a:xfrm>
          <a:prstGeom prst="rect">
            <a:avLst/>
          </a:prstGeom>
          <a:solidFill>
            <a:srgbClr val="FFFF99"/>
          </a:solidFill>
          <a:ln w="9525">
            <a:noFill/>
            <a:miter lim="800000"/>
            <a:headEnd/>
            <a:tailEnd/>
          </a:ln>
        </p:spPr>
        <p:txBody>
          <a:bodyPr>
            <a:spAutoFit/>
          </a:bodyPr>
          <a:lstStyle/>
          <a:p>
            <a:pPr algn="ctr">
              <a:spcBef>
                <a:spcPct val="50000"/>
              </a:spcBef>
            </a:pPr>
            <a:r>
              <a:rPr lang="en-US" sz="4400">
                <a:solidFill>
                  <a:srgbClr val="FF0000"/>
                </a:solidFill>
              </a:rPr>
              <a:t>3. Gunpowder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p:txBody>
          <a:bodyPr/>
          <a:lstStyle/>
          <a:p>
            <a:pPr eaLnBrk="1" hangingPunct="1"/>
            <a:endParaRPr lang="en-US" smtClean="0"/>
          </a:p>
        </p:txBody>
      </p:sp>
      <p:pic>
        <p:nvPicPr>
          <p:cNvPr id="14339" name="Picture 2"/>
          <p:cNvPicPr>
            <a:picLocks noChangeAspect="1" noChangeArrowheads="1"/>
          </p:cNvPicPr>
          <p:nvPr/>
        </p:nvPicPr>
        <p:blipFill>
          <a:blip r:embed="rId2" cstate="print"/>
          <a:srcRect/>
          <a:stretch>
            <a:fillRect/>
          </a:stretch>
        </p:blipFill>
        <p:spPr bwMode="auto">
          <a:xfrm>
            <a:off x="2217738" y="0"/>
            <a:ext cx="6926262" cy="6858000"/>
          </a:xfrm>
          <a:prstGeom prst="rect">
            <a:avLst/>
          </a:prstGeom>
          <a:noFill/>
          <a:ln w="9525">
            <a:noFill/>
            <a:miter lim="800000"/>
            <a:headEnd/>
            <a:tailEnd/>
          </a:ln>
        </p:spPr>
      </p:pic>
      <p:sp>
        <p:nvSpPr>
          <p:cNvPr id="10" name="Text Box 6"/>
          <p:cNvSpPr txBox="1">
            <a:spLocks noChangeArrowheads="1"/>
          </p:cNvSpPr>
          <p:nvPr/>
        </p:nvSpPr>
        <p:spPr bwMode="auto">
          <a:xfrm>
            <a:off x="152400" y="5867400"/>
            <a:ext cx="4038600" cy="769938"/>
          </a:xfrm>
          <a:prstGeom prst="rect">
            <a:avLst/>
          </a:prstGeom>
          <a:solidFill>
            <a:srgbClr val="FFFF99"/>
          </a:solidFill>
          <a:ln w="9525">
            <a:noFill/>
            <a:miter lim="800000"/>
            <a:headEnd/>
            <a:tailEnd/>
          </a:ln>
        </p:spPr>
        <p:txBody>
          <a:bodyPr>
            <a:spAutoFit/>
          </a:bodyPr>
          <a:lstStyle/>
          <a:p>
            <a:pPr algn="ctr">
              <a:spcBef>
                <a:spcPct val="50000"/>
              </a:spcBef>
            </a:pPr>
            <a:r>
              <a:rPr lang="en-US" sz="4400">
                <a:solidFill>
                  <a:srgbClr val="FF0000"/>
                </a:solidFill>
              </a:rPr>
              <a:t>4. Printing Press</a:t>
            </a:r>
          </a:p>
        </p:txBody>
      </p:sp>
      <p:sp>
        <p:nvSpPr>
          <p:cNvPr id="11" name="Rectangle 10"/>
          <p:cNvSpPr/>
          <p:nvPr/>
        </p:nvSpPr>
        <p:spPr bwMode="auto">
          <a:xfrm>
            <a:off x="2743200" y="0"/>
            <a:ext cx="2590800" cy="3581400"/>
          </a:xfrm>
          <a:prstGeom prst="rect">
            <a:avLst/>
          </a:prstGeom>
          <a:solidFill>
            <a:schemeClr val="bg1"/>
          </a:solidFill>
          <a:ln w="9525" cap="flat" cmpd="sng" algn="ctr">
            <a:solidFill>
              <a:schemeClr val="accent3"/>
            </a:solidFill>
            <a:prstDash val="solid"/>
            <a:round/>
            <a:headEnd type="none" w="med" len="med"/>
            <a:tailEnd type="none" w="med" len="med"/>
          </a:ln>
          <a:effectLst/>
        </p:spPr>
        <p:txBody>
          <a:bodyPr/>
          <a:lstStyle/>
          <a:p>
            <a:pPr eaLnBrk="0" hangingPunct="0">
              <a:defRPr/>
            </a:pPr>
            <a:endParaRPr lang="en-US"/>
          </a:p>
        </p:txBody>
      </p:sp>
      <p:sp>
        <p:nvSpPr>
          <p:cNvPr id="12" name="Rectangle 11"/>
          <p:cNvSpPr/>
          <p:nvPr/>
        </p:nvSpPr>
        <p:spPr bwMode="auto">
          <a:xfrm>
            <a:off x="4343400" y="381000"/>
            <a:ext cx="2514600" cy="1752600"/>
          </a:xfrm>
          <a:prstGeom prst="rect">
            <a:avLst/>
          </a:prstGeom>
          <a:solidFill>
            <a:schemeClr val="bg1"/>
          </a:solidFill>
          <a:ln w="9525" cap="flat" cmpd="sng" algn="ctr">
            <a:solidFill>
              <a:schemeClr val="accent3"/>
            </a:solidFill>
            <a:prstDash val="solid"/>
            <a:round/>
            <a:headEnd type="none" w="med" len="med"/>
            <a:tailEnd type="none" w="med" len="med"/>
          </a:ln>
          <a:effectLst/>
        </p:spPr>
        <p:txBody>
          <a:bodyPr/>
          <a:lstStyle/>
          <a:p>
            <a:pPr eaLnBrk="0" hangingPunct="0">
              <a:defRPr/>
            </a:pPr>
            <a:endParaRPr lang="en-US"/>
          </a:p>
        </p:txBody>
      </p:sp>
      <p:sp>
        <p:nvSpPr>
          <p:cNvPr id="13" name="Rectangle 12"/>
          <p:cNvSpPr/>
          <p:nvPr/>
        </p:nvSpPr>
        <p:spPr bwMode="auto">
          <a:xfrm>
            <a:off x="4953000" y="0"/>
            <a:ext cx="2590800" cy="1371600"/>
          </a:xfrm>
          <a:prstGeom prst="rect">
            <a:avLst/>
          </a:prstGeom>
          <a:solidFill>
            <a:schemeClr val="bg1"/>
          </a:solidFill>
          <a:ln w="9525" cap="flat" cmpd="sng" algn="ctr">
            <a:solidFill>
              <a:schemeClr val="accent3"/>
            </a:solidFill>
            <a:prstDash val="solid"/>
            <a:round/>
            <a:headEnd type="none" w="med" len="med"/>
            <a:tailEnd type="none" w="med" len="med"/>
          </a:ln>
          <a:effectLst/>
        </p:spPr>
        <p:txBody>
          <a:bodyPr/>
          <a:lstStyle/>
          <a:p>
            <a:pPr eaLnBrk="0" hangingPunct="0">
              <a:defRPr/>
            </a:pPr>
            <a:endParaRPr lang="en-US"/>
          </a:p>
        </p:txBody>
      </p:sp>
      <p:pic>
        <p:nvPicPr>
          <p:cNvPr id="14344" name="Picture 6" descr="HA Printing"/>
          <p:cNvPicPr>
            <a:picLocks noChangeAspect="1" noChangeArrowheads="1"/>
          </p:cNvPicPr>
          <p:nvPr/>
        </p:nvPicPr>
        <p:blipFill>
          <a:blip r:embed="rId3" cstate="print"/>
          <a:srcRect/>
          <a:stretch>
            <a:fillRect/>
          </a:stretch>
        </p:blipFill>
        <p:spPr bwMode="auto">
          <a:xfrm>
            <a:off x="228600" y="101600"/>
            <a:ext cx="4876800" cy="325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2" name="Rectangle 3"/>
          <p:cNvSpPr>
            <a:spLocks noGrp="1" noChangeArrowheads="1"/>
          </p:cNvSpPr>
          <p:nvPr>
            <p:ph type="body" idx="1"/>
          </p:nvPr>
        </p:nvSpPr>
        <p:spPr/>
        <p:txBody>
          <a:bodyPr/>
          <a:lstStyle/>
          <a:p>
            <a:pPr eaLnBrk="1" hangingPunct="1"/>
            <a:endParaRPr lang="en-US" smtClean="0"/>
          </a:p>
        </p:txBody>
      </p:sp>
      <p:pic>
        <p:nvPicPr>
          <p:cNvPr id="15363" name="Picture 4" descr="http://goldseek.com/news/2008/7-21mh.jpg"/>
          <p:cNvPicPr>
            <a:picLocks noChangeAspect="1" noChangeArrowheads="1"/>
          </p:cNvPicPr>
          <p:nvPr/>
        </p:nvPicPr>
        <p:blipFill>
          <a:blip r:embed="rId2" cstate="print"/>
          <a:srcRect/>
          <a:stretch>
            <a:fillRect/>
          </a:stretch>
        </p:blipFill>
        <p:spPr bwMode="auto">
          <a:xfrm>
            <a:off x="0" y="685800"/>
            <a:ext cx="9144000" cy="5483225"/>
          </a:xfrm>
          <a:prstGeom prst="rect">
            <a:avLst/>
          </a:prstGeom>
          <a:noFill/>
          <a:ln w="9525">
            <a:noFill/>
            <a:miter lim="800000"/>
            <a:headEnd/>
            <a:tailEnd/>
          </a:ln>
        </p:spPr>
      </p:pic>
      <p:sp>
        <p:nvSpPr>
          <p:cNvPr id="11" name="Text Box 6"/>
          <p:cNvSpPr txBox="1">
            <a:spLocks noChangeArrowheads="1"/>
          </p:cNvSpPr>
          <p:nvPr/>
        </p:nvSpPr>
        <p:spPr bwMode="auto">
          <a:xfrm>
            <a:off x="152400" y="5867400"/>
            <a:ext cx="4038600" cy="769938"/>
          </a:xfrm>
          <a:prstGeom prst="rect">
            <a:avLst/>
          </a:prstGeom>
          <a:solidFill>
            <a:srgbClr val="FFFF99"/>
          </a:solidFill>
          <a:ln w="9525">
            <a:noFill/>
            <a:miter lim="800000"/>
            <a:headEnd/>
            <a:tailEnd/>
          </a:ln>
        </p:spPr>
        <p:txBody>
          <a:bodyPr>
            <a:spAutoFit/>
          </a:bodyPr>
          <a:lstStyle/>
          <a:p>
            <a:pPr algn="ctr">
              <a:spcBef>
                <a:spcPct val="50000"/>
              </a:spcBef>
            </a:pPr>
            <a:r>
              <a:rPr lang="en-US" sz="4400">
                <a:solidFill>
                  <a:srgbClr val="FF0000"/>
                </a:solidFill>
              </a:rPr>
              <a:t>5. Paper money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6" descr="HA CHinese Writing"/>
          <p:cNvPicPr>
            <a:picLocks noChangeAspect="1" noChangeArrowheads="1"/>
          </p:cNvPicPr>
          <p:nvPr/>
        </p:nvPicPr>
        <p:blipFill>
          <a:blip r:embed="rId2" cstate="print"/>
          <a:srcRect/>
          <a:stretch>
            <a:fillRect/>
          </a:stretch>
        </p:blipFill>
        <p:spPr bwMode="auto">
          <a:xfrm>
            <a:off x="152400" y="0"/>
            <a:ext cx="8991600" cy="6858000"/>
          </a:xfrm>
          <a:prstGeom prst="rect">
            <a:avLst/>
          </a:prstGeom>
          <a:noFill/>
          <a:ln w="9525">
            <a:noFill/>
            <a:miter lim="800000"/>
            <a:headEnd/>
            <a:tailEnd/>
          </a:ln>
        </p:spPr>
      </p:pic>
      <p:sp>
        <p:nvSpPr>
          <p:cNvPr id="6" name="Text Box 6"/>
          <p:cNvSpPr txBox="1">
            <a:spLocks noChangeArrowheads="1"/>
          </p:cNvSpPr>
          <p:nvPr/>
        </p:nvSpPr>
        <p:spPr bwMode="auto">
          <a:xfrm>
            <a:off x="152400" y="5867400"/>
            <a:ext cx="4267200" cy="769938"/>
          </a:xfrm>
          <a:prstGeom prst="rect">
            <a:avLst/>
          </a:prstGeom>
          <a:solidFill>
            <a:srgbClr val="FFFF99"/>
          </a:solidFill>
          <a:ln w="9525">
            <a:noFill/>
            <a:miter lim="800000"/>
            <a:headEnd/>
            <a:tailEnd/>
          </a:ln>
        </p:spPr>
        <p:txBody>
          <a:bodyPr>
            <a:spAutoFit/>
          </a:bodyPr>
          <a:lstStyle/>
          <a:p>
            <a:pPr algn="ctr">
              <a:spcBef>
                <a:spcPct val="50000"/>
              </a:spcBef>
            </a:pPr>
            <a:r>
              <a:rPr lang="en-US" sz="4400">
                <a:solidFill>
                  <a:srgbClr val="FF0000"/>
                </a:solidFill>
              </a:rPr>
              <a:t>6. Chinese writing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0" name="Rectangle 3"/>
          <p:cNvSpPr>
            <a:spLocks noGrp="1" noChangeArrowheads="1"/>
          </p:cNvSpPr>
          <p:nvPr>
            <p:ph type="body" idx="1"/>
          </p:nvPr>
        </p:nvSpPr>
        <p:spPr/>
        <p:txBody>
          <a:bodyPr/>
          <a:lstStyle/>
          <a:p>
            <a:pPr eaLnBrk="1" hangingPunct="1"/>
            <a:endParaRPr lang="en-US" smtClean="0"/>
          </a:p>
        </p:txBody>
      </p:sp>
      <p:pic>
        <p:nvPicPr>
          <p:cNvPr id="17411" name="Picture 4" descr="HA Ship Building"/>
          <p:cNvPicPr>
            <a:picLocks noChangeAspect="1" noChangeArrowheads="1"/>
          </p:cNvPicPr>
          <p:nvPr/>
        </p:nvPicPr>
        <p:blipFill>
          <a:blip r:embed="rId2" cstate="print"/>
          <a:srcRect/>
          <a:stretch>
            <a:fillRect/>
          </a:stretch>
        </p:blipFill>
        <p:spPr bwMode="auto">
          <a:xfrm>
            <a:off x="333375" y="0"/>
            <a:ext cx="7972425" cy="6858000"/>
          </a:xfrm>
          <a:prstGeom prst="rect">
            <a:avLst/>
          </a:prstGeom>
          <a:noFill/>
          <a:ln w="9525">
            <a:noFill/>
            <a:miter lim="800000"/>
            <a:headEnd/>
            <a:tailEnd/>
          </a:ln>
        </p:spPr>
      </p:pic>
      <p:sp>
        <p:nvSpPr>
          <p:cNvPr id="17412" name="Title 5"/>
          <p:cNvSpPr>
            <a:spLocks noGrp="1"/>
          </p:cNvSpPr>
          <p:nvPr>
            <p:ph type="title"/>
          </p:nvPr>
        </p:nvSpPr>
        <p:spPr/>
        <p:txBody>
          <a:bodyPr/>
          <a:lstStyle/>
          <a:p>
            <a:pPr eaLnBrk="1" hangingPunct="1"/>
            <a:endParaRPr lang="en-US" smtClean="0"/>
          </a:p>
        </p:txBody>
      </p:sp>
      <p:sp>
        <p:nvSpPr>
          <p:cNvPr id="7" name="Text Box 6"/>
          <p:cNvSpPr txBox="1">
            <a:spLocks noChangeArrowheads="1"/>
          </p:cNvSpPr>
          <p:nvPr/>
        </p:nvSpPr>
        <p:spPr bwMode="auto">
          <a:xfrm>
            <a:off x="152400" y="5867400"/>
            <a:ext cx="4038600" cy="769938"/>
          </a:xfrm>
          <a:prstGeom prst="rect">
            <a:avLst/>
          </a:prstGeom>
          <a:solidFill>
            <a:srgbClr val="FFFF99"/>
          </a:solidFill>
          <a:ln w="9525">
            <a:noFill/>
            <a:miter lim="800000"/>
            <a:headEnd/>
            <a:tailEnd/>
          </a:ln>
        </p:spPr>
        <p:txBody>
          <a:bodyPr>
            <a:spAutoFit/>
          </a:bodyPr>
          <a:lstStyle/>
          <a:p>
            <a:pPr algn="ctr">
              <a:spcBef>
                <a:spcPct val="50000"/>
              </a:spcBef>
            </a:pPr>
            <a:r>
              <a:rPr lang="en-US" sz="4400">
                <a:solidFill>
                  <a:srgbClr val="FF0000"/>
                </a:solidFill>
              </a:rPr>
              <a:t>7. Ship building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8434" name="Picture 2" descr="http://www.vhinkle.com/china/smallpox.jpg"/>
          <p:cNvPicPr>
            <a:picLocks noChangeAspect="1" noChangeArrowheads="1"/>
          </p:cNvPicPr>
          <p:nvPr/>
        </p:nvPicPr>
        <p:blipFill>
          <a:blip r:embed="rId2" cstate="print"/>
          <a:srcRect/>
          <a:stretch>
            <a:fillRect/>
          </a:stretch>
        </p:blipFill>
        <p:spPr bwMode="auto">
          <a:xfrm>
            <a:off x="2362200" y="14288"/>
            <a:ext cx="4800600" cy="6843712"/>
          </a:xfrm>
          <a:prstGeom prst="rect">
            <a:avLst/>
          </a:prstGeom>
          <a:noFill/>
          <a:ln w="9525">
            <a:noFill/>
            <a:miter lim="800000"/>
            <a:headEnd/>
            <a:tailEnd/>
          </a:ln>
        </p:spPr>
      </p:pic>
      <p:sp>
        <p:nvSpPr>
          <p:cNvPr id="18435" name="Title 5"/>
          <p:cNvSpPr>
            <a:spLocks noGrp="1"/>
          </p:cNvSpPr>
          <p:nvPr>
            <p:ph type="title"/>
          </p:nvPr>
        </p:nvSpPr>
        <p:spPr/>
        <p:txBody>
          <a:bodyPr/>
          <a:lstStyle/>
          <a:p>
            <a:pPr eaLnBrk="1" hangingPunct="1"/>
            <a:endParaRPr lang="en-US" smtClean="0"/>
          </a:p>
        </p:txBody>
      </p:sp>
      <p:sp>
        <p:nvSpPr>
          <p:cNvPr id="7" name="Text Box 6"/>
          <p:cNvSpPr txBox="1">
            <a:spLocks noChangeArrowheads="1"/>
          </p:cNvSpPr>
          <p:nvPr/>
        </p:nvSpPr>
        <p:spPr bwMode="auto">
          <a:xfrm>
            <a:off x="152400" y="5867400"/>
            <a:ext cx="4038600" cy="769938"/>
          </a:xfrm>
          <a:prstGeom prst="rect">
            <a:avLst/>
          </a:prstGeom>
          <a:solidFill>
            <a:srgbClr val="FFFF99"/>
          </a:solidFill>
          <a:ln w="9525">
            <a:noFill/>
            <a:miter lim="800000"/>
            <a:headEnd/>
            <a:tailEnd/>
          </a:ln>
        </p:spPr>
        <p:txBody>
          <a:bodyPr>
            <a:spAutoFit/>
          </a:bodyPr>
          <a:lstStyle/>
          <a:p>
            <a:pPr algn="ctr">
              <a:spcBef>
                <a:spcPct val="50000"/>
              </a:spcBef>
            </a:pPr>
            <a:r>
              <a:rPr lang="en-US" sz="4400">
                <a:solidFill>
                  <a:srgbClr val="FF0000"/>
                </a:solidFill>
              </a:rPr>
              <a:t>8. Vaccination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p:txBody>
          <a:bodyPr/>
          <a:lstStyle/>
          <a:p>
            <a:pPr eaLnBrk="1" hangingPunct="1"/>
            <a:endParaRPr lang="en-US" smtClean="0"/>
          </a:p>
        </p:txBody>
      </p:sp>
      <p:pic>
        <p:nvPicPr>
          <p:cNvPr id="19459" name="Picture 4" descr="HA Silk"/>
          <p:cNvPicPr>
            <a:picLocks noChangeAspect="1" noChangeArrowheads="1"/>
          </p:cNvPicPr>
          <p:nvPr/>
        </p:nvPicPr>
        <p:blipFill>
          <a:blip r:embed="rId2" cstate="print"/>
          <a:srcRect/>
          <a:stretch>
            <a:fillRect/>
          </a:stretch>
        </p:blipFill>
        <p:spPr bwMode="auto">
          <a:xfrm>
            <a:off x="528638" y="0"/>
            <a:ext cx="8615362" cy="6858000"/>
          </a:xfrm>
          <a:prstGeom prst="rect">
            <a:avLst/>
          </a:prstGeom>
          <a:noFill/>
          <a:ln w="9525">
            <a:noFill/>
            <a:miter lim="800000"/>
            <a:headEnd/>
            <a:tailEnd/>
          </a:ln>
        </p:spPr>
      </p:pic>
      <p:sp>
        <p:nvSpPr>
          <p:cNvPr id="19460" name="Title 5"/>
          <p:cNvSpPr>
            <a:spLocks noGrp="1"/>
          </p:cNvSpPr>
          <p:nvPr>
            <p:ph type="title"/>
          </p:nvPr>
        </p:nvSpPr>
        <p:spPr/>
        <p:txBody>
          <a:bodyPr/>
          <a:lstStyle/>
          <a:p>
            <a:pPr eaLnBrk="1" hangingPunct="1"/>
            <a:endParaRPr lang="en-US" smtClean="0"/>
          </a:p>
        </p:txBody>
      </p:sp>
      <p:sp>
        <p:nvSpPr>
          <p:cNvPr id="7" name="Text Box 6"/>
          <p:cNvSpPr txBox="1">
            <a:spLocks noChangeArrowheads="1"/>
          </p:cNvSpPr>
          <p:nvPr/>
        </p:nvSpPr>
        <p:spPr bwMode="auto">
          <a:xfrm>
            <a:off x="152400" y="5867400"/>
            <a:ext cx="4038600" cy="769938"/>
          </a:xfrm>
          <a:prstGeom prst="rect">
            <a:avLst/>
          </a:prstGeom>
          <a:solidFill>
            <a:srgbClr val="FFFF99"/>
          </a:solidFill>
          <a:ln w="9525">
            <a:noFill/>
            <a:miter lim="800000"/>
            <a:headEnd/>
            <a:tailEnd/>
          </a:ln>
        </p:spPr>
        <p:txBody>
          <a:bodyPr>
            <a:spAutoFit/>
          </a:bodyPr>
          <a:lstStyle/>
          <a:p>
            <a:pPr algn="ctr">
              <a:spcBef>
                <a:spcPct val="50000"/>
              </a:spcBef>
            </a:pPr>
            <a:r>
              <a:rPr lang="en-US" sz="4400">
                <a:solidFill>
                  <a:srgbClr val="FF0000"/>
                </a:solidFill>
              </a:rPr>
              <a:t>9. Silk weaving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p:txBody>
          <a:bodyPr/>
          <a:lstStyle/>
          <a:p>
            <a:pPr eaLnBrk="1" hangingPunct="1"/>
            <a:endParaRPr lang="en-US" smtClean="0"/>
          </a:p>
        </p:txBody>
      </p:sp>
      <p:pic>
        <p:nvPicPr>
          <p:cNvPr id="20483" name="Picture 2" descr="http://www.sccfsac.org/images/ming_vase.jpg"/>
          <p:cNvPicPr>
            <a:picLocks noChangeAspect="1" noChangeArrowheads="1"/>
          </p:cNvPicPr>
          <p:nvPr/>
        </p:nvPicPr>
        <p:blipFill>
          <a:blip r:embed="rId2" cstate="print"/>
          <a:srcRect/>
          <a:stretch>
            <a:fillRect/>
          </a:stretch>
        </p:blipFill>
        <p:spPr bwMode="auto">
          <a:xfrm>
            <a:off x="1828800" y="0"/>
            <a:ext cx="5254625" cy="6858000"/>
          </a:xfrm>
          <a:prstGeom prst="rect">
            <a:avLst/>
          </a:prstGeom>
          <a:noFill/>
          <a:ln w="9525">
            <a:noFill/>
            <a:miter lim="800000"/>
            <a:headEnd/>
            <a:tailEnd/>
          </a:ln>
        </p:spPr>
      </p:pic>
      <p:sp>
        <p:nvSpPr>
          <p:cNvPr id="9" name="Text Box 6"/>
          <p:cNvSpPr txBox="1">
            <a:spLocks noChangeArrowheads="1"/>
          </p:cNvSpPr>
          <p:nvPr/>
        </p:nvSpPr>
        <p:spPr bwMode="auto">
          <a:xfrm>
            <a:off x="152400" y="5867400"/>
            <a:ext cx="3352800" cy="769938"/>
          </a:xfrm>
          <a:prstGeom prst="rect">
            <a:avLst/>
          </a:prstGeom>
          <a:solidFill>
            <a:srgbClr val="FFFF99"/>
          </a:solidFill>
          <a:ln w="9525">
            <a:noFill/>
            <a:miter lim="800000"/>
            <a:headEnd/>
            <a:tailEnd/>
          </a:ln>
        </p:spPr>
        <p:txBody>
          <a:bodyPr>
            <a:spAutoFit/>
          </a:bodyPr>
          <a:lstStyle/>
          <a:p>
            <a:pPr algn="ctr">
              <a:spcBef>
                <a:spcPct val="50000"/>
              </a:spcBef>
            </a:pPr>
            <a:r>
              <a:rPr lang="en-US" sz="4400">
                <a:solidFill>
                  <a:srgbClr val="FF0000"/>
                </a:solidFill>
              </a:rPr>
              <a:t>10. Porcelain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0" y="0"/>
            <a:ext cx="9144000" cy="838200"/>
          </a:xfrm>
        </p:spPr>
        <p:txBody>
          <a:bodyPr/>
          <a:lstStyle/>
          <a:p>
            <a:pPr eaLnBrk="1" hangingPunct="1"/>
            <a:r>
              <a:rPr lang="en-US" smtClean="0"/>
              <a:t>The End of the Golden Age </a:t>
            </a:r>
          </a:p>
        </p:txBody>
      </p:sp>
      <p:sp>
        <p:nvSpPr>
          <p:cNvPr id="21507" name="Content Placeholder 2"/>
          <p:cNvSpPr>
            <a:spLocks noGrp="1"/>
          </p:cNvSpPr>
          <p:nvPr>
            <p:ph idx="1"/>
          </p:nvPr>
        </p:nvSpPr>
        <p:spPr>
          <a:xfrm>
            <a:off x="0" y="685800"/>
            <a:ext cx="9144000" cy="6172200"/>
          </a:xfrm>
        </p:spPr>
        <p:txBody>
          <a:bodyPr/>
          <a:lstStyle/>
          <a:p>
            <a:pPr eaLnBrk="1" hangingPunct="1">
              <a:lnSpc>
                <a:spcPct val="90000"/>
              </a:lnSpc>
              <a:spcBef>
                <a:spcPct val="0"/>
              </a:spcBef>
            </a:pPr>
            <a:r>
              <a:rPr lang="en-US" sz="3800" smtClean="0"/>
              <a:t>Despite the wealth &amp; culture during under the Tang &amp; Song Dynasties, the Chinese were briefly overthrown by the Mongols</a:t>
            </a:r>
          </a:p>
          <a:p>
            <a:pPr lvl="1" eaLnBrk="1" hangingPunct="1">
              <a:lnSpc>
                <a:spcPct val="90000"/>
              </a:lnSpc>
              <a:spcBef>
                <a:spcPct val="0"/>
              </a:spcBef>
            </a:pPr>
            <a:r>
              <a:rPr lang="en-US" sz="3800" smtClean="0"/>
              <a:t>From 1279 to 1368, foreign nomads called the Mongols ruled China</a:t>
            </a:r>
          </a:p>
        </p:txBody>
      </p:sp>
      <p:pic>
        <p:nvPicPr>
          <p:cNvPr id="21508" name="Picture 2"/>
          <p:cNvPicPr>
            <a:picLocks noChangeAspect="1" noChangeArrowheads="1"/>
          </p:cNvPicPr>
          <p:nvPr/>
        </p:nvPicPr>
        <p:blipFill>
          <a:blip r:embed="rId3" cstate="print"/>
          <a:srcRect/>
          <a:stretch>
            <a:fillRect/>
          </a:stretch>
        </p:blipFill>
        <p:spPr bwMode="auto">
          <a:xfrm>
            <a:off x="0" y="3733800"/>
            <a:ext cx="9144000" cy="2779713"/>
          </a:xfrm>
          <a:prstGeom prst="rect">
            <a:avLst/>
          </a:prstGeom>
          <a:noFill/>
          <a:ln w="9525">
            <a:noFill/>
            <a:miter lim="800000"/>
            <a:headEnd/>
            <a:tailEnd/>
          </a:ln>
        </p:spPr>
      </p:pic>
      <p:pic>
        <p:nvPicPr>
          <p:cNvPr id="5" name="Picture 4" descr="mongol map"/>
          <p:cNvPicPr>
            <a:picLocks noChangeAspect="1" noChangeArrowheads="1"/>
          </p:cNvPicPr>
          <p:nvPr/>
        </p:nvPicPr>
        <p:blipFill>
          <a:blip r:embed="rId4" cstate="print"/>
          <a:srcRect/>
          <a:stretch>
            <a:fillRect/>
          </a:stretch>
        </p:blipFill>
        <p:spPr bwMode="auto">
          <a:xfrm>
            <a:off x="152400" y="2349500"/>
            <a:ext cx="8839200" cy="4508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609600"/>
          </a:xfrm>
        </p:spPr>
        <p:txBody>
          <a:bodyPr/>
          <a:lstStyle/>
          <a:p>
            <a:pPr eaLnBrk="1" hangingPunct="1"/>
            <a:r>
              <a:rPr lang="en-US" smtClean="0"/>
              <a:t>Classical China </a:t>
            </a:r>
          </a:p>
        </p:txBody>
      </p:sp>
      <p:pic>
        <p:nvPicPr>
          <p:cNvPr id="4100" name="Picture 4"/>
          <p:cNvPicPr>
            <a:picLocks noChangeAspect="1" noChangeArrowheads="1"/>
          </p:cNvPicPr>
          <p:nvPr/>
        </p:nvPicPr>
        <p:blipFill>
          <a:blip r:embed="rId2" cstate="print"/>
          <a:srcRect/>
          <a:stretch>
            <a:fillRect/>
          </a:stretch>
        </p:blipFill>
        <p:spPr bwMode="auto">
          <a:xfrm>
            <a:off x="0" y="609600"/>
            <a:ext cx="9151938" cy="3290888"/>
          </a:xfrm>
          <a:prstGeom prst="rect">
            <a:avLst/>
          </a:prstGeom>
          <a:noFill/>
          <a:ln w="9525">
            <a:noFill/>
            <a:miter lim="800000"/>
            <a:headEnd/>
            <a:tailEnd/>
          </a:ln>
        </p:spPr>
      </p:pic>
      <p:sp>
        <p:nvSpPr>
          <p:cNvPr id="7" name="Rectangular Callout 6"/>
          <p:cNvSpPr>
            <a:spLocks noChangeArrowheads="1"/>
          </p:cNvSpPr>
          <p:nvPr/>
        </p:nvSpPr>
        <p:spPr bwMode="auto">
          <a:xfrm>
            <a:off x="76200" y="3657600"/>
            <a:ext cx="4724400" cy="1981200"/>
          </a:xfrm>
          <a:prstGeom prst="wedgeRectCallout">
            <a:avLst>
              <a:gd name="adj1" fmla="val -283"/>
              <a:gd name="adj2" fmla="val -23729"/>
            </a:avLst>
          </a:prstGeom>
          <a:solidFill>
            <a:schemeClr val="tx2">
              <a:lumMod val="20000"/>
              <a:lumOff val="80000"/>
            </a:schemeClr>
          </a:solidFill>
          <a:ln w="9525" algn="ctr">
            <a:solidFill>
              <a:schemeClr val="tx1"/>
            </a:solidFill>
            <a:round/>
            <a:headEnd/>
            <a:tailEnd/>
          </a:ln>
        </p:spPr>
        <p:txBody>
          <a:bodyPr/>
          <a:lstStyle/>
          <a:p>
            <a:pPr algn="ctr" eaLnBrk="0" hangingPunct="0">
              <a:lnSpc>
                <a:spcPct val="80000"/>
              </a:lnSpc>
              <a:defRPr/>
            </a:pPr>
            <a:r>
              <a:rPr lang="en-US" sz="3200" dirty="0"/>
              <a:t>During the Classical Era, the emperors of </a:t>
            </a:r>
            <a:br>
              <a:rPr lang="en-US" sz="3200" dirty="0"/>
            </a:br>
            <a:r>
              <a:rPr lang="en-US" sz="3200" dirty="0"/>
              <a:t>Han China created </a:t>
            </a:r>
            <a:br>
              <a:rPr lang="en-US" sz="3200" dirty="0"/>
            </a:br>
            <a:r>
              <a:rPr lang="en-US" sz="3200" dirty="0"/>
              <a:t>large empire &amp; developed numerous innovations</a:t>
            </a:r>
          </a:p>
        </p:txBody>
      </p:sp>
      <p:pic>
        <p:nvPicPr>
          <p:cNvPr id="8" name="Picture 6" descr="http://www.thepeonypavilion.co.uk/lightboxpic/keju.jpg"/>
          <p:cNvPicPr>
            <a:picLocks noChangeAspect="1" noChangeArrowheads="1"/>
          </p:cNvPicPr>
          <p:nvPr/>
        </p:nvPicPr>
        <p:blipFill>
          <a:blip r:embed="rId3" cstate="print"/>
          <a:srcRect/>
          <a:stretch>
            <a:fillRect/>
          </a:stretch>
        </p:blipFill>
        <p:spPr bwMode="auto">
          <a:xfrm>
            <a:off x="4935538" y="3276600"/>
            <a:ext cx="4132262" cy="3581400"/>
          </a:xfrm>
          <a:prstGeom prst="rect">
            <a:avLst/>
          </a:prstGeom>
          <a:noFill/>
          <a:ln w="9525">
            <a:noFill/>
            <a:miter lim="800000"/>
            <a:headEnd/>
            <a:tailEnd/>
          </a:ln>
        </p:spPr>
      </p:pic>
      <p:sp>
        <p:nvSpPr>
          <p:cNvPr id="10" name="Rectangular Callout 9"/>
          <p:cNvSpPr>
            <a:spLocks noChangeArrowheads="1"/>
          </p:cNvSpPr>
          <p:nvPr/>
        </p:nvSpPr>
        <p:spPr bwMode="auto">
          <a:xfrm>
            <a:off x="76200" y="5715000"/>
            <a:ext cx="3886200" cy="1143000"/>
          </a:xfrm>
          <a:prstGeom prst="wedgeRectCallout">
            <a:avLst>
              <a:gd name="adj1" fmla="val -282"/>
              <a:gd name="adj2" fmla="val -23727"/>
            </a:avLst>
          </a:prstGeom>
          <a:solidFill>
            <a:srgbClr val="FFFFCC"/>
          </a:solidFill>
          <a:ln w="9525" algn="ctr">
            <a:solidFill>
              <a:schemeClr val="tx1"/>
            </a:solidFill>
            <a:round/>
            <a:headEnd/>
            <a:tailEnd/>
          </a:ln>
        </p:spPr>
        <p:txBody>
          <a:bodyPr/>
          <a:lstStyle/>
          <a:p>
            <a:pPr algn="ctr" eaLnBrk="0" hangingPunct="0">
              <a:lnSpc>
                <a:spcPct val="80000"/>
              </a:lnSpc>
            </a:pPr>
            <a:r>
              <a:rPr lang="en-US" sz="3000"/>
              <a:t>Civil service exams for </a:t>
            </a:r>
            <a:br>
              <a:rPr lang="en-US" sz="3000"/>
            </a:br>
            <a:r>
              <a:rPr lang="en-US" sz="3000"/>
              <a:t>gov’t employees based </a:t>
            </a:r>
            <a:br>
              <a:rPr lang="en-US" sz="3000"/>
            </a:br>
            <a:r>
              <a:rPr lang="en-US" sz="3000"/>
              <a:t>on Confucian teachings </a:t>
            </a:r>
          </a:p>
        </p:txBody>
      </p:sp>
      <p:pic>
        <p:nvPicPr>
          <p:cNvPr id="11" name="Picture 12" descr="http://www.proartandco.co.uk/present_pics/Chinese_ladies_making_silk.jpg"/>
          <p:cNvPicPr>
            <a:picLocks noChangeAspect="1" noChangeArrowheads="1"/>
          </p:cNvPicPr>
          <p:nvPr/>
        </p:nvPicPr>
        <p:blipFill>
          <a:blip r:embed="rId4" cstate="print"/>
          <a:srcRect/>
          <a:stretch>
            <a:fillRect/>
          </a:stretch>
        </p:blipFill>
        <p:spPr bwMode="auto">
          <a:xfrm>
            <a:off x="4953000" y="3276600"/>
            <a:ext cx="4114800" cy="3581400"/>
          </a:xfrm>
          <a:prstGeom prst="rect">
            <a:avLst/>
          </a:prstGeom>
          <a:noFill/>
          <a:ln w="9525">
            <a:noFill/>
            <a:miter lim="800000"/>
            <a:headEnd/>
            <a:tailEnd/>
          </a:ln>
        </p:spPr>
      </p:pic>
      <p:sp>
        <p:nvSpPr>
          <p:cNvPr id="12" name="Rectangular Callout 11"/>
          <p:cNvSpPr>
            <a:spLocks noChangeArrowheads="1"/>
          </p:cNvSpPr>
          <p:nvPr/>
        </p:nvSpPr>
        <p:spPr bwMode="auto">
          <a:xfrm>
            <a:off x="914400" y="5715000"/>
            <a:ext cx="3886200" cy="1143000"/>
          </a:xfrm>
          <a:prstGeom prst="wedgeRectCallout">
            <a:avLst>
              <a:gd name="adj1" fmla="val -282"/>
              <a:gd name="adj2" fmla="val -23727"/>
            </a:avLst>
          </a:prstGeom>
          <a:solidFill>
            <a:srgbClr val="CCFFCC"/>
          </a:solidFill>
          <a:ln w="9525" algn="ctr">
            <a:solidFill>
              <a:schemeClr val="tx1"/>
            </a:solidFill>
            <a:round/>
            <a:headEnd/>
            <a:tailEnd/>
          </a:ln>
        </p:spPr>
        <p:txBody>
          <a:bodyPr/>
          <a:lstStyle/>
          <a:p>
            <a:pPr algn="ctr" eaLnBrk="0" hangingPunct="0">
              <a:lnSpc>
                <a:spcPct val="80000"/>
              </a:lnSpc>
            </a:pPr>
            <a:r>
              <a:rPr lang="en-US" sz="3000"/>
              <a:t>Silk-making technology that attracted trade from outside China  </a:t>
            </a:r>
          </a:p>
        </p:txBody>
      </p:sp>
      <p:pic>
        <p:nvPicPr>
          <p:cNvPr id="14" name="Picture 2"/>
          <p:cNvPicPr>
            <a:picLocks noChangeAspect="1" noChangeArrowheads="1"/>
          </p:cNvPicPr>
          <p:nvPr/>
        </p:nvPicPr>
        <p:blipFill>
          <a:blip r:embed="rId5" cstate="print"/>
          <a:srcRect/>
          <a:stretch>
            <a:fillRect/>
          </a:stretch>
        </p:blipFill>
        <p:spPr bwMode="auto">
          <a:xfrm>
            <a:off x="-82550" y="1066800"/>
            <a:ext cx="9226550" cy="4419600"/>
          </a:xfrm>
          <a:prstGeom prst="rect">
            <a:avLst/>
          </a:prstGeom>
          <a:noFill/>
          <a:ln w="9525">
            <a:noFill/>
            <a:miter lim="800000"/>
            <a:headEnd/>
            <a:tailEnd/>
          </a:ln>
        </p:spPr>
      </p:pic>
      <p:sp>
        <p:nvSpPr>
          <p:cNvPr id="15" name="Rectangular Callout 14"/>
          <p:cNvSpPr>
            <a:spLocks noChangeArrowheads="1"/>
          </p:cNvSpPr>
          <p:nvPr/>
        </p:nvSpPr>
        <p:spPr bwMode="auto">
          <a:xfrm>
            <a:off x="1524000" y="5638800"/>
            <a:ext cx="6324600" cy="1143000"/>
          </a:xfrm>
          <a:prstGeom prst="wedgeRectCallout">
            <a:avLst>
              <a:gd name="adj1" fmla="val -282"/>
              <a:gd name="adj2" fmla="val -23727"/>
            </a:avLst>
          </a:prstGeom>
          <a:solidFill>
            <a:srgbClr val="CCCCFF"/>
          </a:solidFill>
          <a:ln w="9525" algn="ctr">
            <a:solidFill>
              <a:schemeClr val="tx1"/>
            </a:solidFill>
            <a:round/>
            <a:headEnd/>
            <a:tailEnd/>
          </a:ln>
        </p:spPr>
        <p:txBody>
          <a:bodyPr/>
          <a:lstStyle/>
          <a:p>
            <a:pPr algn="ctr" eaLnBrk="0" hangingPunct="0">
              <a:lnSpc>
                <a:spcPct val="80000"/>
              </a:lnSpc>
            </a:pPr>
            <a:r>
              <a:rPr lang="en-US" sz="3000"/>
              <a:t>The Silk Road trade route brought Chinese luxury goods to Europe &amp; Asia and increased cultural diffusion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1000"/>
                                        <p:tgtEl>
                                          <p:spTgt spid="10"/>
                                        </p:tgtEl>
                                      </p:cBhvr>
                                    </p:animEffect>
                                    <p:set>
                                      <p:cBhvr>
                                        <p:cTn id="15" dur="1" fill="hold">
                                          <p:stCondLst>
                                            <p:cond delay="999"/>
                                          </p:stCondLst>
                                        </p:cTn>
                                        <p:tgtEl>
                                          <p:spTgt spid="1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8"/>
                                        </p:tgtEl>
                                      </p:cBhvr>
                                    </p:animEffect>
                                    <p:set>
                                      <p:cBhvr>
                                        <p:cTn id="18" dur="1" fill="hold">
                                          <p:stCondLst>
                                            <p:cond delay="999"/>
                                          </p:stCondLst>
                                        </p:cTn>
                                        <p:tgtEl>
                                          <p:spTgt spid="8"/>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xit" presetSubtype="0" fill="hold" grpId="1" nodeType="clickEffect">
                                  <p:stCondLst>
                                    <p:cond delay="0"/>
                                  </p:stCondLst>
                                  <p:childTnLst>
                                    <p:animEffect transition="out" filter="fade">
                                      <p:cBhvr>
                                        <p:cTn id="28" dur="1000"/>
                                        <p:tgtEl>
                                          <p:spTgt spid="12"/>
                                        </p:tgtEl>
                                      </p:cBhvr>
                                    </p:animEffect>
                                    <p:set>
                                      <p:cBhvr>
                                        <p:cTn id="29" dur="1" fill="hold">
                                          <p:stCondLst>
                                            <p:cond delay="999"/>
                                          </p:stCondLst>
                                        </p:cTn>
                                        <p:tgtEl>
                                          <p:spTgt spid="12"/>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1000"/>
                                        <p:tgtEl>
                                          <p:spTgt spid="11"/>
                                        </p:tgtEl>
                                      </p:cBhvr>
                                    </p:animEffect>
                                    <p:set>
                                      <p:cBhvr>
                                        <p:cTn id="32" dur="1" fill="hold">
                                          <p:stCondLst>
                                            <p:cond delay="999"/>
                                          </p:stCondLst>
                                        </p:cTn>
                                        <p:tgtEl>
                                          <p:spTgt spid="11"/>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1000"/>
                                        <p:tgtEl>
                                          <p:spTgt spid="7"/>
                                        </p:tgtEl>
                                      </p:cBhvr>
                                    </p:animEffect>
                                    <p:set>
                                      <p:cBhvr>
                                        <p:cTn id="35" dur="1" fill="hold">
                                          <p:stCondLst>
                                            <p:cond delay="999"/>
                                          </p:stCondLst>
                                        </p:cTn>
                                        <p:tgtEl>
                                          <p:spTgt spid="7"/>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4100"/>
                                        </p:tgtEl>
                                      </p:cBhvr>
                                    </p:animEffect>
                                    <p:set>
                                      <p:cBhvr>
                                        <p:cTn id="38" dur="1" fill="hold">
                                          <p:stCondLst>
                                            <p:cond delay="999"/>
                                          </p:stCondLst>
                                        </p:cTn>
                                        <p:tgtEl>
                                          <p:spTgt spid="4100"/>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0" grpId="1" animBg="1"/>
      <p:bldP spid="12" grpId="0" animBg="1"/>
      <p:bldP spid="12" grpId="1"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228600" y="0"/>
            <a:ext cx="8686800" cy="838200"/>
          </a:xfrm>
        </p:spPr>
        <p:txBody>
          <a:bodyPr/>
          <a:lstStyle/>
          <a:p>
            <a:pPr eaLnBrk="1" hangingPunct="1"/>
            <a:r>
              <a:rPr lang="en-US" smtClean="0"/>
              <a:t>Who were the Mongols? </a:t>
            </a:r>
          </a:p>
        </p:txBody>
      </p:sp>
      <p:sp>
        <p:nvSpPr>
          <p:cNvPr id="22531" name="Content Placeholder 2"/>
          <p:cNvSpPr>
            <a:spLocks noGrp="1"/>
          </p:cNvSpPr>
          <p:nvPr>
            <p:ph idx="1"/>
          </p:nvPr>
        </p:nvSpPr>
        <p:spPr>
          <a:xfrm>
            <a:off x="0" y="1219200"/>
            <a:ext cx="9144000" cy="5638800"/>
          </a:xfrm>
        </p:spPr>
        <p:txBody>
          <a:bodyPr/>
          <a:lstStyle/>
          <a:p>
            <a:pPr eaLnBrk="1" hangingPunct="1">
              <a:lnSpc>
                <a:spcPct val="90000"/>
              </a:lnSpc>
              <a:spcBef>
                <a:spcPct val="0"/>
              </a:spcBef>
            </a:pPr>
            <a:endParaRPr lang="en-US" smtClean="0"/>
          </a:p>
        </p:txBody>
      </p:sp>
      <p:pic>
        <p:nvPicPr>
          <p:cNvPr id="22532" name="Picture 2"/>
          <p:cNvPicPr>
            <a:picLocks noChangeAspect="1" noChangeArrowheads="1"/>
          </p:cNvPicPr>
          <p:nvPr/>
        </p:nvPicPr>
        <p:blipFill>
          <a:blip r:embed="rId2" cstate="print">
            <a:lum contrast="10000"/>
          </a:blip>
          <a:srcRect/>
          <a:stretch>
            <a:fillRect/>
          </a:stretch>
        </p:blipFill>
        <p:spPr bwMode="auto">
          <a:xfrm>
            <a:off x="0" y="762000"/>
            <a:ext cx="9144000" cy="6096000"/>
          </a:xfrm>
          <a:prstGeom prst="rect">
            <a:avLst/>
          </a:prstGeom>
          <a:noFill/>
          <a:ln w="9525">
            <a:noFill/>
            <a:miter lim="800000"/>
            <a:headEnd/>
            <a:tailEnd/>
          </a:ln>
        </p:spPr>
      </p:pic>
      <p:sp>
        <p:nvSpPr>
          <p:cNvPr id="22533" name="Rectangular Callout 5"/>
          <p:cNvSpPr>
            <a:spLocks noChangeArrowheads="1"/>
          </p:cNvSpPr>
          <p:nvPr/>
        </p:nvSpPr>
        <p:spPr bwMode="auto">
          <a:xfrm>
            <a:off x="304800" y="5181600"/>
            <a:ext cx="5486400" cy="1219200"/>
          </a:xfrm>
          <a:prstGeom prst="wedgeRectCallout">
            <a:avLst>
              <a:gd name="adj1" fmla="val 43949"/>
              <a:gd name="adj2" fmla="val -240329"/>
            </a:avLst>
          </a:prstGeom>
          <a:solidFill>
            <a:srgbClr val="CCCCFF"/>
          </a:solidFill>
          <a:ln w="9525" algn="ctr">
            <a:solidFill>
              <a:schemeClr val="tx1"/>
            </a:solidFill>
            <a:round/>
            <a:headEnd/>
            <a:tailEnd/>
          </a:ln>
        </p:spPr>
        <p:txBody>
          <a:bodyPr/>
          <a:lstStyle/>
          <a:p>
            <a:pPr algn="ctr" eaLnBrk="0" hangingPunct="0">
              <a:lnSpc>
                <a:spcPct val="80000"/>
              </a:lnSpc>
            </a:pPr>
            <a:r>
              <a:rPr lang="en-US" sz="3200"/>
              <a:t>The Mongols were among the numerous nomadic tribes who lived in Central Asia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228600" y="0"/>
            <a:ext cx="8686800" cy="914400"/>
          </a:xfrm>
        </p:spPr>
        <p:txBody>
          <a:bodyPr/>
          <a:lstStyle/>
          <a:p>
            <a:pPr eaLnBrk="1" hangingPunct="1"/>
            <a:r>
              <a:rPr lang="en-US" smtClean="0"/>
              <a:t>Who were the Mongols? </a:t>
            </a:r>
          </a:p>
        </p:txBody>
      </p:sp>
      <p:sp>
        <p:nvSpPr>
          <p:cNvPr id="23555" name="Content Placeholder 2"/>
          <p:cNvSpPr>
            <a:spLocks noGrp="1"/>
          </p:cNvSpPr>
          <p:nvPr>
            <p:ph idx="1"/>
          </p:nvPr>
        </p:nvSpPr>
        <p:spPr>
          <a:xfrm>
            <a:off x="0" y="1219200"/>
            <a:ext cx="9144000" cy="5638800"/>
          </a:xfrm>
        </p:spPr>
        <p:txBody>
          <a:bodyPr/>
          <a:lstStyle/>
          <a:p>
            <a:pPr eaLnBrk="1" hangingPunct="1">
              <a:lnSpc>
                <a:spcPct val="90000"/>
              </a:lnSpc>
              <a:spcBef>
                <a:spcPct val="0"/>
              </a:spcBef>
            </a:pPr>
            <a:endParaRPr lang="en-US" smtClean="0"/>
          </a:p>
        </p:txBody>
      </p:sp>
      <p:pic>
        <p:nvPicPr>
          <p:cNvPr id="23556" name="Picture 4"/>
          <p:cNvPicPr>
            <a:picLocks noChangeAspect="1" noChangeArrowheads="1"/>
          </p:cNvPicPr>
          <p:nvPr/>
        </p:nvPicPr>
        <p:blipFill>
          <a:blip r:embed="rId3" cstate="print">
            <a:lum bright="10000" contrast="20000"/>
          </a:blip>
          <a:srcRect/>
          <a:stretch>
            <a:fillRect/>
          </a:stretch>
        </p:blipFill>
        <p:spPr bwMode="auto">
          <a:xfrm>
            <a:off x="0" y="914400"/>
            <a:ext cx="9144000" cy="5943600"/>
          </a:xfrm>
          <a:prstGeom prst="rect">
            <a:avLst/>
          </a:prstGeom>
          <a:noFill/>
          <a:ln w="9525">
            <a:noFill/>
            <a:miter lim="800000"/>
            <a:headEnd/>
            <a:tailEnd/>
          </a:ln>
        </p:spPr>
      </p:pic>
      <p:pic>
        <p:nvPicPr>
          <p:cNvPr id="6" name="Picture 4" descr="http://concierge.typepad.com/cntraveler__80days/images/2007/04/10/mongoliansteppe_80days.jpg"/>
          <p:cNvPicPr>
            <a:picLocks noChangeAspect="1" noChangeArrowheads="1"/>
          </p:cNvPicPr>
          <p:nvPr/>
        </p:nvPicPr>
        <p:blipFill>
          <a:blip r:embed="rId4" cstate="print"/>
          <a:srcRect/>
          <a:stretch>
            <a:fillRect/>
          </a:stretch>
        </p:blipFill>
        <p:spPr bwMode="auto">
          <a:xfrm>
            <a:off x="114300" y="3505200"/>
            <a:ext cx="5600700" cy="3124200"/>
          </a:xfrm>
          <a:prstGeom prst="rect">
            <a:avLst/>
          </a:prstGeom>
          <a:noFill/>
          <a:ln w="9525">
            <a:noFill/>
            <a:miter lim="800000"/>
            <a:headEnd/>
            <a:tailEnd/>
          </a:ln>
        </p:spPr>
      </p:pic>
      <p:pic>
        <p:nvPicPr>
          <p:cNvPr id="17410" name="Picture 2" descr="http://www.yurtvillage.co.uk/pictures/china_102-6503.JPG"/>
          <p:cNvPicPr>
            <a:picLocks noChangeAspect="1" noChangeArrowheads="1"/>
          </p:cNvPicPr>
          <p:nvPr/>
        </p:nvPicPr>
        <p:blipFill>
          <a:blip r:embed="rId5" cstate="print"/>
          <a:srcRect/>
          <a:stretch>
            <a:fillRect/>
          </a:stretch>
        </p:blipFill>
        <p:spPr bwMode="auto">
          <a:xfrm>
            <a:off x="76200" y="3505200"/>
            <a:ext cx="5656263" cy="3124200"/>
          </a:xfrm>
          <a:prstGeom prst="rect">
            <a:avLst/>
          </a:prstGeom>
          <a:noFill/>
          <a:ln w="9525">
            <a:noFill/>
            <a:miter lim="800000"/>
            <a:headEnd/>
            <a:tailEnd/>
          </a:ln>
        </p:spPr>
      </p:pic>
      <p:pic>
        <p:nvPicPr>
          <p:cNvPr id="11" name="Picture 2" descr="http://www.puretravel.com/uploadedresources/continents/subcontinents/countries/Horses%20on%20Steppes%20Mongolia_20090303110707.jpg"/>
          <p:cNvPicPr>
            <a:picLocks noChangeAspect="1" noChangeArrowheads="1"/>
          </p:cNvPicPr>
          <p:nvPr/>
        </p:nvPicPr>
        <p:blipFill>
          <a:blip r:embed="rId6" cstate="print"/>
          <a:srcRect/>
          <a:stretch>
            <a:fillRect/>
          </a:stretch>
        </p:blipFill>
        <p:spPr bwMode="auto">
          <a:xfrm>
            <a:off x="152400" y="2232025"/>
            <a:ext cx="5257800" cy="3170238"/>
          </a:xfrm>
          <a:prstGeom prst="rect">
            <a:avLst/>
          </a:prstGeom>
          <a:noFill/>
          <a:ln w="9525">
            <a:noFill/>
            <a:miter lim="800000"/>
            <a:headEnd/>
            <a:tailEnd/>
          </a:ln>
        </p:spPr>
      </p:pic>
      <p:sp>
        <p:nvSpPr>
          <p:cNvPr id="12" name="Rectangular Callout 11"/>
          <p:cNvSpPr>
            <a:spLocks noChangeArrowheads="1"/>
          </p:cNvSpPr>
          <p:nvPr/>
        </p:nvSpPr>
        <p:spPr bwMode="auto">
          <a:xfrm>
            <a:off x="152400" y="5562600"/>
            <a:ext cx="3962400" cy="1219200"/>
          </a:xfrm>
          <a:prstGeom prst="wedgeRectCallout">
            <a:avLst>
              <a:gd name="adj1" fmla="val 17444"/>
              <a:gd name="adj2" fmla="val 15644"/>
            </a:avLst>
          </a:prstGeom>
          <a:solidFill>
            <a:srgbClr val="FFCCFF"/>
          </a:solidFill>
          <a:ln w="9525" algn="ctr">
            <a:solidFill>
              <a:schemeClr val="tx1"/>
            </a:solidFill>
            <a:round/>
            <a:headEnd/>
            <a:tailEnd/>
          </a:ln>
        </p:spPr>
        <p:txBody>
          <a:bodyPr/>
          <a:lstStyle/>
          <a:p>
            <a:pPr algn="ctr" eaLnBrk="0" hangingPunct="0">
              <a:lnSpc>
                <a:spcPct val="80000"/>
              </a:lnSpc>
            </a:pPr>
            <a:r>
              <a:rPr lang="en-US" sz="3200"/>
              <a:t>Mongol life centered on herding animals, especially horses</a:t>
            </a:r>
          </a:p>
        </p:txBody>
      </p:sp>
      <p:sp>
        <p:nvSpPr>
          <p:cNvPr id="13" name="Rectangular Callout 12"/>
          <p:cNvSpPr>
            <a:spLocks noChangeArrowheads="1"/>
          </p:cNvSpPr>
          <p:nvPr/>
        </p:nvSpPr>
        <p:spPr bwMode="auto">
          <a:xfrm>
            <a:off x="4191000" y="5562600"/>
            <a:ext cx="4876800" cy="1219200"/>
          </a:xfrm>
          <a:prstGeom prst="wedgeRectCallout">
            <a:avLst>
              <a:gd name="adj1" fmla="val 17444"/>
              <a:gd name="adj2" fmla="val 15644"/>
            </a:avLst>
          </a:prstGeom>
          <a:solidFill>
            <a:srgbClr val="CCFFCC"/>
          </a:solidFill>
          <a:ln w="9525" algn="ctr">
            <a:solidFill>
              <a:schemeClr val="tx1"/>
            </a:solidFill>
            <a:round/>
            <a:headEnd/>
            <a:tailEnd/>
          </a:ln>
        </p:spPr>
        <p:txBody>
          <a:bodyPr/>
          <a:lstStyle/>
          <a:p>
            <a:pPr algn="ctr" eaLnBrk="0" hangingPunct="0">
              <a:lnSpc>
                <a:spcPct val="80000"/>
              </a:lnSpc>
            </a:pPr>
            <a:r>
              <a:rPr lang="en-US" sz="3200"/>
              <a:t>Mongols lived as nomadic clans, constantly searching for better pasture lands </a:t>
            </a:r>
          </a:p>
        </p:txBody>
      </p:sp>
      <p:sp>
        <p:nvSpPr>
          <p:cNvPr id="14" name="Rectangular Callout 13"/>
          <p:cNvSpPr>
            <a:spLocks noChangeArrowheads="1"/>
          </p:cNvSpPr>
          <p:nvPr/>
        </p:nvSpPr>
        <p:spPr bwMode="auto">
          <a:xfrm>
            <a:off x="304800" y="762000"/>
            <a:ext cx="5486400" cy="1676400"/>
          </a:xfrm>
          <a:prstGeom prst="wedgeRectCallout">
            <a:avLst>
              <a:gd name="adj1" fmla="val 65958"/>
              <a:gd name="adj2" fmla="val 54264"/>
            </a:avLst>
          </a:prstGeom>
          <a:solidFill>
            <a:srgbClr val="FFFFCC"/>
          </a:solidFill>
          <a:ln w="9525" algn="ctr">
            <a:solidFill>
              <a:schemeClr val="tx1"/>
            </a:solidFill>
            <a:round/>
            <a:headEnd/>
            <a:tailEnd/>
          </a:ln>
        </p:spPr>
        <p:txBody>
          <a:bodyPr/>
          <a:lstStyle/>
          <a:p>
            <a:pPr algn="ctr" eaLnBrk="0" hangingPunct="0">
              <a:lnSpc>
                <a:spcPct val="80000"/>
              </a:lnSpc>
            </a:pPr>
            <a:r>
              <a:rPr lang="en-US" sz="3200"/>
              <a:t>The Mongols lived in the harsh climate of the Eurasian steppe, an area with little rain &amp; extreme temperatures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17410"/>
                                        </p:tgtEl>
                                        <p:attrNameLst>
                                          <p:attrName>style.visibility</p:attrName>
                                        </p:attrNameLst>
                                      </p:cBhvr>
                                      <p:to>
                                        <p:strVal val="visible"/>
                                      </p:to>
                                    </p:set>
                                    <p:animEffect transition="in" filter="fade">
                                      <p:cBhvr>
                                        <p:cTn id="16" dur="1000"/>
                                        <p:tgtEl>
                                          <p:spTgt spid="174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xit" presetSubtype="0" fill="hold" nodeType="clickEffect">
                                  <p:stCondLst>
                                    <p:cond delay="0"/>
                                  </p:stCondLst>
                                  <p:childTnLst>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1000"/>
                                        <p:tgtEl>
                                          <p:spTgt spid="14"/>
                                        </p:tgtEl>
                                      </p:cBhvr>
                                    </p:animEffect>
                                    <p:set>
                                      <p:cBhvr>
                                        <p:cTn id="24" dur="1" fill="hold">
                                          <p:stCondLst>
                                            <p:cond delay="999"/>
                                          </p:stCondLst>
                                        </p:cTn>
                                        <p:tgtEl>
                                          <p:spTgt spid="14"/>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1000"/>
                                        <p:tgtEl>
                                          <p:spTgt spid="17410"/>
                                        </p:tgtEl>
                                      </p:cBhvr>
                                    </p:animEffect>
                                    <p:set>
                                      <p:cBhvr>
                                        <p:cTn id="27" dur="1" fill="hold">
                                          <p:stCondLst>
                                            <p:cond delay="999"/>
                                          </p:stCondLst>
                                        </p:cTn>
                                        <p:tgtEl>
                                          <p:spTgt spid="17410"/>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4"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28600" y="0"/>
            <a:ext cx="8686800" cy="914400"/>
          </a:xfrm>
        </p:spPr>
        <p:txBody>
          <a:bodyPr/>
          <a:lstStyle/>
          <a:p>
            <a:pPr eaLnBrk="1" hangingPunct="1"/>
            <a:r>
              <a:rPr lang="en-US" smtClean="0"/>
              <a:t>Who were the Mongols? </a:t>
            </a:r>
          </a:p>
        </p:txBody>
      </p:sp>
      <p:sp>
        <p:nvSpPr>
          <p:cNvPr id="24579" name="Content Placeholder 2"/>
          <p:cNvSpPr>
            <a:spLocks noGrp="1"/>
          </p:cNvSpPr>
          <p:nvPr>
            <p:ph idx="1"/>
          </p:nvPr>
        </p:nvSpPr>
        <p:spPr>
          <a:xfrm>
            <a:off x="0" y="1219200"/>
            <a:ext cx="9144000" cy="5638800"/>
          </a:xfrm>
        </p:spPr>
        <p:txBody>
          <a:bodyPr/>
          <a:lstStyle/>
          <a:p>
            <a:pPr eaLnBrk="1" hangingPunct="1">
              <a:lnSpc>
                <a:spcPct val="90000"/>
              </a:lnSpc>
              <a:spcBef>
                <a:spcPct val="0"/>
              </a:spcBef>
            </a:pPr>
            <a:endParaRPr lang="en-US" smtClean="0"/>
          </a:p>
        </p:txBody>
      </p:sp>
      <p:pic>
        <p:nvPicPr>
          <p:cNvPr id="24580" name="Picture 4"/>
          <p:cNvPicPr>
            <a:picLocks noChangeAspect="1" noChangeArrowheads="1"/>
          </p:cNvPicPr>
          <p:nvPr/>
        </p:nvPicPr>
        <p:blipFill>
          <a:blip r:embed="rId3" cstate="print">
            <a:lum bright="10000" contrast="20000"/>
          </a:blip>
          <a:srcRect/>
          <a:stretch>
            <a:fillRect/>
          </a:stretch>
        </p:blipFill>
        <p:spPr bwMode="auto">
          <a:xfrm>
            <a:off x="0" y="914400"/>
            <a:ext cx="9144000" cy="5943600"/>
          </a:xfrm>
          <a:prstGeom prst="rect">
            <a:avLst/>
          </a:prstGeom>
          <a:noFill/>
          <a:ln w="9525">
            <a:noFill/>
            <a:miter lim="800000"/>
            <a:headEnd/>
            <a:tailEnd/>
          </a:ln>
        </p:spPr>
      </p:pic>
      <p:sp>
        <p:nvSpPr>
          <p:cNvPr id="7173" name="Rectangular Callout 13"/>
          <p:cNvSpPr>
            <a:spLocks noChangeArrowheads="1"/>
          </p:cNvSpPr>
          <p:nvPr/>
        </p:nvSpPr>
        <p:spPr bwMode="auto">
          <a:xfrm>
            <a:off x="76200" y="152400"/>
            <a:ext cx="9067800" cy="914400"/>
          </a:xfrm>
          <a:prstGeom prst="wedgeRectCallout">
            <a:avLst>
              <a:gd name="adj1" fmla="val 20333"/>
              <a:gd name="adj2" fmla="val 16185"/>
            </a:avLst>
          </a:prstGeom>
          <a:solidFill>
            <a:srgbClr val="CCFFCC"/>
          </a:solidFill>
          <a:ln w="9525" algn="ctr">
            <a:solidFill>
              <a:schemeClr val="tx1"/>
            </a:solidFill>
            <a:round/>
            <a:headEnd/>
            <a:tailEnd/>
          </a:ln>
        </p:spPr>
        <p:txBody>
          <a:bodyPr/>
          <a:lstStyle/>
          <a:p>
            <a:pPr algn="ctr" eaLnBrk="0" hangingPunct="0">
              <a:lnSpc>
                <a:spcPct val="80000"/>
              </a:lnSpc>
            </a:pPr>
            <a:r>
              <a:rPr lang="en-US" sz="3200"/>
              <a:t>As a result of their lifestyle, the Mongols were tough warriors who occasionally raided nearby settlements</a:t>
            </a:r>
          </a:p>
        </p:txBody>
      </p:sp>
      <p:pic>
        <p:nvPicPr>
          <p:cNvPr id="7174" name="Picture 2" descr="mongol-frontotaal"/>
          <p:cNvPicPr>
            <a:picLocks noChangeAspect="1" noChangeArrowheads="1"/>
          </p:cNvPicPr>
          <p:nvPr/>
        </p:nvPicPr>
        <p:blipFill>
          <a:blip r:embed="rId4" cstate="print">
            <a:lum contrast="20000"/>
          </a:blip>
          <a:srcRect/>
          <a:stretch>
            <a:fillRect/>
          </a:stretch>
        </p:blipFill>
        <p:spPr bwMode="auto">
          <a:xfrm>
            <a:off x="152400" y="1219200"/>
            <a:ext cx="4876800" cy="3371850"/>
          </a:xfrm>
          <a:prstGeom prst="rect">
            <a:avLst/>
          </a:prstGeom>
          <a:noFill/>
          <a:ln w="9525">
            <a:noFill/>
            <a:miter lim="800000"/>
            <a:headEnd/>
            <a:tailEnd/>
          </a:ln>
        </p:spPr>
      </p:pic>
      <p:sp>
        <p:nvSpPr>
          <p:cNvPr id="7" name="Rectangular Callout 7"/>
          <p:cNvSpPr>
            <a:spLocks noChangeArrowheads="1"/>
          </p:cNvSpPr>
          <p:nvPr/>
        </p:nvSpPr>
        <p:spPr bwMode="auto">
          <a:xfrm>
            <a:off x="76200" y="5486400"/>
            <a:ext cx="4648200" cy="1295400"/>
          </a:xfrm>
          <a:prstGeom prst="wedgeRectCallout">
            <a:avLst>
              <a:gd name="adj1" fmla="val 20333"/>
              <a:gd name="adj2" fmla="val 16185"/>
            </a:avLst>
          </a:prstGeom>
          <a:solidFill>
            <a:srgbClr val="CCCCFF"/>
          </a:solidFill>
          <a:ln w="9525" algn="ctr">
            <a:solidFill>
              <a:schemeClr val="tx1"/>
            </a:solidFill>
            <a:round/>
            <a:headEnd/>
            <a:tailEnd/>
          </a:ln>
        </p:spPr>
        <p:txBody>
          <a:bodyPr/>
          <a:lstStyle/>
          <a:p>
            <a:pPr algn="ctr" eaLnBrk="0" hangingPunct="0">
              <a:lnSpc>
                <a:spcPct val="80000"/>
              </a:lnSpc>
            </a:pPr>
            <a:r>
              <a:rPr lang="en-US" sz="3200"/>
              <a:t>From 1200 to 1206, a clan leader named Genghis Khan unified the Mongols</a:t>
            </a:r>
          </a:p>
        </p:txBody>
      </p:sp>
      <p:sp>
        <p:nvSpPr>
          <p:cNvPr id="8" name="Rectangular Callout 7"/>
          <p:cNvSpPr>
            <a:spLocks noChangeArrowheads="1"/>
          </p:cNvSpPr>
          <p:nvPr/>
        </p:nvSpPr>
        <p:spPr bwMode="auto">
          <a:xfrm>
            <a:off x="4800600" y="5105400"/>
            <a:ext cx="4191000" cy="1676400"/>
          </a:xfrm>
          <a:prstGeom prst="wedgeRectCallout">
            <a:avLst>
              <a:gd name="adj1" fmla="val 20333"/>
              <a:gd name="adj2" fmla="val 16185"/>
            </a:avLst>
          </a:prstGeom>
          <a:solidFill>
            <a:srgbClr val="FFCCFF"/>
          </a:solidFill>
          <a:ln w="9525" algn="ctr">
            <a:solidFill>
              <a:schemeClr val="tx1"/>
            </a:solidFill>
            <a:round/>
            <a:headEnd/>
            <a:tailEnd/>
          </a:ln>
        </p:spPr>
        <p:txBody>
          <a:bodyPr/>
          <a:lstStyle/>
          <a:p>
            <a:pPr algn="ctr" eaLnBrk="0" hangingPunct="0">
              <a:lnSpc>
                <a:spcPct val="80000"/>
              </a:lnSpc>
            </a:pPr>
            <a:r>
              <a:rPr lang="en-US" sz="3200"/>
              <a:t>Genghis Khan built a powerful Mongol army &amp; began a 21-year conquest of Eurasia </a:t>
            </a:r>
          </a:p>
        </p:txBody>
      </p:sp>
      <p:pic>
        <p:nvPicPr>
          <p:cNvPr id="9" name="Picture 2" descr="http://ilearn-culture.com/wp-content/uploads/2009/12/mongol7au.jpg"/>
          <p:cNvPicPr>
            <a:picLocks noChangeAspect="1" noChangeArrowheads="1"/>
          </p:cNvPicPr>
          <p:nvPr/>
        </p:nvPicPr>
        <p:blipFill>
          <a:blip r:embed="rId5" cstate="print"/>
          <a:srcRect/>
          <a:stretch>
            <a:fillRect/>
          </a:stretch>
        </p:blipFill>
        <p:spPr bwMode="auto">
          <a:xfrm>
            <a:off x="304800" y="1143000"/>
            <a:ext cx="4114800" cy="403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10" presetClass="exit" presetSubtype="0" fill="hold" nodeType="withEffect">
                                  <p:stCondLst>
                                    <p:cond delay="0"/>
                                  </p:stCondLst>
                                  <p:childTnLst>
                                    <p:animEffect transition="out" filter="fade">
                                      <p:cBhvr>
                                        <p:cTn id="9" dur="1000"/>
                                        <p:tgtEl>
                                          <p:spTgt spid="7174"/>
                                        </p:tgtEl>
                                      </p:cBhvr>
                                    </p:animEffect>
                                    <p:set>
                                      <p:cBhvr>
                                        <p:cTn id="10" dur="1" fill="hold">
                                          <p:stCondLst>
                                            <p:cond delay="999"/>
                                          </p:stCondLst>
                                        </p:cTn>
                                        <p:tgtEl>
                                          <p:spTgt spid="717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7173"/>
                                        </p:tgtEl>
                                      </p:cBhvr>
                                    </p:animEffect>
                                    <p:set>
                                      <p:cBhvr>
                                        <p:cTn id="13" dur="1" fill="hold">
                                          <p:stCondLst>
                                            <p:cond delay="999"/>
                                          </p:stCondLst>
                                        </p:cTn>
                                        <p:tgtEl>
                                          <p:spTgt spid="7173"/>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endParaRPr lang="en-US" smtClean="0"/>
          </a:p>
        </p:txBody>
      </p:sp>
      <p:sp>
        <p:nvSpPr>
          <p:cNvPr id="25603" name="Rectangle 3"/>
          <p:cNvSpPr>
            <a:spLocks noGrp="1" noChangeArrowheads="1"/>
          </p:cNvSpPr>
          <p:nvPr>
            <p:ph type="body" idx="1"/>
          </p:nvPr>
        </p:nvSpPr>
        <p:spPr/>
        <p:txBody>
          <a:bodyPr/>
          <a:lstStyle/>
          <a:p>
            <a:pPr eaLnBrk="1" hangingPunct="1"/>
            <a:endParaRPr lang="en-US" smtClean="0"/>
          </a:p>
        </p:txBody>
      </p:sp>
      <p:pic>
        <p:nvPicPr>
          <p:cNvPr id="25604" name="Picture 4"/>
          <p:cNvPicPr>
            <a:picLocks noChangeAspect="1" noChangeArrowheads="1"/>
          </p:cNvPicPr>
          <p:nvPr/>
        </p:nvPicPr>
        <p:blipFill>
          <a:blip r:embed="rId2" cstate="print">
            <a:lum bright="10000" contrast="20000"/>
          </a:blip>
          <a:srcRect/>
          <a:stretch>
            <a:fillRect/>
          </a:stretch>
        </p:blipFill>
        <p:spPr bwMode="auto">
          <a:xfrm>
            <a:off x="0" y="0"/>
            <a:ext cx="9144000" cy="6929438"/>
          </a:xfrm>
          <a:prstGeom prst="rect">
            <a:avLst/>
          </a:prstGeom>
          <a:noFill/>
          <a:ln w="9525">
            <a:noFill/>
            <a:miter lim="800000"/>
            <a:headEnd/>
            <a:tailEnd/>
          </a:ln>
        </p:spPr>
      </p:pic>
      <p:pic>
        <p:nvPicPr>
          <p:cNvPr id="66572" name="Picture 12"/>
          <p:cNvPicPr>
            <a:picLocks noChangeAspect="1" noChangeArrowheads="1"/>
          </p:cNvPicPr>
          <p:nvPr/>
        </p:nvPicPr>
        <p:blipFill>
          <a:blip r:embed="rId3" cstate="print">
            <a:lum bright="10000" contrast="20000"/>
          </a:blip>
          <a:srcRect/>
          <a:stretch>
            <a:fillRect/>
          </a:stretch>
        </p:blipFill>
        <p:spPr bwMode="auto">
          <a:xfrm>
            <a:off x="0" y="0"/>
            <a:ext cx="9144000" cy="6980238"/>
          </a:xfrm>
          <a:prstGeom prst="rect">
            <a:avLst/>
          </a:prstGeom>
          <a:noFill/>
          <a:ln w="9525">
            <a:noFill/>
            <a:miter lim="800000"/>
            <a:headEnd/>
            <a:tailEnd/>
          </a:ln>
        </p:spPr>
      </p:pic>
      <p:pic>
        <p:nvPicPr>
          <p:cNvPr id="66573" name="Picture 13"/>
          <p:cNvPicPr>
            <a:picLocks noChangeAspect="1" noChangeArrowheads="1"/>
          </p:cNvPicPr>
          <p:nvPr/>
        </p:nvPicPr>
        <p:blipFill>
          <a:blip r:embed="rId4" cstate="print">
            <a:lum bright="10000" contrast="20000"/>
          </a:blip>
          <a:srcRect/>
          <a:stretch>
            <a:fillRect/>
          </a:stretch>
        </p:blipFill>
        <p:spPr bwMode="auto">
          <a:xfrm>
            <a:off x="0" y="-122238"/>
            <a:ext cx="9144000" cy="6980238"/>
          </a:xfrm>
          <a:prstGeom prst="rect">
            <a:avLst/>
          </a:prstGeom>
          <a:noFill/>
          <a:ln w="9525">
            <a:noFill/>
            <a:miter lim="800000"/>
            <a:headEnd/>
            <a:tailEnd/>
          </a:ln>
        </p:spPr>
      </p:pic>
      <p:pic>
        <p:nvPicPr>
          <p:cNvPr id="66574" name="Picture 14"/>
          <p:cNvPicPr>
            <a:picLocks noChangeAspect="1" noChangeArrowheads="1"/>
          </p:cNvPicPr>
          <p:nvPr/>
        </p:nvPicPr>
        <p:blipFill>
          <a:blip r:embed="rId5" cstate="print">
            <a:lum bright="10000" contrast="20000"/>
          </a:blip>
          <a:srcRect/>
          <a:stretch>
            <a:fillRect/>
          </a:stretch>
        </p:blipFill>
        <p:spPr bwMode="auto">
          <a:xfrm>
            <a:off x="0" y="-122238"/>
            <a:ext cx="9144000" cy="6980238"/>
          </a:xfrm>
          <a:prstGeom prst="rect">
            <a:avLst/>
          </a:prstGeom>
          <a:noFill/>
          <a:ln w="9525">
            <a:noFill/>
            <a:miter lim="800000"/>
            <a:headEnd/>
            <a:tailEnd/>
          </a:ln>
        </p:spPr>
      </p:pic>
      <p:pic>
        <p:nvPicPr>
          <p:cNvPr id="66575" name="Picture 15"/>
          <p:cNvPicPr>
            <a:picLocks noChangeAspect="1" noChangeArrowheads="1"/>
          </p:cNvPicPr>
          <p:nvPr/>
        </p:nvPicPr>
        <p:blipFill>
          <a:blip r:embed="rId6" cstate="print">
            <a:lum bright="10000" contrast="20000"/>
          </a:blip>
          <a:srcRect/>
          <a:stretch>
            <a:fillRect/>
          </a:stretch>
        </p:blipFill>
        <p:spPr bwMode="auto">
          <a:xfrm>
            <a:off x="0" y="-122238"/>
            <a:ext cx="9144000" cy="6980238"/>
          </a:xfrm>
          <a:prstGeom prst="rect">
            <a:avLst/>
          </a:prstGeom>
          <a:noFill/>
          <a:ln w="9525">
            <a:noFill/>
            <a:miter lim="800000"/>
            <a:headEnd/>
            <a:tailEnd/>
          </a:ln>
        </p:spPr>
      </p:pic>
      <p:pic>
        <p:nvPicPr>
          <p:cNvPr id="66576" name="Picture 16"/>
          <p:cNvPicPr>
            <a:picLocks noChangeAspect="1" noChangeArrowheads="1"/>
          </p:cNvPicPr>
          <p:nvPr/>
        </p:nvPicPr>
        <p:blipFill>
          <a:blip r:embed="rId7" cstate="print">
            <a:lum bright="10000" contrast="20000"/>
          </a:blip>
          <a:srcRect/>
          <a:stretch>
            <a:fillRect/>
          </a:stretch>
        </p:blipFill>
        <p:spPr bwMode="auto">
          <a:xfrm>
            <a:off x="0" y="-220663"/>
            <a:ext cx="9144000" cy="7078663"/>
          </a:xfrm>
          <a:prstGeom prst="rect">
            <a:avLst/>
          </a:prstGeom>
          <a:noFill/>
          <a:ln w="9525">
            <a:noFill/>
            <a:miter lim="800000"/>
            <a:headEnd/>
            <a:tailEnd/>
          </a:ln>
        </p:spPr>
      </p:pic>
      <p:pic>
        <p:nvPicPr>
          <p:cNvPr id="66577" name="Picture 17"/>
          <p:cNvPicPr>
            <a:picLocks noChangeAspect="1" noChangeArrowheads="1"/>
          </p:cNvPicPr>
          <p:nvPr/>
        </p:nvPicPr>
        <p:blipFill>
          <a:blip r:embed="rId8" cstate="print">
            <a:lum bright="10000" contrast="20000"/>
          </a:blip>
          <a:srcRect/>
          <a:stretch>
            <a:fillRect/>
          </a:stretch>
        </p:blipFill>
        <p:spPr bwMode="auto">
          <a:xfrm>
            <a:off x="0" y="0"/>
            <a:ext cx="9144000" cy="69802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572"/>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nodeType="afterEffect">
                                  <p:stCondLst>
                                    <p:cond delay="0"/>
                                  </p:stCondLst>
                                  <p:childTnLst>
                                    <p:set>
                                      <p:cBhvr>
                                        <p:cTn id="9" dur="1" fill="hold">
                                          <p:stCondLst>
                                            <p:cond delay="0"/>
                                          </p:stCondLst>
                                        </p:cTn>
                                        <p:tgtEl>
                                          <p:spTgt spid="66573"/>
                                        </p:tgtEl>
                                        <p:attrNameLst>
                                          <p:attrName>style.visibility</p:attrName>
                                        </p:attrNameLst>
                                      </p:cBhvr>
                                      <p:to>
                                        <p:strVal val="visible"/>
                                      </p:to>
                                    </p:set>
                                    <p:animEffect transition="in" filter="fade">
                                      <p:cBhvr>
                                        <p:cTn id="10" dur="1000"/>
                                        <p:tgtEl>
                                          <p:spTgt spid="66573"/>
                                        </p:tgtEl>
                                      </p:cBhvr>
                                    </p:animEffect>
                                  </p:childTnLst>
                                </p:cTn>
                              </p:par>
                            </p:childTnLst>
                          </p:cTn>
                        </p:par>
                        <p:par>
                          <p:cTn id="11" fill="hold" nodeType="afterGroup">
                            <p:stCondLst>
                              <p:cond delay="1000"/>
                            </p:stCondLst>
                            <p:childTnLst>
                              <p:par>
                                <p:cTn id="12" presetID="10" presetClass="entr" presetSubtype="0" fill="hold" nodeType="afterEffect">
                                  <p:stCondLst>
                                    <p:cond delay="0"/>
                                  </p:stCondLst>
                                  <p:childTnLst>
                                    <p:set>
                                      <p:cBhvr>
                                        <p:cTn id="13" dur="1" fill="hold">
                                          <p:stCondLst>
                                            <p:cond delay="0"/>
                                          </p:stCondLst>
                                        </p:cTn>
                                        <p:tgtEl>
                                          <p:spTgt spid="66574"/>
                                        </p:tgtEl>
                                        <p:attrNameLst>
                                          <p:attrName>style.visibility</p:attrName>
                                        </p:attrNameLst>
                                      </p:cBhvr>
                                      <p:to>
                                        <p:strVal val="visible"/>
                                      </p:to>
                                    </p:set>
                                    <p:animEffect transition="in" filter="fade">
                                      <p:cBhvr>
                                        <p:cTn id="14" dur="1000"/>
                                        <p:tgtEl>
                                          <p:spTgt spid="66574"/>
                                        </p:tgtEl>
                                      </p:cBhvr>
                                    </p:animEffect>
                                  </p:childTnLst>
                                </p:cTn>
                              </p:par>
                            </p:childTnLst>
                          </p:cTn>
                        </p:par>
                        <p:par>
                          <p:cTn id="15" fill="hold" nodeType="afterGroup">
                            <p:stCondLst>
                              <p:cond delay="2000"/>
                            </p:stCondLst>
                            <p:childTnLst>
                              <p:par>
                                <p:cTn id="16" presetID="10" presetClass="entr" presetSubtype="0" fill="hold" nodeType="afterEffect">
                                  <p:stCondLst>
                                    <p:cond delay="0"/>
                                  </p:stCondLst>
                                  <p:childTnLst>
                                    <p:set>
                                      <p:cBhvr>
                                        <p:cTn id="17" dur="1" fill="hold">
                                          <p:stCondLst>
                                            <p:cond delay="0"/>
                                          </p:stCondLst>
                                        </p:cTn>
                                        <p:tgtEl>
                                          <p:spTgt spid="66575"/>
                                        </p:tgtEl>
                                        <p:attrNameLst>
                                          <p:attrName>style.visibility</p:attrName>
                                        </p:attrNameLst>
                                      </p:cBhvr>
                                      <p:to>
                                        <p:strVal val="visible"/>
                                      </p:to>
                                    </p:set>
                                    <p:animEffect transition="in" filter="fade">
                                      <p:cBhvr>
                                        <p:cTn id="18" dur="1000"/>
                                        <p:tgtEl>
                                          <p:spTgt spid="66575"/>
                                        </p:tgtEl>
                                      </p:cBhvr>
                                    </p:animEffect>
                                  </p:childTnLst>
                                </p:cTn>
                              </p:par>
                            </p:childTnLst>
                          </p:cTn>
                        </p:par>
                        <p:par>
                          <p:cTn id="19" fill="hold" nodeType="afterGroup">
                            <p:stCondLst>
                              <p:cond delay="3000"/>
                            </p:stCondLst>
                            <p:childTnLst>
                              <p:par>
                                <p:cTn id="20" presetID="10" presetClass="entr" presetSubtype="0" fill="hold" nodeType="afterEffect">
                                  <p:stCondLst>
                                    <p:cond delay="0"/>
                                  </p:stCondLst>
                                  <p:childTnLst>
                                    <p:set>
                                      <p:cBhvr>
                                        <p:cTn id="21" dur="1" fill="hold">
                                          <p:stCondLst>
                                            <p:cond delay="0"/>
                                          </p:stCondLst>
                                        </p:cTn>
                                        <p:tgtEl>
                                          <p:spTgt spid="66576"/>
                                        </p:tgtEl>
                                        <p:attrNameLst>
                                          <p:attrName>style.visibility</p:attrName>
                                        </p:attrNameLst>
                                      </p:cBhvr>
                                      <p:to>
                                        <p:strVal val="visible"/>
                                      </p:to>
                                    </p:set>
                                    <p:animEffect transition="in" filter="fade">
                                      <p:cBhvr>
                                        <p:cTn id="22" dur="1000"/>
                                        <p:tgtEl>
                                          <p:spTgt spid="66576"/>
                                        </p:tgtEl>
                                      </p:cBhvr>
                                    </p:animEffect>
                                  </p:childTnLst>
                                </p:cTn>
                              </p:par>
                            </p:childTnLst>
                          </p:cTn>
                        </p:par>
                        <p:par>
                          <p:cTn id="23" fill="hold" nodeType="afterGroup">
                            <p:stCondLst>
                              <p:cond delay="4000"/>
                            </p:stCondLst>
                            <p:childTnLst>
                              <p:par>
                                <p:cTn id="24" presetID="10" presetClass="entr" presetSubtype="0" fill="hold" nodeType="afterEffect">
                                  <p:stCondLst>
                                    <p:cond delay="0"/>
                                  </p:stCondLst>
                                  <p:childTnLst>
                                    <p:set>
                                      <p:cBhvr>
                                        <p:cTn id="25" dur="1" fill="hold">
                                          <p:stCondLst>
                                            <p:cond delay="0"/>
                                          </p:stCondLst>
                                        </p:cTn>
                                        <p:tgtEl>
                                          <p:spTgt spid="66577"/>
                                        </p:tgtEl>
                                        <p:attrNameLst>
                                          <p:attrName>style.visibility</p:attrName>
                                        </p:attrNameLst>
                                      </p:cBhvr>
                                      <p:to>
                                        <p:strVal val="visible"/>
                                      </p:to>
                                    </p:set>
                                    <p:animEffect transition="in" filter="fade">
                                      <p:cBhvr>
                                        <p:cTn id="26" dur="1000"/>
                                        <p:tgtEl>
                                          <p:spTgt spid="66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endParaRPr lang="en-US" smtClean="0"/>
          </a:p>
        </p:txBody>
      </p:sp>
      <p:sp>
        <p:nvSpPr>
          <p:cNvPr id="26627" name="Content Placeholder 2"/>
          <p:cNvSpPr>
            <a:spLocks noGrp="1"/>
          </p:cNvSpPr>
          <p:nvPr>
            <p:ph idx="1"/>
          </p:nvPr>
        </p:nvSpPr>
        <p:spPr/>
        <p:txBody>
          <a:bodyPr/>
          <a:lstStyle/>
          <a:p>
            <a:pPr eaLnBrk="1" hangingPunct="1"/>
            <a:endParaRPr lang="en-US" smtClean="0"/>
          </a:p>
        </p:txBody>
      </p:sp>
      <p:pic>
        <p:nvPicPr>
          <p:cNvPr id="26628" name="Picture 2"/>
          <p:cNvPicPr>
            <a:picLocks noChangeAspect="1" noChangeArrowheads="1"/>
          </p:cNvPicPr>
          <p:nvPr/>
        </p:nvPicPr>
        <p:blipFill>
          <a:blip r:embed="rId2" cstate="print"/>
          <a:srcRect/>
          <a:stretch>
            <a:fillRect/>
          </a:stretch>
        </p:blipFill>
        <p:spPr bwMode="auto">
          <a:xfrm>
            <a:off x="0" y="228600"/>
            <a:ext cx="9144000" cy="6434138"/>
          </a:xfrm>
          <a:prstGeom prst="rect">
            <a:avLst/>
          </a:prstGeom>
          <a:noFill/>
          <a:ln w="9525">
            <a:noFill/>
            <a:miter lim="800000"/>
            <a:headEnd/>
            <a:tailEnd/>
          </a:ln>
        </p:spPr>
      </p:pic>
      <p:sp>
        <p:nvSpPr>
          <p:cNvPr id="5" name="Rectangular Callout 4"/>
          <p:cNvSpPr>
            <a:spLocks noChangeArrowheads="1"/>
          </p:cNvSpPr>
          <p:nvPr/>
        </p:nvSpPr>
        <p:spPr bwMode="auto">
          <a:xfrm>
            <a:off x="3505200" y="4800600"/>
            <a:ext cx="2209800" cy="457200"/>
          </a:xfrm>
          <a:prstGeom prst="wedgeRectCallout">
            <a:avLst>
              <a:gd name="adj1" fmla="val 32560"/>
              <a:gd name="adj2" fmla="val -411088"/>
            </a:avLst>
          </a:prstGeom>
          <a:solidFill>
            <a:srgbClr val="CCFFCC"/>
          </a:solidFill>
          <a:ln w="9525" algn="ctr">
            <a:solidFill>
              <a:schemeClr val="tx1"/>
            </a:solidFill>
            <a:round/>
            <a:headEnd/>
            <a:tailEnd/>
          </a:ln>
        </p:spPr>
        <p:txBody>
          <a:bodyPr/>
          <a:lstStyle/>
          <a:p>
            <a:pPr algn="ctr" eaLnBrk="0" hangingPunct="0">
              <a:lnSpc>
                <a:spcPct val="80000"/>
              </a:lnSpc>
            </a:pPr>
            <a:r>
              <a:rPr lang="en-US" sz="3200"/>
              <a:t>Central Asia</a:t>
            </a:r>
          </a:p>
        </p:txBody>
      </p:sp>
      <p:sp>
        <p:nvSpPr>
          <p:cNvPr id="26630" name="Rectangular Callout 5"/>
          <p:cNvSpPr>
            <a:spLocks noChangeArrowheads="1"/>
          </p:cNvSpPr>
          <p:nvPr/>
        </p:nvSpPr>
        <p:spPr bwMode="auto">
          <a:xfrm>
            <a:off x="1981200" y="152400"/>
            <a:ext cx="5334000" cy="914400"/>
          </a:xfrm>
          <a:prstGeom prst="wedgeRectCallout">
            <a:avLst>
              <a:gd name="adj1" fmla="val 20333"/>
              <a:gd name="adj2" fmla="val 16185"/>
            </a:avLst>
          </a:prstGeom>
          <a:solidFill>
            <a:srgbClr val="FFCCFF"/>
          </a:solidFill>
          <a:ln w="9525" algn="ctr">
            <a:solidFill>
              <a:schemeClr val="tx1"/>
            </a:solidFill>
            <a:round/>
            <a:headEnd/>
            <a:tailEnd/>
          </a:ln>
        </p:spPr>
        <p:txBody>
          <a:bodyPr/>
          <a:lstStyle/>
          <a:p>
            <a:pPr algn="ctr" eaLnBrk="0" hangingPunct="0">
              <a:lnSpc>
                <a:spcPct val="80000"/>
              </a:lnSpc>
            </a:pPr>
            <a:r>
              <a:rPr lang="en-US" sz="3200"/>
              <a:t>Under Genghis &amp; later khans, the Mongols conquered…</a:t>
            </a:r>
          </a:p>
        </p:txBody>
      </p:sp>
      <p:sp>
        <p:nvSpPr>
          <p:cNvPr id="7" name="Rectangular Callout 6"/>
          <p:cNvSpPr>
            <a:spLocks noChangeArrowheads="1"/>
          </p:cNvSpPr>
          <p:nvPr/>
        </p:nvSpPr>
        <p:spPr bwMode="auto">
          <a:xfrm>
            <a:off x="152400" y="457200"/>
            <a:ext cx="1752600" cy="457200"/>
          </a:xfrm>
          <a:prstGeom prst="wedgeRectCallout">
            <a:avLst>
              <a:gd name="adj1" fmla="val 45769"/>
              <a:gd name="adj2" fmla="val 207097"/>
            </a:avLst>
          </a:prstGeom>
          <a:solidFill>
            <a:srgbClr val="66CCFF"/>
          </a:solidFill>
          <a:ln w="9525" algn="ctr">
            <a:solidFill>
              <a:schemeClr val="tx1"/>
            </a:solidFill>
            <a:round/>
            <a:headEnd/>
            <a:tailEnd/>
          </a:ln>
        </p:spPr>
        <p:txBody>
          <a:bodyPr/>
          <a:lstStyle/>
          <a:p>
            <a:pPr algn="ctr" eaLnBrk="0" hangingPunct="0">
              <a:lnSpc>
                <a:spcPct val="80000"/>
              </a:lnSpc>
            </a:pPr>
            <a:r>
              <a:rPr lang="en-US" sz="3200"/>
              <a:t>Russia</a:t>
            </a:r>
          </a:p>
        </p:txBody>
      </p:sp>
      <p:sp>
        <p:nvSpPr>
          <p:cNvPr id="8" name="Rectangular Callout 7"/>
          <p:cNvSpPr>
            <a:spLocks noChangeArrowheads="1"/>
          </p:cNvSpPr>
          <p:nvPr/>
        </p:nvSpPr>
        <p:spPr bwMode="auto">
          <a:xfrm>
            <a:off x="5638800" y="5867400"/>
            <a:ext cx="1752600" cy="457200"/>
          </a:xfrm>
          <a:prstGeom prst="wedgeRectCallout">
            <a:avLst>
              <a:gd name="adj1" fmla="val 32560"/>
              <a:gd name="adj2" fmla="val -411088"/>
            </a:avLst>
          </a:prstGeom>
          <a:solidFill>
            <a:srgbClr val="CCCCFF"/>
          </a:solidFill>
          <a:ln w="9525" algn="ctr">
            <a:solidFill>
              <a:schemeClr val="tx1"/>
            </a:solidFill>
            <a:round/>
            <a:headEnd/>
            <a:tailEnd/>
          </a:ln>
        </p:spPr>
        <p:txBody>
          <a:bodyPr/>
          <a:lstStyle/>
          <a:p>
            <a:pPr algn="ctr" eaLnBrk="0" hangingPunct="0">
              <a:lnSpc>
                <a:spcPct val="80000"/>
              </a:lnSpc>
            </a:pPr>
            <a:r>
              <a:rPr lang="en-US" sz="3200"/>
              <a:t>China</a:t>
            </a:r>
          </a:p>
        </p:txBody>
      </p:sp>
      <p:sp>
        <p:nvSpPr>
          <p:cNvPr id="9" name="Rectangular Callout 8"/>
          <p:cNvSpPr>
            <a:spLocks noChangeArrowheads="1"/>
          </p:cNvSpPr>
          <p:nvPr/>
        </p:nvSpPr>
        <p:spPr bwMode="auto">
          <a:xfrm>
            <a:off x="6934200" y="762000"/>
            <a:ext cx="1828800" cy="381000"/>
          </a:xfrm>
          <a:prstGeom prst="wedgeRectCallout">
            <a:avLst>
              <a:gd name="adj1" fmla="val 9519"/>
              <a:gd name="adj2" fmla="val 402551"/>
            </a:avLst>
          </a:prstGeom>
          <a:solidFill>
            <a:srgbClr val="FFFFCC"/>
          </a:solidFill>
          <a:ln w="9525" algn="ctr">
            <a:solidFill>
              <a:schemeClr val="tx1"/>
            </a:solidFill>
            <a:round/>
            <a:headEnd/>
            <a:tailEnd/>
          </a:ln>
        </p:spPr>
        <p:txBody>
          <a:bodyPr/>
          <a:lstStyle/>
          <a:p>
            <a:pPr algn="ctr" eaLnBrk="0" hangingPunct="0">
              <a:lnSpc>
                <a:spcPct val="80000"/>
              </a:lnSpc>
            </a:pPr>
            <a:r>
              <a:rPr lang="en-US" sz="3200"/>
              <a:t>Korea</a:t>
            </a:r>
          </a:p>
        </p:txBody>
      </p:sp>
      <p:sp>
        <p:nvSpPr>
          <p:cNvPr id="10" name="Rectangular Callout 9"/>
          <p:cNvSpPr>
            <a:spLocks noChangeArrowheads="1"/>
          </p:cNvSpPr>
          <p:nvPr/>
        </p:nvSpPr>
        <p:spPr bwMode="auto">
          <a:xfrm>
            <a:off x="1905000" y="6096000"/>
            <a:ext cx="3429000" cy="533400"/>
          </a:xfrm>
          <a:prstGeom prst="wedgeRectCallout">
            <a:avLst>
              <a:gd name="adj1" fmla="val -35926"/>
              <a:gd name="adj2" fmla="val -465144"/>
            </a:avLst>
          </a:prstGeom>
          <a:solidFill>
            <a:srgbClr val="FFCC99"/>
          </a:solidFill>
          <a:ln w="9525" algn="ctr">
            <a:solidFill>
              <a:schemeClr val="tx1"/>
            </a:solidFill>
            <a:round/>
            <a:headEnd/>
            <a:tailEnd/>
          </a:ln>
        </p:spPr>
        <p:txBody>
          <a:bodyPr/>
          <a:lstStyle/>
          <a:p>
            <a:pPr algn="ctr" eaLnBrk="0" hangingPunct="0">
              <a:lnSpc>
                <a:spcPct val="80000"/>
              </a:lnSpc>
            </a:pPr>
            <a:r>
              <a:rPr lang="en-US" sz="3200"/>
              <a:t>the Islamic Empire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par>
                          <p:cTn id="20" fill="hold" nodeType="afterGroup">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endParaRPr lang="en-US" smtClean="0"/>
          </a:p>
        </p:txBody>
      </p:sp>
      <p:sp>
        <p:nvSpPr>
          <p:cNvPr id="27651" name="Content Placeholder 2"/>
          <p:cNvSpPr>
            <a:spLocks noGrp="1"/>
          </p:cNvSpPr>
          <p:nvPr>
            <p:ph idx="1"/>
          </p:nvPr>
        </p:nvSpPr>
        <p:spPr/>
        <p:txBody>
          <a:bodyPr/>
          <a:lstStyle/>
          <a:p>
            <a:pPr eaLnBrk="1" hangingPunct="1"/>
            <a:endParaRPr lang="en-US" smtClean="0"/>
          </a:p>
        </p:txBody>
      </p:sp>
      <p:pic>
        <p:nvPicPr>
          <p:cNvPr id="2765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endParaRPr lang="en-US" smtClean="0"/>
          </a:p>
        </p:txBody>
      </p:sp>
      <p:pic>
        <p:nvPicPr>
          <p:cNvPr id="28675" name="Picture 2"/>
          <p:cNvPicPr>
            <a:picLocks noChangeAspect="1" noChangeArrowheads="1"/>
          </p:cNvPicPr>
          <p:nvPr/>
        </p:nvPicPr>
        <p:blipFill>
          <a:blip r:embed="rId3" cstate="print"/>
          <a:srcRect/>
          <a:stretch>
            <a:fillRect/>
          </a:stretch>
        </p:blipFill>
        <p:spPr bwMode="auto">
          <a:xfrm>
            <a:off x="0" y="423863"/>
            <a:ext cx="9144000" cy="6434137"/>
          </a:xfrm>
          <a:prstGeom prst="rect">
            <a:avLst/>
          </a:prstGeom>
          <a:noFill/>
          <a:ln w="9525">
            <a:noFill/>
            <a:miter lim="800000"/>
            <a:headEnd/>
            <a:tailEnd/>
          </a:ln>
        </p:spPr>
      </p:pic>
      <p:sp>
        <p:nvSpPr>
          <p:cNvPr id="8" name="Rectangular Callout 7"/>
          <p:cNvSpPr>
            <a:spLocks noChangeArrowheads="1"/>
          </p:cNvSpPr>
          <p:nvPr/>
        </p:nvSpPr>
        <p:spPr bwMode="auto">
          <a:xfrm>
            <a:off x="2057400" y="76200"/>
            <a:ext cx="4953000" cy="914400"/>
          </a:xfrm>
          <a:prstGeom prst="wedgeRectCallout">
            <a:avLst>
              <a:gd name="adj1" fmla="val 20333"/>
              <a:gd name="adj2" fmla="val 16185"/>
            </a:avLst>
          </a:prstGeom>
          <a:solidFill>
            <a:srgbClr val="CCFFCC"/>
          </a:solidFill>
          <a:ln w="9525" algn="ctr">
            <a:solidFill>
              <a:schemeClr val="tx1"/>
            </a:solidFill>
            <a:round/>
            <a:headEnd/>
            <a:tailEnd/>
          </a:ln>
        </p:spPr>
        <p:txBody>
          <a:bodyPr/>
          <a:lstStyle/>
          <a:p>
            <a:pPr algn="ctr" eaLnBrk="0" hangingPunct="0">
              <a:lnSpc>
                <a:spcPct val="80000"/>
              </a:lnSpc>
            </a:pPr>
            <a:r>
              <a:rPr lang="en-US" sz="3200"/>
              <a:t>How did the Mongols create this massive empire? </a:t>
            </a:r>
          </a:p>
        </p:txBody>
      </p:sp>
      <p:pic>
        <p:nvPicPr>
          <p:cNvPr id="26626" name="Picture 2"/>
          <p:cNvPicPr>
            <a:picLocks noChangeAspect="1" noChangeArrowheads="1"/>
          </p:cNvPicPr>
          <p:nvPr/>
        </p:nvPicPr>
        <p:blipFill>
          <a:blip r:embed="rId4" cstate="print"/>
          <a:srcRect/>
          <a:stretch>
            <a:fillRect/>
          </a:stretch>
        </p:blipFill>
        <p:spPr bwMode="auto">
          <a:xfrm>
            <a:off x="152400" y="1219200"/>
            <a:ext cx="3836988" cy="4953000"/>
          </a:xfrm>
          <a:prstGeom prst="rect">
            <a:avLst/>
          </a:prstGeom>
          <a:noFill/>
          <a:ln w="9525">
            <a:noFill/>
            <a:miter lim="800000"/>
            <a:headEnd/>
            <a:tailEnd/>
          </a:ln>
        </p:spPr>
      </p:pic>
      <p:sp>
        <p:nvSpPr>
          <p:cNvPr id="11" name="Rectangular Callout 10"/>
          <p:cNvSpPr>
            <a:spLocks noChangeArrowheads="1"/>
          </p:cNvSpPr>
          <p:nvPr/>
        </p:nvSpPr>
        <p:spPr bwMode="auto">
          <a:xfrm>
            <a:off x="3352800" y="5486400"/>
            <a:ext cx="5791200" cy="1219200"/>
          </a:xfrm>
          <a:prstGeom prst="wedgeRectCallout">
            <a:avLst>
              <a:gd name="adj1" fmla="val 20333"/>
              <a:gd name="adj2" fmla="val 16185"/>
            </a:avLst>
          </a:prstGeom>
          <a:solidFill>
            <a:srgbClr val="FFFFCC"/>
          </a:solidFill>
          <a:ln w="9525" algn="ctr">
            <a:solidFill>
              <a:schemeClr val="tx1"/>
            </a:solidFill>
            <a:round/>
            <a:headEnd/>
            <a:tailEnd/>
          </a:ln>
        </p:spPr>
        <p:txBody>
          <a:bodyPr/>
          <a:lstStyle/>
          <a:p>
            <a:pPr algn="ctr" eaLnBrk="0" hangingPunct="0">
              <a:lnSpc>
                <a:spcPct val="80000"/>
              </a:lnSpc>
            </a:pPr>
            <a:r>
              <a:rPr lang="en-US" sz="3200"/>
              <a:t>Mongol soldiers were excellent horsemen; Used the horse saddle to shoot arrows while riding</a:t>
            </a:r>
          </a:p>
        </p:txBody>
      </p:sp>
      <p:pic>
        <p:nvPicPr>
          <p:cNvPr id="12" name="Picture 4" descr="http://www.figuren-modellbau.de/mittelalter/dba-army-154-mongols.jpg"/>
          <p:cNvPicPr>
            <a:picLocks noChangeAspect="1" noChangeArrowheads="1"/>
          </p:cNvPicPr>
          <p:nvPr/>
        </p:nvPicPr>
        <p:blipFill>
          <a:blip r:embed="rId5" cstate="print">
            <a:lum contrast="40000"/>
          </a:blip>
          <a:srcRect/>
          <a:stretch>
            <a:fillRect/>
          </a:stretch>
        </p:blipFill>
        <p:spPr bwMode="auto">
          <a:xfrm>
            <a:off x="4071938" y="1219200"/>
            <a:ext cx="4803775" cy="41354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26626"/>
                                        </p:tgtEl>
                                        <p:attrNameLst>
                                          <p:attrName>style.visibility</p:attrName>
                                        </p:attrNameLst>
                                      </p:cBhvr>
                                      <p:to>
                                        <p:strVal val="visible"/>
                                      </p:to>
                                    </p:set>
                                    <p:animEffect transition="in" filter="fade">
                                      <p:cBhvr>
                                        <p:cTn id="15" dur="1000"/>
                                        <p:tgtEl>
                                          <p:spTgt spid="26626"/>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endParaRPr lang="en-US" smtClean="0"/>
          </a:p>
        </p:txBody>
      </p:sp>
      <p:pic>
        <p:nvPicPr>
          <p:cNvPr id="29699" name="Picture 2"/>
          <p:cNvPicPr>
            <a:picLocks noChangeAspect="1" noChangeArrowheads="1"/>
          </p:cNvPicPr>
          <p:nvPr/>
        </p:nvPicPr>
        <p:blipFill>
          <a:blip r:embed="rId3" cstate="print"/>
          <a:srcRect/>
          <a:stretch>
            <a:fillRect/>
          </a:stretch>
        </p:blipFill>
        <p:spPr bwMode="auto">
          <a:xfrm>
            <a:off x="0" y="423863"/>
            <a:ext cx="9144000" cy="6434137"/>
          </a:xfrm>
          <a:prstGeom prst="rect">
            <a:avLst/>
          </a:prstGeom>
          <a:noFill/>
          <a:ln w="9525">
            <a:noFill/>
            <a:miter lim="800000"/>
            <a:headEnd/>
            <a:tailEnd/>
          </a:ln>
        </p:spPr>
      </p:pic>
      <p:sp>
        <p:nvSpPr>
          <p:cNvPr id="29700" name="Rectangular Callout 7"/>
          <p:cNvSpPr>
            <a:spLocks noChangeArrowheads="1"/>
          </p:cNvSpPr>
          <p:nvPr/>
        </p:nvSpPr>
        <p:spPr bwMode="auto">
          <a:xfrm>
            <a:off x="2133600" y="152400"/>
            <a:ext cx="4953000" cy="914400"/>
          </a:xfrm>
          <a:prstGeom prst="wedgeRectCallout">
            <a:avLst>
              <a:gd name="adj1" fmla="val 20333"/>
              <a:gd name="adj2" fmla="val 16185"/>
            </a:avLst>
          </a:prstGeom>
          <a:solidFill>
            <a:srgbClr val="CCFFCC"/>
          </a:solidFill>
          <a:ln w="9525" algn="ctr">
            <a:solidFill>
              <a:schemeClr val="tx1"/>
            </a:solidFill>
            <a:round/>
            <a:headEnd/>
            <a:tailEnd/>
          </a:ln>
        </p:spPr>
        <p:txBody>
          <a:bodyPr/>
          <a:lstStyle/>
          <a:p>
            <a:pPr algn="ctr" eaLnBrk="0" hangingPunct="0">
              <a:lnSpc>
                <a:spcPct val="80000"/>
              </a:lnSpc>
            </a:pPr>
            <a:r>
              <a:rPr lang="en-US" sz="3200"/>
              <a:t>How did the Mongols create this massive empire? </a:t>
            </a:r>
          </a:p>
        </p:txBody>
      </p:sp>
      <p:sp>
        <p:nvSpPr>
          <p:cNvPr id="9" name="Rectangular Callout 8"/>
          <p:cNvSpPr>
            <a:spLocks noChangeArrowheads="1"/>
          </p:cNvSpPr>
          <p:nvPr/>
        </p:nvSpPr>
        <p:spPr bwMode="auto">
          <a:xfrm>
            <a:off x="3352800" y="5486400"/>
            <a:ext cx="5638800" cy="1295400"/>
          </a:xfrm>
          <a:prstGeom prst="wedgeRectCallout">
            <a:avLst>
              <a:gd name="adj1" fmla="val 20333"/>
              <a:gd name="adj2" fmla="val 16185"/>
            </a:avLst>
          </a:prstGeom>
          <a:solidFill>
            <a:srgbClr val="FFCC99"/>
          </a:solidFill>
          <a:ln w="9525" algn="ctr">
            <a:solidFill>
              <a:schemeClr val="tx1"/>
            </a:solidFill>
            <a:round/>
            <a:headEnd/>
            <a:tailEnd/>
          </a:ln>
        </p:spPr>
        <p:txBody>
          <a:bodyPr/>
          <a:lstStyle/>
          <a:p>
            <a:pPr algn="ctr" eaLnBrk="0" hangingPunct="0">
              <a:lnSpc>
                <a:spcPct val="80000"/>
              </a:lnSpc>
            </a:pPr>
            <a:r>
              <a:rPr lang="en-US" sz="3200"/>
              <a:t>Genghis was a brilliant military organizer &amp; strategist, but his greatest tactic was terror &amp; fear</a:t>
            </a:r>
          </a:p>
        </p:txBody>
      </p:sp>
      <p:pic>
        <p:nvPicPr>
          <p:cNvPr id="13" name="Picture 6" descr="http://www.genghiskhanexhibits.com/GenghisKhanExhibitMural2.jpg"/>
          <p:cNvPicPr>
            <a:picLocks noChangeAspect="1" noChangeArrowheads="1"/>
          </p:cNvPicPr>
          <p:nvPr/>
        </p:nvPicPr>
        <p:blipFill>
          <a:blip r:embed="rId4" cstate="print"/>
          <a:srcRect/>
          <a:stretch>
            <a:fillRect/>
          </a:stretch>
        </p:blipFill>
        <p:spPr bwMode="auto">
          <a:xfrm>
            <a:off x="0" y="0"/>
            <a:ext cx="14211300" cy="5257800"/>
          </a:xfrm>
          <a:prstGeom prst="rect">
            <a:avLst/>
          </a:prstGeom>
          <a:noFill/>
          <a:ln w="9525">
            <a:noFill/>
            <a:miter lim="800000"/>
            <a:headEnd/>
            <a:tailEnd/>
          </a:ln>
        </p:spPr>
      </p:pic>
      <p:sp>
        <p:nvSpPr>
          <p:cNvPr id="14" name="Rectangular Callout 13"/>
          <p:cNvSpPr>
            <a:spLocks noChangeArrowheads="1"/>
          </p:cNvSpPr>
          <p:nvPr/>
        </p:nvSpPr>
        <p:spPr bwMode="auto">
          <a:xfrm>
            <a:off x="76200" y="5029200"/>
            <a:ext cx="4191000" cy="1600200"/>
          </a:xfrm>
          <a:prstGeom prst="wedgeRectCallout">
            <a:avLst>
              <a:gd name="adj1" fmla="val 31764"/>
              <a:gd name="adj2" fmla="val -32792"/>
            </a:avLst>
          </a:prstGeom>
          <a:solidFill>
            <a:srgbClr val="CCFFCC"/>
          </a:solidFill>
          <a:ln w="9525" algn="ctr">
            <a:solidFill>
              <a:schemeClr val="tx1"/>
            </a:solidFill>
            <a:round/>
            <a:headEnd/>
            <a:tailEnd/>
          </a:ln>
        </p:spPr>
        <p:txBody>
          <a:bodyPr/>
          <a:lstStyle/>
          <a:p>
            <a:pPr algn="ctr" eaLnBrk="0" hangingPunct="0">
              <a:lnSpc>
                <a:spcPct val="80000"/>
              </a:lnSpc>
            </a:pPr>
            <a:r>
              <a:rPr lang="en-US" sz="3200"/>
              <a:t>If an enemy refused </a:t>
            </a:r>
            <a:br>
              <a:rPr lang="en-US" sz="3200"/>
            </a:br>
            <a:r>
              <a:rPr lang="en-US" sz="3200"/>
              <a:t>to surrender,  Genghis would order the death </a:t>
            </a:r>
            <a:br>
              <a:rPr lang="en-US" sz="3200"/>
            </a:br>
            <a:r>
              <a:rPr lang="en-US" sz="3200"/>
              <a:t>of the entire population  </a:t>
            </a:r>
          </a:p>
        </p:txBody>
      </p:sp>
      <p:sp>
        <p:nvSpPr>
          <p:cNvPr id="15" name="Rectangular Callout 14"/>
          <p:cNvSpPr>
            <a:spLocks noChangeArrowheads="1"/>
          </p:cNvSpPr>
          <p:nvPr/>
        </p:nvSpPr>
        <p:spPr bwMode="auto">
          <a:xfrm>
            <a:off x="4419600" y="5029200"/>
            <a:ext cx="4648200" cy="1600200"/>
          </a:xfrm>
          <a:prstGeom prst="wedgeRectCallout">
            <a:avLst>
              <a:gd name="adj1" fmla="val 7204"/>
              <a:gd name="adj2" fmla="val -34153"/>
            </a:avLst>
          </a:prstGeom>
          <a:solidFill>
            <a:srgbClr val="FFFFCC"/>
          </a:solidFill>
          <a:ln w="9525" algn="ctr">
            <a:solidFill>
              <a:schemeClr val="tx1"/>
            </a:solidFill>
            <a:round/>
            <a:headEnd/>
            <a:tailEnd/>
          </a:ln>
        </p:spPr>
        <p:txBody>
          <a:bodyPr/>
          <a:lstStyle/>
          <a:p>
            <a:pPr algn="ctr" eaLnBrk="0" hangingPunct="0">
              <a:lnSpc>
                <a:spcPct val="80000"/>
              </a:lnSpc>
            </a:pPr>
            <a:r>
              <a:rPr lang="en-US" sz="3200"/>
              <a:t>As the Mongol reputation spread, many towns surrendered to Genghis without a fight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par>
                          <p:cTn id="8" fill="hold" nodeType="afterGroup">
                            <p:stCondLst>
                              <p:cond delay="1000"/>
                            </p:stCondLst>
                            <p:childTnLst>
                              <p:par>
                                <p:cTn id="9" presetID="35" presetClass="path" presetSubtype="0" accel="50000" decel="50000" fill="hold" nodeType="afterEffect">
                                  <p:stCondLst>
                                    <p:cond delay="1000"/>
                                  </p:stCondLst>
                                  <p:childTnLst>
                                    <p:animMotion origin="layout" path="M -3.33333E-6 -3.33333E-6 L -0.53541 -0.00555 " pathEditMode="relative" rAng="0" ptsTypes="AA">
                                      <p:cBhvr>
                                        <p:cTn id="10" dur="2000" fill="hold"/>
                                        <p:tgtEl>
                                          <p:spTgt spid="13"/>
                                        </p:tgtEl>
                                        <p:attrNameLst>
                                          <p:attrName>ppt_x</p:attrName>
                                          <p:attrName>ppt_y</p:attrName>
                                        </p:attrNameLst>
                                      </p:cBhvr>
                                      <p:rCtr x="-268" y="-3"/>
                                    </p:animMotion>
                                  </p:childTnLst>
                                </p:cTn>
                              </p:par>
                            </p:childTnLst>
                          </p:cTn>
                        </p:par>
                        <p:par>
                          <p:cTn id="11" fill="hold" nodeType="afterGroup">
                            <p:stCondLst>
                              <p:cond delay="4000"/>
                            </p:stCondLst>
                            <p:childTnLst>
                              <p:par>
                                <p:cTn id="12" presetID="10" presetClass="entr" presetSubtype="0" fill="hold" grpId="0" nodeType="afterEffect">
                                  <p:stCondLst>
                                    <p:cond delay="10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par>
                                <p:cTn id="15" presetID="10" presetClass="exit" presetSubtype="0" fill="hold" grpId="0" nodeType="withEffect">
                                  <p:stCondLst>
                                    <p:cond delay="0"/>
                                  </p:stCondLst>
                                  <p:childTnLst>
                                    <p:animEffect transition="out" filter="fade">
                                      <p:cBhvr>
                                        <p:cTn id="16" dur="1000"/>
                                        <p:tgtEl>
                                          <p:spTgt spid="9"/>
                                        </p:tgtEl>
                                      </p:cBhvr>
                                    </p:animEffect>
                                    <p:set>
                                      <p:cBhvr>
                                        <p:cTn id="17" dur="1" fill="hold">
                                          <p:stCondLst>
                                            <p:cond delay="999"/>
                                          </p:stCondLst>
                                        </p:cTn>
                                        <p:tgtEl>
                                          <p:spTgt spid="9"/>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4"/>
          <p:cNvSpPr>
            <a:spLocks noGrp="1"/>
          </p:cNvSpPr>
          <p:nvPr>
            <p:ph type="title"/>
          </p:nvPr>
        </p:nvSpPr>
        <p:spPr/>
        <p:txBody>
          <a:bodyPr/>
          <a:lstStyle/>
          <a:p>
            <a:pPr eaLnBrk="1" hangingPunct="1"/>
            <a:endParaRPr lang="en-US" smtClean="0"/>
          </a:p>
        </p:txBody>
      </p:sp>
      <p:sp>
        <p:nvSpPr>
          <p:cNvPr id="30723" name="Content Placeholder 5"/>
          <p:cNvSpPr>
            <a:spLocks noGrp="1"/>
          </p:cNvSpPr>
          <p:nvPr>
            <p:ph idx="1"/>
          </p:nvPr>
        </p:nvSpPr>
        <p:spPr/>
        <p:txBody>
          <a:bodyPr/>
          <a:lstStyle/>
          <a:p>
            <a:pPr eaLnBrk="1" hangingPunct="1"/>
            <a:endParaRPr lang="en-US" smtClean="0"/>
          </a:p>
        </p:txBody>
      </p:sp>
      <p:pic>
        <p:nvPicPr>
          <p:cNvPr id="30724" name="Picture 2" descr="http://medieval2.heavengames.com/m2tw/history/historical_battles_folder/sack_kiev/mongols12.jpg"/>
          <p:cNvPicPr>
            <a:picLocks noChangeAspect="1" noChangeArrowheads="1"/>
          </p:cNvPicPr>
          <p:nvPr/>
        </p:nvPicPr>
        <p:blipFill>
          <a:blip r:embed="rId2" cstate="print"/>
          <a:srcRect/>
          <a:stretch>
            <a:fillRect/>
          </a:stretch>
        </p:blipFill>
        <p:spPr bwMode="auto">
          <a:xfrm>
            <a:off x="0" y="304800"/>
            <a:ext cx="9144000" cy="6400800"/>
          </a:xfrm>
          <a:prstGeom prst="rect">
            <a:avLst/>
          </a:prstGeom>
          <a:noFill/>
          <a:ln w="9525">
            <a:noFill/>
            <a:miter lim="800000"/>
            <a:headEnd/>
            <a:tailEnd/>
          </a:ln>
        </p:spPr>
      </p:pic>
      <p:sp>
        <p:nvSpPr>
          <p:cNvPr id="8" name="Rectangle 7"/>
          <p:cNvSpPr>
            <a:spLocks noChangeArrowheads="1"/>
          </p:cNvSpPr>
          <p:nvPr/>
        </p:nvSpPr>
        <p:spPr bwMode="auto">
          <a:xfrm>
            <a:off x="381000" y="0"/>
            <a:ext cx="8382000" cy="1284288"/>
          </a:xfrm>
          <a:prstGeom prst="rect">
            <a:avLst/>
          </a:prstGeom>
          <a:solidFill>
            <a:srgbClr val="FFCCFF"/>
          </a:solidFill>
          <a:ln w="12700">
            <a:solidFill>
              <a:schemeClr val="tx1"/>
            </a:solidFill>
            <a:miter lim="800000"/>
            <a:headEnd/>
            <a:tailEnd/>
          </a:ln>
        </p:spPr>
        <p:txBody>
          <a:bodyPr>
            <a:spAutoFit/>
          </a:bodyPr>
          <a:lstStyle/>
          <a:p>
            <a:pPr algn="ctr">
              <a:lnSpc>
                <a:spcPct val="80000"/>
              </a:lnSpc>
            </a:pPr>
            <a:r>
              <a:rPr lang="en-US" sz="3200" i="1"/>
              <a:t>“In the countries that have not yet been overrun by them, everyone spends the night afraid that they may appear there too.” </a:t>
            </a:r>
            <a:r>
              <a:rPr lang="en-US" sz="3200"/>
              <a:t>(Arab historian)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0" y="0"/>
            <a:ext cx="9144000" cy="762000"/>
          </a:xfrm>
        </p:spPr>
        <p:txBody>
          <a:bodyPr/>
          <a:lstStyle/>
          <a:p>
            <a:pPr eaLnBrk="1" hangingPunct="1">
              <a:lnSpc>
                <a:spcPct val="90000"/>
              </a:lnSpc>
            </a:pPr>
            <a:r>
              <a:rPr lang="en-US" smtClean="0"/>
              <a:t>The Impact of the Mongol Empire</a:t>
            </a:r>
          </a:p>
        </p:txBody>
      </p:sp>
      <p:pic>
        <p:nvPicPr>
          <p:cNvPr id="31747" name="Picture 4" descr="mongol map"/>
          <p:cNvPicPr>
            <a:picLocks noChangeAspect="1" noChangeArrowheads="1"/>
          </p:cNvPicPr>
          <p:nvPr/>
        </p:nvPicPr>
        <p:blipFill>
          <a:blip r:embed="rId3" cstate="print"/>
          <a:srcRect/>
          <a:stretch>
            <a:fillRect/>
          </a:stretch>
        </p:blipFill>
        <p:spPr bwMode="auto">
          <a:xfrm>
            <a:off x="0" y="2193925"/>
            <a:ext cx="9144000" cy="4664075"/>
          </a:xfrm>
          <a:prstGeom prst="rect">
            <a:avLst/>
          </a:prstGeom>
          <a:noFill/>
          <a:ln w="9525">
            <a:noFill/>
            <a:miter lim="800000"/>
            <a:headEnd/>
            <a:tailEnd/>
          </a:ln>
        </p:spPr>
      </p:pic>
      <p:sp>
        <p:nvSpPr>
          <p:cNvPr id="31748" name="Rectangular Callout 16"/>
          <p:cNvSpPr>
            <a:spLocks noChangeArrowheads="1"/>
          </p:cNvSpPr>
          <p:nvPr/>
        </p:nvSpPr>
        <p:spPr bwMode="auto">
          <a:xfrm>
            <a:off x="76200" y="685800"/>
            <a:ext cx="3733800" cy="1295400"/>
          </a:xfrm>
          <a:prstGeom prst="wedgeRectCallout">
            <a:avLst>
              <a:gd name="adj1" fmla="val 30278"/>
              <a:gd name="adj2" fmla="val 21000"/>
            </a:avLst>
          </a:prstGeom>
          <a:solidFill>
            <a:srgbClr val="CCFFCC"/>
          </a:solidFill>
          <a:ln w="9525" algn="ctr">
            <a:solidFill>
              <a:schemeClr val="tx1"/>
            </a:solidFill>
            <a:round/>
            <a:headEnd/>
            <a:tailEnd/>
          </a:ln>
        </p:spPr>
        <p:txBody>
          <a:bodyPr/>
          <a:lstStyle/>
          <a:p>
            <a:pPr algn="ctr" eaLnBrk="0" hangingPunct="0">
              <a:lnSpc>
                <a:spcPct val="80000"/>
              </a:lnSpc>
            </a:pPr>
            <a:r>
              <a:rPr lang="en-US" sz="3200"/>
              <a:t>The Mongols were merciless in battle, but tolerant as rulers</a:t>
            </a:r>
          </a:p>
        </p:txBody>
      </p:sp>
      <p:sp>
        <p:nvSpPr>
          <p:cNvPr id="31749" name="Rectangular Callout 17"/>
          <p:cNvSpPr>
            <a:spLocks noChangeArrowheads="1"/>
          </p:cNvSpPr>
          <p:nvPr/>
        </p:nvSpPr>
        <p:spPr bwMode="auto">
          <a:xfrm>
            <a:off x="3886200" y="685800"/>
            <a:ext cx="5257800" cy="1295400"/>
          </a:xfrm>
          <a:prstGeom prst="wedgeRectCallout">
            <a:avLst>
              <a:gd name="adj1" fmla="val 74"/>
              <a:gd name="adj2" fmla="val 24208"/>
            </a:avLst>
          </a:prstGeom>
          <a:solidFill>
            <a:srgbClr val="FFCCFF"/>
          </a:solidFill>
          <a:ln w="9525" algn="ctr">
            <a:solidFill>
              <a:schemeClr val="tx1"/>
            </a:solidFill>
            <a:round/>
            <a:headEnd/>
            <a:tailEnd/>
          </a:ln>
        </p:spPr>
        <p:txBody>
          <a:bodyPr/>
          <a:lstStyle/>
          <a:p>
            <a:pPr algn="ctr" eaLnBrk="0" hangingPunct="0">
              <a:lnSpc>
                <a:spcPct val="80000"/>
              </a:lnSpc>
            </a:pPr>
            <a:r>
              <a:rPr lang="en-US" sz="3200"/>
              <a:t>Mongol khans (rulers) often adopted parts of the culture of the people they conquered </a:t>
            </a:r>
          </a:p>
        </p:txBody>
      </p:sp>
      <p:sp>
        <p:nvSpPr>
          <p:cNvPr id="19" name="Rectangular Callout 18"/>
          <p:cNvSpPr>
            <a:spLocks noChangeArrowheads="1"/>
          </p:cNvSpPr>
          <p:nvPr/>
        </p:nvSpPr>
        <p:spPr bwMode="auto">
          <a:xfrm>
            <a:off x="152400" y="5867400"/>
            <a:ext cx="4038600" cy="914400"/>
          </a:xfrm>
          <a:prstGeom prst="wedgeRectCallout">
            <a:avLst>
              <a:gd name="adj1" fmla="val -6102"/>
              <a:gd name="adj2" fmla="val -164426"/>
            </a:avLst>
          </a:prstGeom>
          <a:solidFill>
            <a:srgbClr val="FFFFCC"/>
          </a:solidFill>
          <a:ln w="9525" algn="ctr">
            <a:solidFill>
              <a:schemeClr val="tx1"/>
            </a:solidFill>
            <a:round/>
            <a:headEnd/>
            <a:tailEnd/>
          </a:ln>
        </p:spPr>
        <p:txBody>
          <a:bodyPr/>
          <a:lstStyle/>
          <a:p>
            <a:pPr algn="ctr" eaLnBrk="0" hangingPunct="0">
              <a:lnSpc>
                <a:spcPct val="80000"/>
              </a:lnSpc>
            </a:pPr>
            <a:r>
              <a:rPr lang="en-US" sz="3200"/>
              <a:t>In the West, Mongols converted to Islam </a:t>
            </a:r>
          </a:p>
        </p:txBody>
      </p:sp>
      <p:sp>
        <p:nvSpPr>
          <p:cNvPr id="20" name="Rectangular Callout 19"/>
          <p:cNvSpPr>
            <a:spLocks noChangeArrowheads="1"/>
          </p:cNvSpPr>
          <p:nvPr/>
        </p:nvSpPr>
        <p:spPr bwMode="auto">
          <a:xfrm>
            <a:off x="4343400" y="2667000"/>
            <a:ext cx="4648200" cy="914400"/>
          </a:xfrm>
          <a:prstGeom prst="wedgeRectCallout">
            <a:avLst>
              <a:gd name="adj1" fmla="val 6491"/>
              <a:gd name="adj2" fmla="val 185574"/>
            </a:avLst>
          </a:prstGeom>
          <a:solidFill>
            <a:srgbClr val="CCCCFF"/>
          </a:solidFill>
          <a:ln w="9525" algn="ctr">
            <a:solidFill>
              <a:schemeClr val="tx1"/>
            </a:solidFill>
            <a:round/>
            <a:headEnd/>
            <a:tailEnd/>
          </a:ln>
        </p:spPr>
        <p:txBody>
          <a:bodyPr/>
          <a:lstStyle/>
          <a:p>
            <a:pPr algn="ctr" eaLnBrk="0" hangingPunct="0">
              <a:lnSpc>
                <a:spcPct val="80000"/>
              </a:lnSpc>
            </a:pPr>
            <a:r>
              <a:rPr lang="en-US" sz="3200"/>
              <a:t>In the East, Mongols embraced Chinese culture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0"/>
            <a:ext cx="9144000" cy="609600"/>
          </a:xfrm>
        </p:spPr>
        <p:txBody>
          <a:bodyPr/>
          <a:lstStyle/>
          <a:p>
            <a:pPr eaLnBrk="1" hangingPunct="1"/>
            <a:r>
              <a:rPr lang="en-US" smtClean="0"/>
              <a:t>Post-Classical China </a:t>
            </a:r>
          </a:p>
        </p:txBody>
      </p:sp>
      <p:pic>
        <p:nvPicPr>
          <p:cNvPr id="5123" name="Picture 4"/>
          <p:cNvPicPr>
            <a:picLocks noChangeAspect="1" noChangeArrowheads="1"/>
          </p:cNvPicPr>
          <p:nvPr/>
        </p:nvPicPr>
        <p:blipFill>
          <a:blip r:embed="rId3" cstate="print"/>
          <a:srcRect/>
          <a:stretch>
            <a:fillRect/>
          </a:stretch>
        </p:blipFill>
        <p:spPr bwMode="auto">
          <a:xfrm>
            <a:off x="0" y="609600"/>
            <a:ext cx="9151938" cy="3290888"/>
          </a:xfrm>
          <a:prstGeom prst="rect">
            <a:avLst/>
          </a:prstGeom>
          <a:noFill/>
          <a:ln w="9525">
            <a:noFill/>
            <a:miter lim="800000"/>
            <a:headEnd/>
            <a:tailEnd/>
          </a:ln>
        </p:spPr>
      </p:pic>
      <p:pic>
        <p:nvPicPr>
          <p:cNvPr id="5124" name="Picture 2"/>
          <p:cNvPicPr>
            <a:picLocks noChangeAspect="1" noChangeArrowheads="1"/>
          </p:cNvPicPr>
          <p:nvPr/>
        </p:nvPicPr>
        <p:blipFill>
          <a:blip r:embed="rId4" cstate="print"/>
          <a:srcRect/>
          <a:stretch>
            <a:fillRect/>
          </a:stretch>
        </p:blipFill>
        <p:spPr bwMode="auto">
          <a:xfrm>
            <a:off x="304800" y="3352800"/>
            <a:ext cx="8407400" cy="3505200"/>
          </a:xfrm>
          <a:prstGeom prst="rect">
            <a:avLst/>
          </a:prstGeom>
          <a:noFill/>
          <a:ln w="9525">
            <a:noFill/>
            <a:miter lim="800000"/>
            <a:headEnd/>
            <a:tailEnd/>
          </a:ln>
        </p:spPr>
      </p:pic>
      <p:sp>
        <p:nvSpPr>
          <p:cNvPr id="16" name="Rectangular Callout 15"/>
          <p:cNvSpPr>
            <a:spLocks noChangeArrowheads="1"/>
          </p:cNvSpPr>
          <p:nvPr/>
        </p:nvSpPr>
        <p:spPr bwMode="auto">
          <a:xfrm>
            <a:off x="76200" y="685800"/>
            <a:ext cx="3810000" cy="2438400"/>
          </a:xfrm>
          <a:prstGeom prst="wedgeRectCallout">
            <a:avLst>
              <a:gd name="adj1" fmla="val 38412"/>
              <a:gd name="adj2" fmla="val 77292"/>
            </a:avLst>
          </a:prstGeom>
          <a:solidFill>
            <a:srgbClr val="FFFFCC"/>
          </a:solidFill>
          <a:ln w="9525" algn="ctr">
            <a:solidFill>
              <a:schemeClr val="tx1"/>
            </a:solidFill>
            <a:round/>
            <a:headEnd/>
            <a:tailEnd/>
          </a:ln>
        </p:spPr>
        <p:txBody>
          <a:bodyPr/>
          <a:lstStyle/>
          <a:p>
            <a:pPr algn="ctr" eaLnBrk="0" hangingPunct="0">
              <a:lnSpc>
                <a:spcPct val="80000"/>
              </a:lnSpc>
            </a:pPr>
            <a:r>
              <a:rPr lang="en-US" sz="3200"/>
              <a:t>Like the Roman Empire, Classical China under the </a:t>
            </a:r>
            <a:br>
              <a:rPr lang="en-US" sz="3200"/>
            </a:br>
            <a:r>
              <a:rPr lang="en-US" sz="3200"/>
              <a:t>Han Dynasty entered an era of decline &amp; eventually fell </a:t>
            </a:r>
          </a:p>
        </p:txBody>
      </p:sp>
      <p:sp>
        <p:nvSpPr>
          <p:cNvPr id="17" name="Rectangle 16"/>
          <p:cNvSpPr>
            <a:spLocks noChangeArrowheads="1"/>
          </p:cNvSpPr>
          <p:nvPr/>
        </p:nvSpPr>
        <p:spPr bwMode="auto">
          <a:xfrm>
            <a:off x="1828800" y="6172200"/>
            <a:ext cx="5029200" cy="609600"/>
          </a:xfrm>
          <a:prstGeom prst="rect">
            <a:avLst/>
          </a:prstGeom>
          <a:noFill/>
          <a:ln w="38100" algn="ctr">
            <a:solidFill>
              <a:srgbClr val="C00000"/>
            </a:solidFill>
            <a:round/>
            <a:headEnd/>
            <a:tailEnd/>
          </a:ln>
        </p:spPr>
        <p:txBody>
          <a:bodyP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0" y="0"/>
            <a:ext cx="9144000" cy="762000"/>
          </a:xfrm>
        </p:spPr>
        <p:txBody>
          <a:bodyPr/>
          <a:lstStyle/>
          <a:p>
            <a:pPr eaLnBrk="1" hangingPunct="1">
              <a:lnSpc>
                <a:spcPct val="90000"/>
              </a:lnSpc>
            </a:pPr>
            <a:r>
              <a:rPr lang="en-US" smtClean="0"/>
              <a:t>The Impact of the Mongol Empire</a:t>
            </a:r>
          </a:p>
        </p:txBody>
      </p:sp>
      <p:pic>
        <p:nvPicPr>
          <p:cNvPr id="11" name="Picture 4" descr="mongol map"/>
          <p:cNvPicPr>
            <a:picLocks noChangeAspect="1" noChangeArrowheads="1"/>
          </p:cNvPicPr>
          <p:nvPr/>
        </p:nvPicPr>
        <p:blipFill>
          <a:blip r:embed="rId3" cstate="print"/>
          <a:srcRect/>
          <a:stretch>
            <a:fillRect/>
          </a:stretch>
        </p:blipFill>
        <p:spPr bwMode="auto">
          <a:xfrm>
            <a:off x="0" y="2193925"/>
            <a:ext cx="9144000" cy="4664075"/>
          </a:xfrm>
          <a:prstGeom prst="rect">
            <a:avLst/>
          </a:prstGeom>
          <a:noFill/>
          <a:ln w="9525">
            <a:noFill/>
            <a:miter lim="800000"/>
            <a:headEnd/>
            <a:tailEnd/>
          </a:ln>
        </p:spPr>
      </p:pic>
      <p:sp>
        <p:nvSpPr>
          <p:cNvPr id="17" name="Rectangular Callout 16"/>
          <p:cNvSpPr>
            <a:spLocks noChangeArrowheads="1"/>
          </p:cNvSpPr>
          <p:nvPr/>
        </p:nvSpPr>
        <p:spPr bwMode="auto">
          <a:xfrm>
            <a:off x="76200" y="685800"/>
            <a:ext cx="3276600" cy="1295400"/>
          </a:xfrm>
          <a:prstGeom prst="wedgeRectCallout">
            <a:avLst>
              <a:gd name="adj1" fmla="val 30278"/>
              <a:gd name="adj2" fmla="val 21000"/>
            </a:avLst>
          </a:prstGeom>
          <a:solidFill>
            <a:srgbClr val="FFFFCC"/>
          </a:solidFill>
          <a:ln w="9525" algn="ctr">
            <a:solidFill>
              <a:schemeClr val="tx1"/>
            </a:solidFill>
            <a:round/>
            <a:headEnd/>
            <a:tailEnd/>
          </a:ln>
        </p:spPr>
        <p:txBody>
          <a:bodyPr/>
          <a:lstStyle/>
          <a:p>
            <a:pPr algn="ctr" eaLnBrk="0" hangingPunct="0">
              <a:lnSpc>
                <a:spcPct val="80000"/>
              </a:lnSpc>
            </a:pPr>
            <a:r>
              <a:rPr lang="en-US" sz="3200"/>
              <a:t>Mongol khans brought stability &amp; order to Eurasia </a:t>
            </a:r>
          </a:p>
        </p:txBody>
      </p:sp>
      <p:sp>
        <p:nvSpPr>
          <p:cNvPr id="18" name="Rectangular Callout 17"/>
          <p:cNvSpPr>
            <a:spLocks noChangeArrowheads="1"/>
          </p:cNvSpPr>
          <p:nvPr/>
        </p:nvSpPr>
        <p:spPr bwMode="auto">
          <a:xfrm>
            <a:off x="3429000" y="685800"/>
            <a:ext cx="5638800" cy="1295400"/>
          </a:xfrm>
          <a:prstGeom prst="wedgeRectCallout">
            <a:avLst>
              <a:gd name="adj1" fmla="val 74"/>
              <a:gd name="adj2" fmla="val 24208"/>
            </a:avLst>
          </a:prstGeom>
          <a:solidFill>
            <a:srgbClr val="CCFFFF"/>
          </a:solidFill>
          <a:ln w="9525" algn="ctr">
            <a:solidFill>
              <a:schemeClr val="tx1"/>
            </a:solidFill>
            <a:round/>
            <a:headEnd/>
            <a:tailEnd/>
          </a:ln>
        </p:spPr>
        <p:txBody>
          <a:bodyPr/>
          <a:lstStyle/>
          <a:p>
            <a:pPr algn="ctr" eaLnBrk="0" hangingPunct="0">
              <a:lnSpc>
                <a:spcPct val="80000"/>
              </a:lnSpc>
            </a:pPr>
            <a:r>
              <a:rPr lang="en-US" sz="3200"/>
              <a:t>The era from the mid-1200s to the mid-1300s is called the </a:t>
            </a:r>
            <a:br>
              <a:rPr lang="en-US" sz="3200"/>
            </a:br>
            <a:r>
              <a:rPr lang="en-US" sz="3200"/>
              <a:t>Pax Mongolica (“Mongol Peace”)</a:t>
            </a:r>
          </a:p>
        </p:txBody>
      </p:sp>
      <p:pic>
        <p:nvPicPr>
          <p:cNvPr id="9" name="Picture 2"/>
          <p:cNvPicPr>
            <a:picLocks noChangeAspect="1" noChangeArrowheads="1"/>
          </p:cNvPicPr>
          <p:nvPr/>
        </p:nvPicPr>
        <p:blipFill>
          <a:blip r:embed="rId4" cstate="print"/>
          <a:srcRect/>
          <a:stretch>
            <a:fillRect/>
          </a:stretch>
        </p:blipFill>
        <p:spPr bwMode="auto">
          <a:xfrm>
            <a:off x="354013" y="2133600"/>
            <a:ext cx="8485187" cy="4724400"/>
          </a:xfrm>
          <a:prstGeom prst="rect">
            <a:avLst/>
          </a:prstGeom>
          <a:noFill/>
          <a:ln w="9525">
            <a:noFill/>
            <a:miter lim="800000"/>
            <a:headEnd/>
            <a:tailEnd/>
          </a:ln>
        </p:spPr>
      </p:pic>
      <p:sp>
        <p:nvSpPr>
          <p:cNvPr id="10" name="Rectangular Callout 9"/>
          <p:cNvSpPr>
            <a:spLocks noChangeArrowheads="1"/>
          </p:cNvSpPr>
          <p:nvPr/>
        </p:nvSpPr>
        <p:spPr bwMode="auto">
          <a:xfrm>
            <a:off x="152400" y="5105400"/>
            <a:ext cx="4572000" cy="1676400"/>
          </a:xfrm>
          <a:prstGeom prst="wedgeRectCallout">
            <a:avLst>
              <a:gd name="adj1" fmla="val 46921"/>
              <a:gd name="adj2" fmla="val -91810"/>
            </a:avLst>
          </a:prstGeom>
          <a:solidFill>
            <a:srgbClr val="FFCCFF"/>
          </a:solidFill>
          <a:ln w="9525" algn="ctr">
            <a:solidFill>
              <a:schemeClr val="tx1"/>
            </a:solidFill>
            <a:round/>
            <a:headEnd/>
            <a:tailEnd/>
          </a:ln>
        </p:spPr>
        <p:txBody>
          <a:bodyPr/>
          <a:lstStyle/>
          <a:p>
            <a:pPr algn="ctr" eaLnBrk="0" hangingPunct="0">
              <a:lnSpc>
                <a:spcPct val="80000"/>
              </a:lnSpc>
            </a:pPr>
            <a:r>
              <a:rPr lang="en-US" sz="3200"/>
              <a:t>During the Pax Mongolica, the Mongols guaranteed safe passage across the Silk Road </a:t>
            </a:r>
          </a:p>
        </p:txBody>
      </p:sp>
      <p:sp>
        <p:nvSpPr>
          <p:cNvPr id="13" name="Rectangular Callout 12"/>
          <p:cNvSpPr>
            <a:spLocks noChangeArrowheads="1"/>
          </p:cNvSpPr>
          <p:nvPr/>
        </p:nvSpPr>
        <p:spPr bwMode="auto">
          <a:xfrm>
            <a:off x="5105400" y="5105400"/>
            <a:ext cx="3886200" cy="1676400"/>
          </a:xfrm>
          <a:prstGeom prst="wedgeRectCallout">
            <a:avLst>
              <a:gd name="adj1" fmla="val -48755"/>
              <a:gd name="adj2" fmla="val -93051"/>
            </a:avLst>
          </a:prstGeom>
          <a:solidFill>
            <a:srgbClr val="CCCCFF"/>
          </a:solidFill>
          <a:ln w="9525" algn="ctr">
            <a:solidFill>
              <a:schemeClr val="tx1"/>
            </a:solidFill>
            <a:round/>
            <a:headEnd/>
            <a:tailEnd/>
          </a:ln>
        </p:spPr>
        <p:txBody>
          <a:bodyPr/>
          <a:lstStyle/>
          <a:p>
            <a:pPr algn="ctr" eaLnBrk="0" hangingPunct="0">
              <a:lnSpc>
                <a:spcPct val="80000"/>
              </a:lnSpc>
            </a:pPr>
            <a:r>
              <a:rPr lang="en-US" sz="3200"/>
              <a:t>As a result, trade </a:t>
            </a:r>
            <a:br>
              <a:rPr lang="en-US" sz="3200"/>
            </a:br>
            <a:r>
              <a:rPr lang="en-US" sz="3200"/>
              <a:t>&amp; cultural diffusion increased between Europe &amp; Asia</a:t>
            </a:r>
          </a:p>
        </p:txBody>
      </p:sp>
      <p:sp>
        <p:nvSpPr>
          <p:cNvPr id="14" name="Rectangular Callout 13"/>
          <p:cNvSpPr>
            <a:spLocks noChangeArrowheads="1"/>
          </p:cNvSpPr>
          <p:nvPr/>
        </p:nvSpPr>
        <p:spPr bwMode="auto">
          <a:xfrm>
            <a:off x="152400" y="76200"/>
            <a:ext cx="4038600" cy="1676400"/>
          </a:xfrm>
          <a:prstGeom prst="wedgeRectCallout">
            <a:avLst>
              <a:gd name="adj1" fmla="val 32509"/>
              <a:gd name="adj2" fmla="val 177199"/>
            </a:avLst>
          </a:prstGeom>
          <a:solidFill>
            <a:srgbClr val="FFCC99"/>
          </a:solidFill>
          <a:ln w="9525" algn="ctr">
            <a:solidFill>
              <a:schemeClr val="tx1"/>
            </a:solidFill>
            <a:round/>
            <a:headEnd/>
            <a:tailEnd/>
          </a:ln>
        </p:spPr>
        <p:txBody>
          <a:bodyPr/>
          <a:lstStyle/>
          <a:p>
            <a:pPr algn="ctr" eaLnBrk="0" hangingPunct="0">
              <a:lnSpc>
                <a:spcPct val="80000"/>
              </a:lnSpc>
            </a:pPr>
            <a:r>
              <a:rPr lang="en-US" sz="3200"/>
              <a:t>Chinese technologies like gunpowder  &amp; </a:t>
            </a:r>
            <a:br>
              <a:rPr lang="en-US" sz="3200"/>
            </a:br>
            <a:r>
              <a:rPr lang="en-US" sz="3200"/>
              <a:t>the magnetic compass reached Europe</a:t>
            </a:r>
          </a:p>
        </p:txBody>
      </p:sp>
      <p:pic>
        <p:nvPicPr>
          <p:cNvPr id="30" name="Picture 4" descr="http://www.wwnorton.com/college/english/literature/images/maps/world2_1.jpg"/>
          <p:cNvPicPr>
            <a:picLocks noChangeAspect="1" noChangeArrowheads="1"/>
          </p:cNvPicPr>
          <p:nvPr/>
        </p:nvPicPr>
        <p:blipFill>
          <a:blip r:embed="rId5" cstate="print"/>
          <a:srcRect/>
          <a:stretch>
            <a:fillRect/>
          </a:stretch>
        </p:blipFill>
        <p:spPr bwMode="auto">
          <a:xfrm>
            <a:off x="0" y="1905000"/>
            <a:ext cx="9144000" cy="4953000"/>
          </a:xfrm>
          <a:prstGeom prst="rect">
            <a:avLst/>
          </a:prstGeom>
          <a:noFill/>
          <a:ln w="9525">
            <a:noFill/>
            <a:miter lim="800000"/>
            <a:headEnd/>
            <a:tailEnd/>
          </a:ln>
        </p:spPr>
      </p:pic>
      <p:sp>
        <p:nvSpPr>
          <p:cNvPr id="31" name="Rectangular Callout 30"/>
          <p:cNvSpPr>
            <a:spLocks noChangeArrowheads="1"/>
          </p:cNvSpPr>
          <p:nvPr/>
        </p:nvSpPr>
        <p:spPr bwMode="auto">
          <a:xfrm>
            <a:off x="4724400" y="533400"/>
            <a:ext cx="4038600" cy="1295400"/>
          </a:xfrm>
          <a:prstGeom prst="wedgeRectCallout">
            <a:avLst>
              <a:gd name="adj1" fmla="val -46222"/>
              <a:gd name="adj2" fmla="val 148394"/>
            </a:avLst>
          </a:prstGeom>
          <a:solidFill>
            <a:srgbClr val="FFFFCC"/>
          </a:solidFill>
          <a:ln w="9525" algn="ctr">
            <a:solidFill>
              <a:schemeClr val="tx1"/>
            </a:solidFill>
            <a:round/>
            <a:headEnd/>
            <a:tailEnd/>
          </a:ln>
        </p:spPr>
        <p:txBody>
          <a:bodyPr/>
          <a:lstStyle/>
          <a:p>
            <a:pPr algn="ctr" eaLnBrk="0" hangingPunct="0">
              <a:lnSpc>
                <a:spcPct val="80000"/>
              </a:lnSpc>
            </a:pPr>
            <a:r>
              <a:rPr lang="en-US" sz="3200"/>
              <a:t>But diseases like the plague (Black Death) reached Europe too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xit" presetSubtype="0" fill="hold" nodeType="withEffect">
                                  <p:stCondLst>
                                    <p:cond delay="0"/>
                                  </p:stCondLst>
                                  <p:childTnLst>
                                    <p:animEffect transition="out" filter="fade">
                                      <p:cBhvr>
                                        <p:cTn id="9" dur="1000"/>
                                        <p:tgtEl>
                                          <p:spTgt spid="11"/>
                                        </p:tgtEl>
                                      </p:cBhvr>
                                    </p:animEffect>
                                    <p:set>
                                      <p:cBhvr>
                                        <p:cTn id="10" dur="1" fill="hold">
                                          <p:stCondLst>
                                            <p:cond delay="999"/>
                                          </p:stCondLst>
                                        </p:cTn>
                                        <p:tgtEl>
                                          <p:spTgt spid="11"/>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1000"/>
                                        <p:tgtEl>
                                          <p:spTgt spid="17"/>
                                        </p:tgtEl>
                                      </p:cBhvr>
                                    </p:animEffect>
                                    <p:set>
                                      <p:cBhvr>
                                        <p:cTn id="22" dur="1" fill="hold">
                                          <p:stCondLst>
                                            <p:cond delay="999"/>
                                          </p:stCondLst>
                                        </p:cTn>
                                        <p:tgtEl>
                                          <p:spTgt spid="17"/>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18"/>
                                        </p:tgtEl>
                                      </p:cBhvr>
                                    </p:animEffect>
                                    <p:set>
                                      <p:cBhvr>
                                        <p:cTn id="25" dur="1" fill="hold">
                                          <p:stCondLst>
                                            <p:cond delay="999"/>
                                          </p:stCondLst>
                                        </p:cTn>
                                        <p:tgtEl>
                                          <p:spTgt spid="18"/>
                                        </p:tgtEl>
                                        <p:attrNameLst>
                                          <p:attrName>style.visibility</p:attrName>
                                        </p:attrNameLst>
                                      </p:cBhvr>
                                      <p:to>
                                        <p:strVal val="hidden"/>
                                      </p:to>
                                    </p:se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0" grpId="0" animBg="1"/>
      <p:bldP spid="13" grpId="0" animBg="1"/>
      <p:bldP spid="14" grpId="0"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1"/>
          </p:nvPr>
        </p:nvSpPr>
        <p:spPr>
          <a:xfrm>
            <a:off x="0" y="1219200"/>
            <a:ext cx="9144000" cy="5638800"/>
          </a:xfrm>
        </p:spPr>
        <p:txBody>
          <a:bodyPr/>
          <a:lstStyle/>
          <a:p>
            <a:pPr eaLnBrk="1" hangingPunct="1">
              <a:lnSpc>
                <a:spcPct val="90000"/>
              </a:lnSpc>
              <a:spcBef>
                <a:spcPct val="0"/>
              </a:spcBef>
            </a:pPr>
            <a:endParaRPr lang="en-US" smtClean="0"/>
          </a:p>
        </p:txBody>
      </p:sp>
      <p:pic>
        <p:nvPicPr>
          <p:cNvPr id="33795" name="Picture 2"/>
          <p:cNvPicPr>
            <a:picLocks noChangeAspect="1" noChangeArrowheads="1"/>
          </p:cNvPicPr>
          <p:nvPr/>
        </p:nvPicPr>
        <p:blipFill>
          <a:blip r:embed="rId2" cstate="print"/>
          <a:srcRect/>
          <a:stretch>
            <a:fillRect/>
          </a:stretch>
        </p:blipFill>
        <p:spPr bwMode="auto">
          <a:xfrm>
            <a:off x="0" y="1219200"/>
            <a:ext cx="9144000" cy="5657850"/>
          </a:xfrm>
          <a:prstGeom prst="rect">
            <a:avLst/>
          </a:prstGeom>
          <a:noFill/>
          <a:ln w="9525">
            <a:noFill/>
            <a:miter lim="800000"/>
            <a:headEnd/>
            <a:tailEnd/>
          </a:ln>
        </p:spPr>
      </p:pic>
      <p:sp>
        <p:nvSpPr>
          <p:cNvPr id="33796" name="Rectangular Callout 4"/>
          <p:cNvSpPr>
            <a:spLocks noChangeArrowheads="1"/>
          </p:cNvSpPr>
          <p:nvPr/>
        </p:nvSpPr>
        <p:spPr bwMode="auto">
          <a:xfrm>
            <a:off x="685800" y="76200"/>
            <a:ext cx="7772400" cy="1295400"/>
          </a:xfrm>
          <a:prstGeom prst="wedgeRectCallout">
            <a:avLst>
              <a:gd name="adj1" fmla="val -6380"/>
              <a:gd name="adj2" fmla="val -8824"/>
            </a:avLst>
          </a:prstGeom>
          <a:solidFill>
            <a:srgbClr val="FFFFCC"/>
          </a:solidFill>
          <a:ln w="9525" algn="ctr">
            <a:solidFill>
              <a:schemeClr val="tx1"/>
            </a:solidFill>
            <a:round/>
            <a:headEnd/>
            <a:tailEnd/>
          </a:ln>
        </p:spPr>
        <p:txBody>
          <a:bodyPr/>
          <a:lstStyle/>
          <a:p>
            <a:pPr algn="ctr" eaLnBrk="0" hangingPunct="0">
              <a:lnSpc>
                <a:spcPct val="80000"/>
              </a:lnSpc>
            </a:pPr>
            <a:r>
              <a:rPr lang="en-US" sz="3200"/>
              <a:t>After the death of Genghis Khan, the Mongol Empire was divided into 4 major khanates each ruled by a son or grandson of Genghis  </a:t>
            </a:r>
          </a:p>
        </p:txBody>
      </p:sp>
      <p:sp>
        <p:nvSpPr>
          <p:cNvPr id="6" name="Rectangular Callout 5"/>
          <p:cNvSpPr>
            <a:spLocks noChangeArrowheads="1"/>
          </p:cNvSpPr>
          <p:nvPr/>
        </p:nvSpPr>
        <p:spPr bwMode="auto">
          <a:xfrm>
            <a:off x="5410200" y="3657600"/>
            <a:ext cx="3733800" cy="1295400"/>
          </a:xfrm>
          <a:prstGeom prst="wedgeRectCallout">
            <a:avLst>
              <a:gd name="adj1" fmla="val -72551"/>
              <a:gd name="adj2" fmla="val 6505"/>
            </a:avLst>
          </a:prstGeom>
          <a:solidFill>
            <a:srgbClr val="FFCCFF"/>
          </a:solidFill>
          <a:ln w="9525" algn="ctr">
            <a:solidFill>
              <a:schemeClr val="tx1"/>
            </a:solidFill>
            <a:round/>
            <a:headEnd/>
            <a:tailEnd/>
          </a:ln>
        </p:spPr>
        <p:txBody>
          <a:bodyPr/>
          <a:lstStyle/>
          <a:p>
            <a:pPr algn="ctr" eaLnBrk="0" hangingPunct="0">
              <a:lnSpc>
                <a:spcPct val="80000"/>
              </a:lnSpc>
            </a:pPr>
            <a:r>
              <a:rPr lang="en-US" sz="3200"/>
              <a:t>The khanate in Persia helped control the Silk Road </a:t>
            </a:r>
          </a:p>
        </p:txBody>
      </p:sp>
      <p:sp>
        <p:nvSpPr>
          <p:cNvPr id="8" name="Rectangular Callout 7"/>
          <p:cNvSpPr>
            <a:spLocks noChangeArrowheads="1"/>
          </p:cNvSpPr>
          <p:nvPr/>
        </p:nvSpPr>
        <p:spPr bwMode="auto">
          <a:xfrm>
            <a:off x="4800600" y="1447800"/>
            <a:ext cx="4343400" cy="1600200"/>
          </a:xfrm>
          <a:prstGeom prst="wedgeRectCallout">
            <a:avLst>
              <a:gd name="adj1" fmla="val -67556"/>
              <a:gd name="adj2" fmla="val 54764"/>
            </a:avLst>
          </a:prstGeom>
          <a:solidFill>
            <a:srgbClr val="FFCC99"/>
          </a:solidFill>
          <a:ln w="9525" algn="ctr">
            <a:solidFill>
              <a:schemeClr val="tx1"/>
            </a:solidFill>
            <a:round/>
            <a:headEnd/>
            <a:tailEnd/>
          </a:ln>
        </p:spPr>
        <p:txBody>
          <a:bodyPr/>
          <a:lstStyle/>
          <a:p>
            <a:pPr algn="ctr" eaLnBrk="0" hangingPunct="0">
              <a:lnSpc>
                <a:spcPct val="80000"/>
              </a:lnSpc>
            </a:pPr>
            <a:r>
              <a:rPr lang="en-US" sz="3200"/>
              <a:t>The Mongol destruction of Kiev increased the importance of Moscow in Russia </a:t>
            </a:r>
          </a:p>
        </p:txBody>
      </p:sp>
      <p:sp>
        <p:nvSpPr>
          <p:cNvPr id="9" name="Rectangular Callout 8"/>
          <p:cNvSpPr>
            <a:spLocks noChangeArrowheads="1"/>
          </p:cNvSpPr>
          <p:nvPr/>
        </p:nvSpPr>
        <p:spPr bwMode="auto">
          <a:xfrm>
            <a:off x="4876800" y="5181600"/>
            <a:ext cx="4267200" cy="1295400"/>
          </a:xfrm>
          <a:prstGeom prst="wedgeRectCallout">
            <a:avLst>
              <a:gd name="adj1" fmla="val -91292"/>
              <a:gd name="adj2" fmla="val -44468"/>
            </a:avLst>
          </a:prstGeom>
          <a:solidFill>
            <a:srgbClr val="CCCCFF"/>
          </a:solidFill>
          <a:ln w="9525" algn="ctr">
            <a:solidFill>
              <a:schemeClr val="tx1"/>
            </a:solidFill>
            <a:round/>
            <a:headEnd/>
            <a:tailEnd/>
          </a:ln>
        </p:spPr>
        <p:txBody>
          <a:bodyPr/>
          <a:lstStyle/>
          <a:p>
            <a:pPr algn="ctr" eaLnBrk="0" hangingPunct="0">
              <a:lnSpc>
                <a:spcPct val="80000"/>
              </a:lnSpc>
            </a:pPr>
            <a:r>
              <a:rPr lang="en-US" sz="3200"/>
              <a:t>The Mongols were the first non-Muslims to rule over the Islamic Empire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1" nodeType="clickEffect">
                                  <p:stCondLst>
                                    <p:cond delay="0"/>
                                  </p:stCondLst>
                                  <p:childTnLst>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1" nodeType="clickEffect">
                                  <p:stCondLst>
                                    <p:cond delay="0"/>
                                  </p:stCondLst>
                                  <p:childTnLst>
                                    <p:animEffect transition="out" filter="fade">
                                      <p:cBhvr>
                                        <p:cTn id="19" dur="1000"/>
                                        <p:tgtEl>
                                          <p:spTgt spid="8"/>
                                        </p:tgtEl>
                                      </p:cBhvr>
                                    </p:animEffect>
                                    <p:set>
                                      <p:cBhvr>
                                        <p:cTn id="20" dur="1" fill="hold">
                                          <p:stCondLst>
                                            <p:cond delay="999"/>
                                          </p:stCondLst>
                                        </p:cTn>
                                        <p:tgtEl>
                                          <p:spTgt spid="8"/>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a:xfrm>
            <a:off x="0" y="1219200"/>
            <a:ext cx="9144000" cy="5638800"/>
          </a:xfrm>
        </p:spPr>
        <p:txBody>
          <a:bodyPr/>
          <a:lstStyle/>
          <a:p>
            <a:pPr eaLnBrk="1" hangingPunct="1">
              <a:lnSpc>
                <a:spcPct val="90000"/>
              </a:lnSpc>
              <a:spcBef>
                <a:spcPct val="0"/>
              </a:spcBef>
            </a:pPr>
            <a:endParaRPr lang="en-US" smtClean="0"/>
          </a:p>
        </p:txBody>
      </p:sp>
      <p:pic>
        <p:nvPicPr>
          <p:cNvPr id="34819" name="Picture 2"/>
          <p:cNvPicPr>
            <a:picLocks noChangeAspect="1" noChangeArrowheads="1"/>
          </p:cNvPicPr>
          <p:nvPr/>
        </p:nvPicPr>
        <p:blipFill>
          <a:blip r:embed="rId2" cstate="print"/>
          <a:srcRect/>
          <a:stretch>
            <a:fillRect/>
          </a:stretch>
        </p:blipFill>
        <p:spPr bwMode="auto">
          <a:xfrm>
            <a:off x="0" y="1200150"/>
            <a:ext cx="9144000" cy="5657850"/>
          </a:xfrm>
          <a:prstGeom prst="rect">
            <a:avLst/>
          </a:prstGeom>
          <a:noFill/>
          <a:ln w="9525">
            <a:noFill/>
            <a:miter lim="800000"/>
            <a:headEnd/>
            <a:tailEnd/>
          </a:ln>
        </p:spPr>
      </p:pic>
      <p:sp>
        <p:nvSpPr>
          <p:cNvPr id="34820" name="Rectangular Callout 4"/>
          <p:cNvSpPr>
            <a:spLocks noChangeArrowheads="1"/>
          </p:cNvSpPr>
          <p:nvPr/>
        </p:nvSpPr>
        <p:spPr bwMode="auto">
          <a:xfrm>
            <a:off x="685800" y="76200"/>
            <a:ext cx="7772400" cy="1295400"/>
          </a:xfrm>
          <a:prstGeom prst="wedgeRectCallout">
            <a:avLst>
              <a:gd name="adj1" fmla="val -6380"/>
              <a:gd name="adj2" fmla="val -8824"/>
            </a:avLst>
          </a:prstGeom>
          <a:solidFill>
            <a:srgbClr val="FFFFCC"/>
          </a:solidFill>
          <a:ln w="9525" algn="ctr">
            <a:solidFill>
              <a:schemeClr val="tx1"/>
            </a:solidFill>
            <a:round/>
            <a:headEnd/>
            <a:tailEnd/>
          </a:ln>
        </p:spPr>
        <p:txBody>
          <a:bodyPr/>
          <a:lstStyle/>
          <a:p>
            <a:pPr algn="ctr" eaLnBrk="0" hangingPunct="0">
              <a:lnSpc>
                <a:spcPct val="80000"/>
              </a:lnSpc>
            </a:pPr>
            <a:r>
              <a:rPr lang="en-US" sz="3200"/>
              <a:t>After the death of Genghis Khan, the Mongol Empire was divided into 4 major khanates each ruled by a son or grandson of Genghis  </a:t>
            </a:r>
          </a:p>
        </p:txBody>
      </p:sp>
      <p:sp>
        <p:nvSpPr>
          <p:cNvPr id="7" name="Rectangular Callout 6"/>
          <p:cNvSpPr>
            <a:spLocks noChangeArrowheads="1"/>
          </p:cNvSpPr>
          <p:nvPr/>
        </p:nvSpPr>
        <p:spPr bwMode="auto">
          <a:xfrm>
            <a:off x="152400" y="1447800"/>
            <a:ext cx="4267200" cy="1295400"/>
          </a:xfrm>
          <a:prstGeom prst="wedgeRectCallout">
            <a:avLst>
              <a:gd name="adj1" fmla="val 87139"/>
              <a:gd name="adj2" fmla="val 73824"/>
            </a:avLst>
          </a:prstGeom>
          <a:solidFill>
            <a:srgbClr val="CCFFCC"/>
          </a:solidFill>
          <a:ln w="9525" algn="ctr">
            <a:solidFill>
              <a:schemeClr val="tx1"/>
            </a:solidFill>
            <a:round/>
            <a:headEnd/>
            <a:tailEnd/>
          </a:ln>
        </p:spPr>
        <p:txBody>
          <a:bodyPr/>
          <a:lstStyle/>
          <a:p>
            <a:pPr algn="ctr" eaLnBrk="0" hangingPunct="0">
              <a:lnSpc>
                <a:spcPct val="80000"/>
              </a:lnSpc>
            </a:pPr>
            <a:r>
              <a:rPr lang="en-US" sz="3200"/>
              <a:t>But the most significant khanate was the Mongol rule over China </a:t>
            </a:r>
          </a:p>
        </p:txBody>
      </p:sp>
      <p:sp>
        <p:nvSpPr>
          <p:cNvPr id="10" name="Rectangular Callout 9"/>
          <p:cNvSpPr>
            <a:spLocks noChangeArrowheads="1"/>
          </p:cNvSpPr>
          <p:nvPr/>
        </p:nvSpPr>
        <p:spPr bwMode="auto">
          <a:xfrm>
            <a:off x="76200" y="2819400"/>
            <a:ext cx="4419600" cy="1676400"/>
          </a:xfrm>
          <a:prstGeom prst="wedgeRectCallout">
            <a:avLst>
              <a:gd name="adj1" fmla="val 85046"/>
              <a:gd name="adj2" fmla="val -24875"/>
            </a:avLst>
          </a:prstGeom>
          <a:solidFill>
            <a:srgbClr val="FFCCFF"/>
          </a:solidFill>
          <a:ln w="9525" algn="ctr">
            <a:solidFill>
              <a:schemeClr val="tx1"/>
            </a:solidFill>
            <a:round/>
            <a:headEnd/>
            <a:tailEnd/>
          </a:ln>
        </p:spPr>
        <p:txBody>
          <a:bodyPr/>
          <a:lstStyle/>
          <a:p>
            <a:pPr algn="ctr" eaLnBrk="0" hangingPunct="0">
              <a:lnSpc>
                <a:spcPct val="80000"/>
              </a:lnSpc>
            </a:pPr>
            <a:r>
              <a:rPr lang="en-US" sz="3200"/>
              <a:t>In 1279, Genghis’ grandson Kublai Khan became the first foreign  leader to rule China </a:t>
            </a:r>
          </a:p>
        </p:txBody>
      </p:sp>
      <p:pic>
        <p:nvPicPr>
          <p:cNvPr id="11" name="Picture 4" descr="kublai"/>
          <p:cNvPicPr>
            <a:picLocks noChangeAspect="1" noChangeArrowheads="1"/>
          </p:cNvPicPr>
          <p:nvPr/>
        </p:nvPicPr>
        <p:blipFill>
          <a:blip r:embed="rId3" cstate="print"/>
          <a:srcRect l="7547"/>
          <a:stretch>
            <a:fillRect/>
          </a:stretch>
        </p:blipFill>
        <p:spPr bwMode="auto">
          <a:xfrm>
            <a:off x="304800" y="4495800"/>
            <a:ext cx="2201863" cy="236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0" y="0"/>
            <a:ext cx="9144000" cy="1143000"/>
          </a:xfrm>
        </p:spPr>
        <p:txBody>
          <a:bodyPr/>
          <a:lstStyle/>
          <a:p>
            <a:pPr eaLnBrk="1" hangingPunct="1"/>
            <a:r>
              <a:rPr lang="en-US" smtClean="0"/>
              <a:t>Kublai Khan </a:t>
            </a:r>
          </a:p>
        </p:txBody>
      </p:sp>
      <p:pic>
        <p:nvPicPr>
          <p:cNvPr id="35843" name="Picture 4" descr="The Kublai Khan at his Palace Court with High-Ranking Officers"/>
          <p:cNvPicPr>
            <a:picLocks noChangeAspect="1" noChangeArrowheads="1"/>
          </p:cNvPicPr>
          <p:nvPr/>
        </p:nvPicPr>
        <p:blipFill>
          <a:blip r:embed="rId3" cstate="print"/>
          <a:srcRect/>
          <a:stretch>
            <a:fillRect/>
          </a:stretch>
        </p:blipFill>
        <p:spPr bwMode="auto">
          <a:xfrm>
            <a:off x="0" y="1327150"/>
            <a:ext cx="9144000" cy="4846638"/>
          </a:xfrm>
          <a:prstGeom prst="rect">
            <a:avLst/>
          </a:prstGeom>
          <a:noFill/>
          <a:ln w="9525">
            <a:noFill/>
            <a:miter lim="800000"/>
            <a:headEnd/>
            <a:tailEnd/>
          </a:ln>
        </p:spPr>
      </p:pic>
      <p:sp>
        <p:nvSpPr>
          <p:cNvPr id="6" name="Rectangular Callout 5"/>
          <p:cNvSpPr>
            <a:spLocks noChangeArrowheads="1"/>
          </p:cNvSpPr>
          <p:nvPr/>
        </p:nvSpPr>
        <p:spPr bwMode="auto">
          <a:xfrm>
            <a:off x="152400" y="228600"/>
            <a:ext cx="4114800" cy="1371600"/>
          </a:xfrm>
          <a:prstGeom prst="wedgeRectCallout">
            <a:avLst>
              <a:gd name="adj1" fmla="val 52944"/>
              <a:gd name="adj2" fmla="val 143644"/>
            </a:avLst>
          </a:prstGeom>
          <a:solidFill>
            <a:srgbClr val="FFCCFF"/>
          </a:solidFill>
          <a:ln w="9525" algn="ctr">
            <a:solidFill>
              <a:schemeClr val="tx1"/>
            </a:solidFill>
            <a:round/>
            <a:headEnd/>
            <a:tailEnd/>
          </a:ln>
        </p:spPr>
        <p:txBody>
          <a:bodyPr/>
          <a:lstStyle/>
          <a:p>
            <a:pPr algn="ctr" eaLnBrk="0" hangingPunct="0">
              <a:lnSpc>
                <a:spcPct val="80000"/>
              </a:lnSpc>
            </a:pPr>
            <a:r>
              <a:rPr lang="en-US" sz="3200"/>
              <a:t>Kublai Khan began a new era in China called the Yuan Dynasty </a:t>
            </a:r>
          </a:p>
        </p:txBody>
      </p:sp>
      <p:sp>
        <p:nvSpPr>
          <p:cNvPr id="7" name="Rectangular Callout 6"/>
          <p:cNvSpPr>
            <a:spLocks noChangeArrowheads="1"/>
          </p:cNvSpPr>
          <p:nvPr/>
        </p:nvSpPr>
        <p:spPr bwMode="auto">
          <a:xfrm>
            <a:off x="4495800" y="152400"/>
            <a:ext cx="4114800" cy="1676400"/>
          </a:xfrm>
          <a:prstGeom prst="wedgeRectCallout">
            <a:avLst>
              <a:gd name="adj1" fmla="val -45204"/>
              <a:gd name="adj2" fmla="val 113343"/>
            </a:avLst>
          </a:prstGeom>
          <a:solidFill>
            <a:srgbClr val="CCFFCC"/>
          </a:solidFill>
          <a:ln w="9525" algn="ctr">
            <a:solidFill>
              <a:schemeClr val="tx1"/>
            </a:solidFill>
            <a:round/>
            <a:headEnd/>
            <a:tailEnd/>
          </a:ln>
        </p:spPr>
        <p:txBody>
          <a:bodyPr/>
          <a:lstStyle/>
          <a:p>
            <a:pPr algn="ctr" eaLnBrk="0" hangingPunct="0">
              <a:lnSpc>
                <a:spcPct val="80000"/>
              </a:lnSpc>
            </a:pPr>
            <a:r>
              <a:rPr lang="en-US" sz="3200"/>
              <a:t>Kublai enjoyed Chinese culture so much that he moved the Mongolian capital to China</a:t>
            </a:r>
          </a:p>
        </p:txBody>
      </p:sp>
      <p:sp>
        <p:nvSpPr>
          <p:cNvPr id="8" name="Rectangular Callout 7"/>
          <p:cNvSpPr>
            <a:spLocks noChangeArrowheads="1"/>
          </p:cNvSpPr>
          <p:nvPr/>
        </p:nvSpPr>
        <p:spPr bwMode="auto">
          <a:xfrm>
            <a:off x="914400" y="5410200"/>
            <a:ext cx="6705600" cy="1295400"/>
          </a:xfrm>
          <a:prstGeom prst="wedgeRectCallout">
            <a:avLst>
              <a:gd name="adj1" fmla="val 3653"/>
              <a:gd name="adj2" fmla="val -127708"/>
            </a:avLst>
          </a:prstGeom>
          <a:solidFill>
            <a:srgbClr val="CCCCFF"/>
          </a:solidFill>
          <a:ln w="9525" algn="ctr">
            <a:solidFill>
              <a:schemeClr val="tx1"/>
            </a:solidFill>
            <a:round/>
            <a:headEnd/>
            <a:tailEnd/>
          </a:ln>
        </p:spPr>
        <p:txBody>
          <a:bodyPr/>
          <a:lstStyle/>
          <a:p>
            <a:pPr algn="ctr" eaLnBrk="0" hangingPunct="0">
              <a:lnSpc>
                <a:spcPct val="80000"/>
              </a:lnSpc>
            </a:pPr>
            <a:r>
              <a:rPr lang="en-US" sz="3200"/>
              <a:t>But, he excluded the Chinese from serving in high gov’t offices &amp; relied on foreigners to serve in his government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Karakoram City Scene from the Genghis Khan Era"/>
          <p:cNvPicPr>
            <a:picLocks noChangeAspect="1" noChangeArrowheads="1"/>
          </p:cNvPicPr>
          <p:nvPr/>
        </p:nvPicPr>
        <p:blipFill>
          <a:blip r:embed="rId2" cstate="print"/>
          <a:srcRect/>
          <a:stretch>
            <a:fillRect/>
          </a:stretch>
        </p:blipFill>
        <p:spPr bwMode="auto">
          <a:xfrm>
            <a:off x="19050" y="1600200"/>
            <a:ext cx="9124950" cy="5045075"/>
          </a:xfrm>
          <a:prstGeom prst="rect">
            <a:avLst/>
          </a:prstGeom>
          <a:noFill/>
          <a:ln w="9525">
            <a:noFill/>
            <a:miter lim="800000"/>
            <a:headEnd/>
            <a:tailEnd/>
          </a:ln>
        </p:spPr>
      </p:pic>
      <p:sp>
        <p:nvSpPr>
          <p:cNvPr id="36867" name="Rectangular Callout 5"/>
          <p:cNvSpPr>
            <a:spLocks noChangeArrowheads="1"/>
          </p:cNvSpPr>
          <p:nvPr/>
        </p:nvSpPr>
        <p:spPr bwMode="auto">
          <a:xfrm>
            <a:off x="228600" y="152400"/>
            <a:ext cx="3352800" cy="1295400"/>
          </a:xfrm>
          <a:prstGeom prst="wedgeRectCallout">
            <a:avLst>
              <a:gd name="adj1" fmla="val -20352"/>
              <a:gd name="adj2" fmla="val -19991"/>
            </a:avLst>
          </a:prstGeom>
          <a:solidFill>
            <a:srgbClr val="CCFFCC"/>
          </a:solidFill>
          <a:ln w="9525" algn="ctr">
            <a:solidFill>
              <a:schemeClr val="tx1"/>
            </a:solidFill>
            <a:round/>
            <a:headEnd/>
            <a:tailEnd/>
          </a:ln>
        </p:spPr>
        <p:txBody>
          <a:bodyPr/>
          <a:lstStyle/>
          <a:p>
            <a:pPr algn="ctr" eaLnBrk="0" hangingPunct="0">
              <a:lnSpc>
                <a:spcPct val="80000"/>
              </a:lnSpc>
            </a:pPr>
            <a:r>
              <a:rPr lang="en-US" sz="3200"/>
              <a:t>Kublai proved to be a good emperor for China </a:t>
            </a:r>
          </a:p>
        </p:txBody>
      </p:sp>
      <p:sp>
        <p:nvSpPr>
          <p:cNvPr id="7" name="Rectangular Callout 6"/>
          <p:cNvSpPr>
            <a:spLocks noChangeArrowheads="1"/>
          </p:cNvSpPr>
          <p:nvPr/>
        </p:nvSpPr>
        <p:spPr bwMode="auto">
          <a:xfrm>
            <a:off x="0" y="1676400"/>
            <a:ext cx="5334000" cy="1295400"/>
          </a:xfrm>
          <a:prstGeom prst="wedgeRectCallout">
            <a:avLst>
              <a:gd name="adj1" fmla="val -20352"/>
              <a:gd name="adj2" fmla="val -19991"/>
            </a:avLst>
          </a:prstGeom>
          <a:solidFill>
            <a:srgbClr val="FFCCFF"/>
          </a:solidFill>
          <a:ln w="9525" algn="ctr">
            <a:solidFill>
              <a:schemeClr val="tx1"/>
            </a:solidFill>
            <a:round/>
            <a:headEnd/>
            <a:tailEnd/>
          </a:ln>
        </p:spPr>
        <p:txBody>
          <a:bodyPr/>
          <a:lstStyle/>
          <a:p>
            <a:pPr algn="ctr" eaLnBrk="0" hangingPunct="0">
              <a:lnSpc>
                <a:spcPct val="80000"/>
              </a:lnSpc>
            </a:pPr>
            <a:r>
              <a:rPr lang="en-US" sz="3200"/>
              <a:t>He built roads &amp; extended the Grand Canal to help improve transportation in China </a:t>
            </a:r>
          </a:p>
        </p:txBody>
      </p:sp>
      <p:sp>
        <p:nvSpPr>
          <p:cNvPr id="8" name="Rectangular Callout 7"/>
          <p:cNvSpPr>
            <a:spLocks noChangeArrowheads="1"/>
          </p:cNvSpPr>
          <p:nvPr/>
        </p:nvSpPr>
        <p:spPr bwMode="auto">
          <a:xfrm>
            <a:off x="3886200" y="152400"/>
            <a:ext cx="4953000" cy="1295400"/>
          </a:xfrm>
          <a:prstGeom prst="wedgeRectCallout">
            <a:avLst>
              <a:gd name="adj1" fmla="val -20352"/>
              <a:gd name="adj2" fmla="val -19991"/>
            </a:avLst>
          </a:prstGeom>
          <a:solidFill>
            <a:srgbClr val="FFFFCC"/>
          </a:solidFill>
          <a:ln w="9525" algn="ctr">
            <a:solidFill>
              <a:schemeClr val="tx1"/>
            </a:solidFill>
            <a:round/>
            <a:headEnd/>
            <a:tailEnd/>
          </a:ln>
        </p:spPr>
        <p:txBody>
          <a:bodyPr/>
          <a:lstStyle/>
          <a:p>
            <a:pPr algn="ctr" eaLnBrk="0" hangingPunct="0">
              <a:lnSpc>
                <a:spcPct val="80000"/>
              </a:lnSpc>
            </a:pPr>
            <a:r>
              <a:rPr lang="en-US" sz="3200"/>
              <a:t>Under Kublai, foreign trade with China increased due to the Pax Mongolica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0" y="0"/>
            <a:ext cx="9144000" cy="914400"/>
          </a:xfrm>
        </p:spPr>
        <p:txBody>
          <a:bodyPr/>
          <a:lstStyle/>
          <a:p>
            <a:pPr eaLnBrk="1" hangingPunct="1"/>
            <a:r>
              <a:rPr lang="en-US" smtClean="0"/>
              <a:t>Marco Polo</a:t>
            </a:r>
          </a:p>
        </p:txBody>
      </p:sp>
      <p:pic>
        <p:nvPicPr>
          <p:cNvPr id="37891" name="Picture 8" descr="http://upload.wikimedia.org/wikipedia/commons/7/78/Travels_of_Marco_Polo.jpg"/>
          <p:cNvPicPr>
            <a:picLocks noChangeAspect="1" noChangeArrowheads="1"/>
          </p:cNvPicPr>
          <p:nvPr/>
        </p:nvPicPr>
        <p:blipFill>
          <a:blip r:embed="rId2" cstate="print"/>
          <a:srcRect/>
          <a:stretch>
            <a:fillRect/>
          </a:stretch>
        </p:blipFill>
        <p:spPr bwMode="auto">
          <a:xfrm>
            <a:off x="0" y="2133600"/>
            <a:ext cx="9247188" cy="4724400"/>
          </a:xfrm>
          <a:prstGeom prst="rect">
            <a:avLst/>
          </a:prstGeom>
          <a:noFill/>
          <a:ln w="9525">
            <a:noFill/>
            <a:miter lim="800000"/>
            <a:headEnd/>
            <a:tailEnd/>
          </a:ln>
        </p:spPr>
      </p:pic>
      <p:sp>
        <p:nvSpPr>
          <p:cNvPr id="37892" name="Rectangular Callout 7"/>
          <p:cNvSpPr>
            <a:spLocks noChangeArrowheads="1"/>
          </p:cNvSpPr>
          <p:nvPr/>
        </p:nvSpPr>
        <p:spPr bwMode="auto">
          <a:xfrm>
            <a:off x="228600" y="228600"/>
            <a:ext cx="3810000" cy="1676400"/>
          </a:xfrm>
          <a:prstGeom prst="wedgeRectCallout">
            <a:avLst>
              <a:gd name="adj1" fmla="val -20352"/>
              <a:gd name="adj2" fmla="val -19991"/>
            </a:avLst>
          </a:prstGeom>
          <a:solidFill>
            <a:srgbClr val="FFFFCC"/>
          </a:solidFill>
          <a:ln w="9525" algn="ctr">
            <a:solidFill>
              <a:schemeClr val="tx1"/>
            </a:solidFill>
            <a:round/>
            <a:headEnd/>
            <a:tailEnd/>
          </a:ln>
        </p:spPr>
        <p:txBody>
          <a:bodyPr/>
          <a:lstStyle/>
          <a:p>
            <a:pPr algn="ctr" eaLnBrk="0" hangingPunct="0">
              <a:lnSpc>
                <a:spcPct val="80000"/>
              </a:lnSpc>
            </a:pPr>
            <a:r>
              <a:rPr lang="en-US" sz="3200"/>
              <a:t>In 1275, a European merchant named Marco Polo visited Kublai Khan’s court </a:t>
            </a:r>
          </a:p>
        </p:txBody>
      </p:sp>
      <p:pic>
        <p:nvPicPr>
          <p:cNvPr id="43018" name="Picture 10" descr="File:Marco Polo - costume tartare.jpg"/>
          <p:cNvPicPr>
            <a:picLocks noChangeAspect="1" noChangeArrowheads="1"/>
          </p:cNvPicPr>
          <p:nvPr/>
        </p:nvPicPr>
        <p:blipFill>
          <a:blip r:embed="rId3" cstate="print"/>
          <a:srcRect/>
          <a:stretch>
            <a:fillRect/>
          </a:stretch>
        </p:blipFill>
        <p:spPr bwMode="auto">
          <a:xfrm>
            <a:off x="228600" y="3962400"/>
            <a:ext cx="1981200" cy="2767013"/>
          </a:xfrm>
          <a:prstGeom prst="rect">
            <a:avLst/>
          </a:prstGeom>
          <a:noFill/>
          <a:ln w="9525">
            <a:noFill/>
            <a:miter lim="800000"/>
            <a:headEnd/>
            <a:tailEnd/>
          </a:ln>
        </p:spPr>
      </p:pic>
      <p:pic>
        <p:nvPicPr>
          <p:cNvPr id="43020" name="Picture 12" descr="http://www.1st-art-gallery.com/thumbnail/142394/1/Marco-Polo-$281254-1324$29-Before-Kublai-Khan.jpg"/>
          <p:cNvPicPr>
            <a:picLocks noChangeAspect="1" noChangeArrowheads="1"/>
          </p:cNvPicPr>
          <p:nvPr/>
        </p:nvPicPr>
        <p:blipFill>
          <a:blip r:embed="rId4" cstate="print"/>
          <a:srcRect/>
          <a:stretch>
            <a:fillRect/>
          </a:stretch>
        </p:blipFill>
        <p:spPr bwMode="auto">
          <a:xfrm>
            <a:off x="76200" y="3733800"/>
            <a:ext cx="4724400" cy="3043238"/>
          </a:xfrm>
          <a:prstGeom prst="rect">
            <a:avLst/>
          </a:prstGeom>
          <a:noFill/>
          <a:ln w="9525">
            <a:noFill/>
            <a:miter lim="800000"/>
            <a:headEnd/>
            <a:tailEnd/>
          </a:ln>
        </p:spPr>
      </p:pic>
      <p:sp>
        <p:nvSpPr>
          <p:cNvPr id="11" name="Rectangular Callout 10"/>
          <p:cNvSpPr>
            <a:spLocks noChangeArrowheads="1"/>
          </p:cNvSpPr>
          <p:nvPr/>
        </p:nvSpPr>
        <p:spPr bwMode="auto">
          <a:xfrm>
            <a:off x="4343400" y="228600"/>
            <a:ext cx="4648200" cy="1676400"/>
          </a:xfrm>
          <a:prstGeom prst="wedgeRectCallout">
            <a:avLst>
              <a:gd name="adj1" fmla="val -20352"/>
              <a:gd name="adj2" fmla="val -19991"/>
            </a:avLst>
          </a:prstGeom>
          <a:solidFill>
            <a:srgbClr val="CCFFFF"/>
          </a:solidFill>
          <a:ln w="9525" algn="ctr">
            <a:solidFill>
              <a:schemeClr val="tx1"/>
            </a:solidFill>
            <a:round/>
            <a:headEnd/>
            <a:tailEnd/>
          </a:ln>
        </p:spPr>
        <p:txBody>
          <a:bodyPr/>
          <a:lstStyle/>
          <a:p>
            <a:pPr algn="ctr" eaLnBrk="0" hangingPunct="0">
              <a:lnSpc>
                <a:spcPct val="80000"/>
              </a:lnSpc>
            </a:pPr>
            <a:r>
              <a:rPr lang="en-US" sz="3200"/>
              <a:t>Kublai was so impressed with Marco Polo that he employed him in the </a:t>
            </a:r>
            <a:br>
              <a:rPr lang="en-US" sz="3200"/>
            </a:br>
            <a:r>
              <a:rPr lang="en-US" sz="3200"/>
              <a:t>Yuan gov’t for 17 years</a:t>
            </a:r>
          </a:p>
        </p:txBody>
      </p:sp>
      <p:sp>
        <p:nvSpPr>
          <p:cNvPr id="12" name="Rectangular Callout 11"/>
          <p:cNvSpPr>
            <a:spLocks noChangeArrowheads="1"/>
          </p:cNvSpPr>
          <p:nvPr/>
        </p:nvSpPr>
        <p:spPr bwMode="auto">
          <a:xfrm>
            <a:off x="76200" y="5105400"/>
            <a:ext cx="4953000" cy="1676400"/>
          </a:xfrm>
          <a:prstGeom prst="wedgeRectCallout">
            <a:avLst>
              <a:gd name="adj1" fmla="val -40699"/>
              <a:gd name="adj2" fmla="val -193648"/>
            </a:avLst>
          </a:prstGeom>
          <a:solidFill>
            <a:srgbClr val="FFCCFF"/>
          </a:solidFill>
          <a:ln w="9525" algn="ctr">
            <a:solidFill>
              <a:schemeClr val="tx1"/>
            </a:solidFill>
            <a:round/>
            <a:headEnd/>
            <a:tailEnd/>
          </a:ln>
        </p:spPr>
        <p:txBody>
          <a:bodyPr/>
          <a:lstStyle/>
          <a:p>
            <a:pPr algn="ctr" eaLnBrk="0" hangingPunct="0">
              <a:lnSpc>
                <a:spcPct val="80000"/>
              </a:lnSpc>
            </a:pPr>
            <a:r>
              <a:rPr lang="en-US" sz="3200"/>
              <a:t>When Marco Polo returned to Italy in 1792, his stories of China increased European demand for Asian trade </a:t>
            </a:r>
          </a:p>
        </p:txBody>
      </p:sp>
      <p:pic>
        <p:nvPicPr>
          <p:cNvPr id="43022" name="Picture 14" descr="http://www.wordsworthclassics.com/cov/world/1853264733.jpg"/>
          <p:cNvPicPr>
            <a:picLocks noChangeAspect="1" noChangeArrowheads="1"/>
          </p:cNvPicPr>
          <p:nvPr/>
        </p:nvPicPr>
        <p:blipFill>
          <a:blip r:embed="rId5" cstate="print"/>
          <a:srcRect/>
          <a:stretch>
            <a:fillRect/>
          </a:stretch>
        </p:blipFill>
        <p:spPr bwMode="auto">
          <a:xfrm>
            <a:off x="5181600" y="1981200"/>
            <a:ext cx="3078163" cy="4800600"/>
          </a:xfrm>
          <a:prstGeom prst="rect">
            <a:avLst/>
          </a:prstGeom>
          <a:noFill/>
          <a:ln w="9525">
            <a:noFill/>
            <a:miter lim="800000"/>
            <a:headEnd/>
            <a:tailEnd/>
          </a:ln>
        </p:spPr>
      </p:pic>
      <p:pic>
        <p:nvPicPr>
          <p:cNvPr id="43023" name="Picture 15"/>
          <p:cNvPicPr>
            <a:picLocks noChangeAspect="1" noChangeArrowheads="1"/>
          </p:cNvPicPr>
          <p:nvPr/>
        </p:nvPicPr>
        <p:blipFill>
          <a:blip r:embed="rId6" cstate="print"/>
          <a:srcRect/>
          <a:stretch>
            <a:fillRect/>
          </a:stretch>
        </p:blipFill>
        <p:spPr bwMode="auto">
          <a:xfrm>
            <a:off x="3527425" y="2057400"/>
            <a:ext cx="5616575" cy="2514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3020"/>
                                        </p:tgtEl>
                                        <p:attrNameLst>
                                          <p:attrName>style.visibility</p:attrName>
                                        </p:attrNameLst>
                                      </p:cBhvr>
                                      <p:to>
                                        <p:strVal val="visible"/>
                                      </p:to>
                                    </p:set>
                                    <p:animEffect transition="in" filter="fade">
                                      <p:cBhvr>
                                        <p:cTn id="7" dur="1000"/>
                                        <p:tgtEl>
                                          <p:spTgt spid="430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nodeType="clickEffect">
                                  <p:stCondLst>
                                    <p:cond delay="0"/>
                                  </p:stCondLst>
                                  <p:childTnLst>
                                    <p:animEffect transition="out" filter="fade">
                                      <p:cBhvr>
                                        <p:cTn id="14" dur="2000"/>
                                        <p:tgtEl>
                                          <p:spTgt spid="43020"/>
                                        </p:tgtEl>
                                      </p:cBhvr>
                                    </p:animEffect>
                                    <p:set>
                                      <p:cBhvr>
                                        <p:cTn id="15" dur="1" fill="hold">
                                          <p:stCondLst>
                                            <p:cond delay="1999"/>
                                          </p:stCondLst>
                                        </p:cTn>
                                        <p:tgtEl>
                                          <p:spTgt spid="4302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2000"/>
                                        <p:tgtEl>
                                          <p:spTgt spid="43018"/>
                                        </p:tgtEl>
                                      </p:cBhvr>
                                    </p:animEffect>
                                    <p:set>
                                      <p:cBhvr>
                                        <p:cTn id="18" dur="1" fill="hold">
                                          <p:stCondLst>
                                            <p:cond delay="1999"/>
                                          </p:stCondLst>
                                        </p:cTn>
                                        <p:tgtEl>
                                          <p:spTgt spid="43018"/>
                                        </p:tgtEl>
                                        <p:attrNameLst>
                                          <p:attrName>style.visibility</p:attrName>
                                        </p:attrNameLst>
                                      </p:cBhvr>
                                      <p:to>
                                        <p:strVal val="hidden"/>
                                      </p:to>
                                    </p:se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43022"/>
                                        </p:tgtEl>
                                        <p:attrNameLst>
                                          <p:attrName>style.visibility</p:attrName>
                                        </p:attrNameLst>
                                      </p:cBhvr>
                                      <p:to>
                                        <p:strVal val="visible"/>
                                      </p:to>
                                    </p:set>
                                    <p:animEffect transition="in" filter="fade">
                                      <p:cBhvr>
                                        <p:cTn id="24" dur="1000"/>
                                        <p:tgtEl>
                                          <p:spTgt spid="4302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43023"/>
                                        </p:tgtEl>
                                        <p:attrNameLst>
                                          <p:attrName>style.visibility</p:attrName>
                                        </p:attrNameLst>
                                      </p:cBhvr>
                                      <p:to>
                                        <p:strVal val="visible"/>
                                      </p:to>
                                    </p:set>
                                    <p:animEffect transition="in" filter="fade">
                                      <p:cBhvr>
                                        <p:cTn id="29" dur="1000"/>
                                        <p:tgtEl>
                                          <p:spTgt spid="43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0" y="1200150"/>
            <a:ext cx="9144000" cy="5657850"/>
          </a:xfrm>
          <a:prstGeom prst="rect">
            <a:avLst/>
          </a:prstGeom>
          <a:noFill/>
          <a:ln w="9525">
            <a:noFill/>
            <a:miter lim="800000"/>
            <a:headEnd/>
            <a:tailEnd/>
          </a:ln>
        </p:spPr>
      </p:pic>
      <p:sp>
        <p:nvSpPr>
          <p:cNvPr id="38915" name="Rectangular Callout 8"/>
          <p:cNvSpPr>
            <a:spLocks noChangeArrowheads="1"/>
          </p:cNvSpPr>
          <p:nvPr/>
        </p:nvSpPr>
        <p:spPr bwMode="auto">
          <a:xfrm>
            <a:off x="990600" y="152400"/>
            <a:ext cx="7162800" cy="990600"/>
          </a:xfrm>
          <a:prstGeom prst="wedgeRectCallout">
            <a:avLst>
              <a:gd name="adj1" fmla="val 23204"/>
              <a:gd name="adj2" fmla="val -29231"/>
            </a:avLst>
          </a:prstGeom>
          <a:solidFill>
            <a:srgbClr val="FFFFCC"/>
          </a:solidFill>
          <a:ln w="9525" algn="ctr">
            <a:solidFill>
              <a:schemeClr val="tx1"/>
            </a:solidFill>
            <a:round/>
            <a:headEnd/>
            <a:tailEnd/>
          </a:ln>
        </p:spPr>
        <p:txBody>
          <a:bodyPr/>
          <a:lstStyle/>
          <a:p>
            <a:pPr algn="ctr" eaLnBrk="0" hangingPunct="0">
              <a:lnSpc>
                <a:spcPct val="80000"/>
              </a:lnSpc>
            </a:pPr>
            <a:r>
              <a:rPr lang="en-US" sz="3200"/>
              <a:t>By the time of Kublai’s death in 1294, the entire Mongol Empire was growing weak</a:t>
            </a:r>
          </a:p>
        </p:txBody>
      </p:sp>
      <p:sp>
        <p:nvSpPr>
          <p:cNvPr id="12" name="Rectangular Callout 11"/>
          <p:cNvSpPr>
            <a:spLocks noChangeArrowheads="1"/>
          </p:cNvSpPr>
          <p:nvPr/>
        </p:nvSpPr>
        <p:spPr bwMode="auto">
          <a:xfrm>
            <a:off x="4191000" y="5410200"/>
            <a:ext cx="4800600" cy="1295400"/>
          </a:xfrm>
          <a:prstGeom prst="wedgeRectCallout">
            <a:avLst>
              <a:gd name="adj1" fmla="val 6019"/>
              <a:gd name="adj2" fmla="val -138375"/>
            </a:avLst>
          </a:prstGeom>
          <a:solidFill>
            <a:srgbClr val="CCFFCC"/>
          </a:solidFill>
          <a:ln w="9525" algn="ctr">
            <a:solidFill>
              <a:schemeClr val="tx1"/>
            </a:solidFill>
            <a:round/>
            <a:headEnd/>
            <a:tailEnd/>
          </a:ln>
        </p:spPr>
        <p:txBody>
          <a:bodyPr/>
          <a:lstStyle/>
          <a:p>
            <a:pPr algn="ctr" eaLnBrk="0" hangingPunct="0">
              <a:lnSpc>
                <a:spcPct val="80000"/>
              </a:lnSpc>
            </a:pPr>
            <a:r>
              <a:rPr lang="en-US" sz="3200"/>
              <a:t>In 1368, the Chinese overthrew the Mongols &amp; started the Ming Dynasty  </a:t>
            </a:r>
          </a:p>
        </p:txBody>
      </p:sp>
      <p:sp>
        <p:nvSpPr>
          <p:cNvPr id="13" name="Rectangular Callout 12"/>
          <p:cNvSpPr>
            <a:spLocks noChangeArrowheads="1"/>
          </p:cNvSpPr>
          <p:nvPr/>
        </p:nvSpPr>
        <p:spPr bwMode="auto">
          <a:xfrm>
            <a:off x="76200" y="5867400"/>
            <a:ext cx="3886200" cy="914400"/>
          </a:xfrm>
          <a:prstGeom prst="wedgeRectCallout">
            <a:avLst>
              <a:gd name="adj1" fmla="val 27028"/>
              <a:gd name="adj2" fmla="val -113537"/>
            </a:avLst>
          </a:prstGeom>
          <a:solidFill>
            <a:srgbClr val="CCCCFF"/>
          </a:solidFill>
          <a:ln w="9525" algn="ctr">
            <a:solidFill>
              <a:schemeClr val="tx1"/>
            </a:solidFill>
            <a:round/>
            <a:headEnd/>
            <a:tailEnd/>
          </a:ln>
        </p:spPr>
        <p:txBody>
          <a:bodyPr/>
          <a:lstStyle/>
          <a:p>
            <a:pPr algn="ctr" eaLnBrk="0" hangingPunct="0">
              <a:lnSpc>
                <a:spcPct val="80000"/>
              </a:lnSpc>
            </a:pPr>
            <a:r>
              <a:rPr lang="en-US" sz="3200"/>
              <a:t>In 1330, the Mongols lost control of Persia</a:t>
            </a:r>
          </a:p>
        </p:txBody>
      </p:sp>
      <p:sp>
        <p:nvSpPr>
          <p:cNvPr id="14" name="Rectangular Callout 13"/>
          <p:cNvSpPr>
            <a:spLocks noChangeArrowheads="1"/>
          </p:cNvSpPr>
          <p:nvPr/>
        </p:nvSpPr>
        <p:spPr bwMode="auto">
          <a:xfrm>
            <a:off x="4419600" y="1752600"/>
            <a:ext cx="4724400" cy="914400"/>
          </a:xfrm>
          <a:prstGeom prst="wedgeRectCallout">
            <a:avLst>
              <a:gd name="adj1" fmla="val -46176"/>
              <a:gd name="adj2" fmla="val 203130"/>
            </a:avLst>
          </a:prstGeom>
          <a:solidFill>
            <a:srgbClr val="FFCCFF"/>
          </a:solidFill>
          <a:ln w="9525" algn="ctr">
            <a:solidFill>
              <a:schemeClr val="tx1"/>
            </a:solidFill>
            <a:round/>
            <a:headEnd/>
            <a:tailEnd/>
          </a:ln>
        </p:spPr>
        <p:txBody>
          <a:bodyPr/>
          <a:lstStyle/>
          <a:p>
            <a:pPr algn="ctr" eaLnBrk="0" hangingPunct="0">
              <a:lnSpc>
                <a:spcPct val="80000"/>
              </a:lnSpc>
            </a:pPr>
            <a:r>
              <a:rPr lang="en-US" sz="3200"/>
              <a:t>In 1370, the Mongols lost control of Central Asia </a:t>
            </a:r>
          </a:p>
        </p:txBody>
      </p:sp>
      <p:sp>
        <p:nvSpPr>
          <p:cNvPr id="16" name="Rectangular Callout 15"/>
          <p:cNvSpPr>
            <a:spLocks noChangeArrowheads="1"/>
          </p:cNvSpPr>
          <p:nvPr/>
        </p:nvSpPr>
        <p:spPr bwMode="auto">
          <a:xfrm>
            <a:off x="304800" y="381000"/>
            <a:ext cx="6324600" cy="1219200"/>
          </a:xfrm>
          <a:prstGeom prst="wedgeRectCallout">
            <a:avLst>
              <a:gd name="adj1" fmla="val -8167"/>
              <a:gd name="adj2" fmla="val 126046"/>
            </a:avLst>
          </a:prstGeom>
          <a:solidFill>
            <a:srgbClr val="FFCC99"/>
          </a:solidFill>
          <a:ln w="9525" algn="ctr">
            <a:solidFill>
              <a:schemeClr val="tx1"/>
            </a:solidFill>
            <a:round/>
            <a:headEnd/>
            <a:tailEnd/>
          </a:ln>
        </p:spPr>
        <p:txBody>
          <a:bodyPr/>
          <a:lstStyle/>
          <a:p>
            <a:pPr algn="ctr" eaLnBrk="0" hangingPunct="0">
              <a:lnSpc>
                <a:spcPct val="80000"/>
              </a:lnSpc>
            </a:pPr>
            <a:r>
              <a:rPr lang="en-US" sz="3200"/>
              <a:t>In 1480, under Ivan III Russia gained independence from Mongol rule &amp; started the Romanov Dynasty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Title 1"/>
          <p:cNvSpPr>
            <a:spLocks noGrp="1"/>
          </p:cNvSpPr>
          <p:nvPr>
            <p:ph type="title"/>
          </p:nvPr>
        </p:nvSpPr>
        <p:spPr>
          <a:xfrm>
            <a:off x="0" y="0"/>
            <a:ext cx="9144000" cy="838200"/>
          </a:xfrm>
        </p:spPr>
        <p:txBody>
          <a:bodyPr/>
          <a:lstStyle/>
          <a:p>
            <a:pPr eaLnBrk="1" hangingPunct="1"/>
            <a:r>
              <a:rPr lang="en-US" smtClean="0"/>
              <a:t>The End of the Golden Age </a:t>
            </a:r>
          </a:p>
        </p:txBody>
      </p:sp>
      <p:sp>
        <p:nvSpPr>
          <p:cNvPr id="39939" name="Content Placeholder 2"/>
          <p:cNvSpPr>
            <a:spLocks noGrp="1"/>
          </p:cNvSpPr>
          <p:nvPr>
            <p:ph idx="1"/>
          </p:nvPr>
        </p:nvSpPr>
        <p:spPr>
          <a:xfrm>
            <a:off x="0" y="685800"/>
            <a:ext cx="9144000" cy="6172200"/>
          </a:xfrm>
        </p:spPr>
        <p:txBody>
          <a:bodyPr/>
          <a:lstStyle/>
          <a:p>
            <a:pPr eaLnBrk="1" hangingPunct="1">
              <a:lnSpc>
                <a:spcPct val="90000"/>
              </a:lnSpc>
              <a:spcBef>
                <a:spcPct val="0"/>
              </a:spcBef>
            </a:pPr>
            <a:r>
              <a:rPr lang="en-US" sz="3800" smtClean="0"/>
              <a:t>Despite the wealth &amp; culture during under the Tang &amp; Song Dynasties, the Chinese were briefly overthrown by the Mongols</a:t>
            </a:r>
          </a:p>
          <a:p>
            <a:pPr lvl="1" eaLnBrk="1" hangingPunct="1">
              <a:lnSpc>
                <a:spcPct val="90000"/>
              </a:lnSpc>
              <a:spcBef>
                <a:spcPct val="0"/>
              </a:spcBef>
            </a:pPr>
            <a:r>
              <a:rPr lang="en-US" sz="3800" smtClean="0"/>
              <a:t>From 1279 to 1368, foreign nomads called the Mongols ruled China</a:t>
            </a:r>
          </a:p>
        </p:txBody>
      </p:sp>
      <p:pic>
        <p:nvPicPr>
          <p:cNvPr id="39940" name="Picture 2"/>
          <p:cNvPicPr>
            <a:picLocks noChangeAspect="1" noChangeArrowheads="1"/>
          </p:cNvPicPr>
          <p:nvPr/>
        </p:nvPicPr>
        <p:blipFill>
          <a:blip r:embed="rId3" cstate="print"/>
          <a:srcRect/>
          <a:stretch>
            <a:fillRect/>
          </a:stretch>
        </p:blipFill>
        <p:spPr bwMode="auto">
          <a:xfrm>
            <a:off x="0" y="3733800"/>
            <a:ext cx="9144000" cy="2779713"/>
          </a:xfrm>
          <a:prstGeom prst="rect">
            <a:avLst/>
          </a:prstGeom>
          <a:noFill/>
          <a:ln w="9525">
            <a:noFill/>
            <a:miter lim="800000"/>
            <a:headEnd/>
            <a:tailEnd/>
          </a:ln>
        </p:spPr>
      </p:pic>
      <p:pic>
        <p:nvPicPr>
          <p:cNvPr id="5" name="Picture 4" descr="mongol map"/>
          <p:cNvPicPr>
            <a:picLocks noChangeAspect="1" noChangeArrowheads="1"/>
          </p:cNvPicPr>
          <p:nvPr/>
        </p:nvPicPr>
        <p:blipFill>
          <a:blip r:embed="rId4" cstate="print"/>
          <a:srcRect/>
          <a:stretch>
            <a:fillRect/>
          </a:stretch>
        </p:blipFill>
        <p:spPr bwMode="auto">
          <a:xfrm>
            <a:off x="152400" y="2349500"/>
            <a:ext cx="8839200" cy="4508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endParaRPr lang="en-US" smtClean="0"/>
          </a:p>
        </p:txBody>
      </p:sp>
      <p:sp>
        <p:nvSpPr>
          <p:cNvPr id="40963" name="Content Placeholder 2"/>
          <p:cNvSpPr>
            <a:spLocks noGrp="1"/>
          </p:cNvSpPr>
          <p:nvPr>
            <p:ph idx="1"/>
          </p:nvPr>
        </p:nvSpPr>
        <p:spPr/>
        <p:txBody>
          <a:bodyPr/>
          <a:lstStyle/>
          <a:p>
            <a:pPr eaLnBrk="1" hangingPunct="1"/>
            <a:endParaRPr lang="en-US" smtClean="0"/>
          </a:p>
        </p:txBody>
      </p:sp>
      <p:pic>
        <p:nvPicPr>
          <p:cNvPr id="40964" name="Picture 2"/>
          <p:cNvPicPr>
            <a:picLocks noChangeAspect="1" noChangeArrowheads="1"/>
          </p:cNvPicPr>
          <p:nvPr/>
        </p:nvPicPr>
        <p:blipFill>
          <a:blip r:embed="rId3" cstate="print"/>
          <a:srcRect/>
          <a:stretch>
            <a:fillRect/>
          </a:stretch>
        </p:blipFill>
        <p:spPr bwMode="auto">
          <a:xfrm>
            <a:off x="381000" y="0"/>
            <a:ext cx="8550275" cy="6858000"/>
          </a:xfrm>
          <a:prstGeom prst="rect">
            <a:avLst/>
          </a:prstGeom>
          <a:noFill/>
          <a:ln w="9525">
            <a:noFill/>
            <a:miter lim="800000"/>
            <a:headEnd/>
            <a:tailEnd/>
          </a:ln>
        </p:spPr>
      </p:pic>
      <p:sp>
        <p:nvSpPr>
          <p:cNvPr id="5" name="Rectangular Callout 4"/>
          <p:cNvSpPr>
            <a:spLocks noChangeArrowheads="1"/>
          </p:cNvSpPr>
          <p:nvPr/>
        </p:nvSpPr>
        <p:spPr bwMode="auto">
          <a:xfrm>
            <a:off x="3048000" y="5715000"/>
            <a:ext cx="4876800" cy="838200"/>
          </a:xfrm>
          <a:prstGeom prst="wedgeRectCallout">
            <a:avLst>
              <a:gd name="adj1" fmla="val 23810"/>
              <a:gd name="adj2" fmla="val -10213"/>
            </a:avLst>
          </a:prstGeom>
          <a:solidFill>
            <a:srgbClr val="CCFFCC"/>
          </a:solidFill>
          <a:ln w="9525" algn="ctr">
            <a:solidFill>
              <a:schemeClr val="tx1"/>
            </a:solidFill>
            <a:round/>
            <a:headEnd/>
            <a:tailEnd/>
          </a:ln>
        </p:spPr>
        <p:txBody>
          <a:bodyPr/>
          <a:lstStyle/>
          <a:p>
            <a:pPr algn="ctr" eaLnBrk="0" hangingPunct="0">
              <a:lnSpc>
                <a:spcPct val="80000"/>
              </a:lnSpc>
            </a:pPr>
            <a:r>
              <a:rPr lang="en-US" sz="3200"/>
              <a:t>The Ming emperors encourage overseas trade…</a:t>
            </a:r>
          </a:p>
        </p:txBody>
      </p:sp>
      <p:sp>
        <p:nvSpPr>
          <p:cNvPr id="6" name="Rectangular Callout 5"/>
          <p:cNvSpPr>
            <a:spLocks noChangeArrowheads="1"/>
          </p:cNvSpPr>
          <p:nvPr/>
        </p:nvSpPr>
        <p:spPr bwMode="auto">
          <a:xfrm>
            <a:off x="0" y="0"/>
            <a:ext cx="7239000" cy="990600"/>
          </a:xfrm>
          <a:prstGeom prst="wedgeRectCallout">
            <a:avLst>
              <a:gd name="adj1" fmla="val 23810"/>
              <a:gd name="adj2" fmla="val -10213"/>
            </a:avLst>
          </a:prstGeom>
          <a:solidFill>
            <a:srgbClr val="FFCCFF"/>
          </a:solidFill>
          <a:ln w="9525" algn="ctr">
            <a:solidFill>
              <a:schemeClr val="tx1"/>
            </a:solidFill>
            <a:round/>
            <a:headEnd/>
            <a:tailEnd/>
          </a:ln>
        </p:spPr>
        <p:txBody>
          <a:bodyPr/>
          <a:lstStyle/>
          <a:p>
            <a:pPr algn="ctr" eaLnBrk="0" hangingPunct="0">
              <a:lnSpc>
                <a:spcPct val="80000"/>
              </a:lnSpc>
            </a:pPr>
            <a:r>
              <a:rPr lang="en-US" sz="3200"/>
              <a:t>In 1368, the Chinese overthrew the Mongols &amp; established the Ming Dynasty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print"/>
          <a:srcRect/>
          <a:stretch>
            <a:fillRect/>
          </a:stretch>
        </p:blipFill>
        <p:spPr bwMode="auto">
          <a:xfrm>
            <a:off x="685800" y="0"/>
            <a:ext cx="7889875" cy="6858000"/>
          </a:xfrm>
          <a:prstGeom prst="rect">
            <a:avLst/>
          </a:prstGeom>
          <a:noFill/>
          <a:ln w="9525">
            <a:noFill/>
            <a:miter lim="800000"/>
            <a:headEnd/>
            <a:tailEnd/>
          </a:ln>
        </p:spPr>
      </p:pic>
      <p:sp>
        <p:nvSpPr>
          <p:cNvPr id="4" name="Rectangular Callout 3"/>
          <p:cNvSpPr>
            <a:spLocks noChangeArrowheads="1"/>
          </p:cNvSpPr>
          <p:nvPr/>
        </p:nvSpPr>
        <p:spPr bwMode="auto">
          <a:xfrm>
            <a:off x="3352800" y="76200"/>
            <a:ext cx="5715000" cy="1219200"/>
          </a:xfrm>
          <a:prstGeom prst="wedgeRectCallout">
            <a:avLst>
              <a:gd name="adj1" fmla="val 23810"/>
              <a:gd name="adj2" fmla="val -10213"/>
            </a:avLst>
          </a:prstGeom>
          <a:solidFill>
            <a:srgbClr val="FFCCFF"/>
          </a:solidFill>
          <a:ln w="9525" algn="ctr">
            <a:solidFill>
              <a:schemeClr val="tx1"/>
            </a:solidFill>
            <a:round/>
            <a:headEnd/>
            <a:tailEnd/>
          </a:ln>
        </p:spPr>
        <p:txBody>
          <a:bodyPr/>
          <a:lstStyle/>
          <a:p>
            <a:pPr algn="ctr" eaLnBrk="0" hangingPunct="0">
              <a:lnSpc>
                <a:spcPct val="80000"/>
              </a:lnSpc>
            </a:pPr>
            <a:r>
              <a:rPr lang="en-US" sz="3200"/>
              <a:t>…and began a series of explorations led by Zheng He to demonstrate Chinese superiority </a:t>
            </a:r>
          </a:p>
        </p:txBody>
      </p:sp>
      <p:pic>
        <p:nvPicPr>
          <p:cNvPr id="48130" name="Picture 2" descr="http://www.whatdoyaknow.com/images/1421-ChinaZhengHeShip1405vsSantaMaria500pxw.jpg"/>
          <p:cNvPicPr>
            <a:picLocks noChangeAspect="1" noChangeArrowheads="1"/>
          </p:cNvPicPr>
          <p:nvPr/>
        </p:nvPicPr>
        <p:blipFill>
          <a:blip r:embed="rId4" cstate="print"/>
          <a:srcRect/>
          <a:stretch>
            <a:fillRect/>
          </a:stretch>
        </p:blipFill>
        <p:spPr bwMode="auto">
          <a:xfrm>
            <a:off x="0" y="1447800"/>
            <a:ext cx="7837488" cy="4953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8130"/>
                                        </p:tgtEl>
                                        <p:attrNameLst>
                                          <p:attrName>style.visibility</p:attrName>
                                        </p:attrNameLst>
                                      </p:cBhvr>
                                      <p:to>
                                        <p:strVal val="visible"/>
                                      </p:to>
                                    </p:set>
                                    <p:animEffect transition="in" filter="fade">
                                      <p:cBhvr>
                                        <p:cTn id="12" dur="1000"/>
                                        <p:tgtEl>
                                          <p:spTgt spid="48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endParaRPr lang="en-US" smtClean="0"/>
          </a:p>
        </p:txBody>
      </p:sp>
      <p:sp>
        <p:nvSpPr>
          <p:cNvPr id="6147" name="Content Placeholder 2"/>
          <p:cNvSpPr>
            <a:spLocks noGrp="1"/>
          </p:cNvSpPr>
          <p:nvPr>
            <p:ph idx="1"/>
          </p:nvPr>
        </p:nvSpPr>
        <p:spPr/>
        <p:txBody>
          <a:bodyPr/>
          <a:lstStyle/>
          <a:p>
            <a:pPr eaLnBrk="1" hangingPunct="1"/>
            <a:endParaRPr lang="en-US" smtClean="0"/>
          </a:p>
        </p:txBody>
      </p:sp>
      <p:pic>
        <p:nvPicPr>
          <p:cNvPr id="6148" name="Picture 4" descr="http://www.mscd.edu/~gis/China/Graphics/Three%20Kingdoms.jpg"/>
          <p:cNvPicPr>
            <a:picLocks noChangeAspect="1" noChangeArrowheads="1"/>
          </p:cNvPicPr>
          <p:nvPr/>
        </p:nvPicPr>
        <p:blipFill>
          <a:blip r:embed="rId3" cstate="print"/>
          <a:srcRect/>
          <a:stretch>
            <a:fillRect/>
          </a:stretch>
        </p:blipFill>
        <p:spPr bwMode="auto">
          <a:xfrm>
            <a:off x="152400" y="0"/>
            <a:ext cx="8875713" cy="6858000"/>
          </a:xfrm>
          <a:prstGeom prst="rect">
            <a:avLst/>
          </a:prstGeom>
          <a:noFill/>
          <a:ln w="9525">
            <a:noFill/>
            <a:miter lim="800000"/>
            <a:headEnd/>
            <a:tailEnd/>
          </a:ln>
        </p:spPr>
      </p:pic>
      <p:sp>
        <p:nvSpPr>
          <p:cNvPr id="6" name="Rectangular Callout 5"/>
          <p:cNvSpPr>
            <a:spLocks noChangeArrowheads="1"/>
          </p:cNvSpPr>
          <p:nvPr/>
        </p:nvSpPr>
        <p:spPr bwMode="auto">
          <a:xfrm>
            <a:off x="685800" y="152400"/>
            <a:ext cx="7772400" cy="914400"/>
          </a:xfrm>
          <a:prstGeom prst="wedgeRectCallout">
            <a:avLst>
              <a:gd name="adj1" fmla="val 26407"/>
              <a:gd name="adj2" fmla="val -10463"/>
            </a:avLst>
          </a:prstGeom>
          <a:solidFill>
            <a:srgbClr val="FFCCFF"/>
          </a:solidFill>
          <a:ln w="9525" algn="ctr">
            <a:solidFill>
              <a:schemeClr val="tx1"/>
            </a:solidFill>
            <a:round/>
            <a:headEnd/>
            <a:tailEnd/>
          </a:ln>
        </p:spPr>
        <p:txBody>
          <a:bodyPr/>
          <a:lstStyle/>
          <a:p>
            <a:pPr algn="ctr" eaLnBrk="0" hangingPunct="0">
              <a:lnSpc>
                <a:spcPct val="80000"/>
              </a:lnSpc>
            </a:pPr>
            <a:r>
              <a:rPr lang="en-US" sz="3200"/>
              <a:t>After the Han Dynasty collapsed in 220 A.D., no emperor was strong enough to unify China </a:t>
            </a:r>
          </a:p>
        </p:txBody>
      </p:sp>
      <p:sp>
        <p:nvSpPr>
          <p:cNvPr id="7" name="Rectangular Callout 6"/>
          <p:cNvSpPr>
            <a:spLocks noChangeArrowheads="1"/>
          </p:cNvSpPr>
          <p:nvPr/>
        </p:nvSpPr>
        <p:spPr bwMode="auto">
          <a:xfrm>
            <a:off x="152400" y="1143000"/>
            <a:ext cx="5791200" cy="914400"/>
          </a:xfrm>
          <a:prstGeom prst="wedgeRectCallout">
            <a:avLst>
              <a:gd name="adj1" fmla="val 26407"/>
              <a:gd name="adj2" fmla="val -10463"/>
            </a:avLst>
          </a:prstGeom>
          <a:solidFill>
            <a:srgbClr val="CCFFCC"/>
          </a:solidFill>
          <a:ln w="9525" algn="ctr">
            <a:solidFill>
              <a:schemeClr val="tx1"/>
            </a:solidFill>
            <a:round/>
            <a:headEnd/>
            <a:tailEnd/>
          </a:ln>
        </p:spPr>
        <p:txBody>
          <a:bodyPr/>
          <a:lstStyle/>
          <a:p>
            <a:pPr algn="ctr" eaLnBrk="0" hangingPunct="0">
              <a:lnSpc>
                <a:spcPct val="80000"/>
              </a:lnSpc>
            </a:pPr>
            <a:r>
              <a:rPr lang="en-US" sz="3200"/>
              <a:t>Over the next 350 years, more than 30 local dynasties rose &amp; fell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itle 2"/>
          <p:cNvSpPr>
            <a:spLocks noGrp="1"/>
          </p:cNvSpPr>
          <p:nvPr>
            <p:ph type="title"/>
          </p:nvPr>
        </p:nvSpPr>
        <p:spPr>
          <a:xfrm>
            <a:off x="0" y="0"/>
            <a:ext cx="9144000" cy="1219200"/>
          </a:xfrm>
        </p:spPr>
        <p:txBody>
          <a:bodyPr/>
          <a:lstStyle/>
          <a:p>
            <a:pPr eaLnBrk="1" hangingPunct="1">
              <a:lnSpc>
                <a:spcPct val="90000"/>
              </a:lnSpc>
            </a:pPr>
            <a:r>
              <a:rPr lang="en-US" sz="4000" smtClean="0"/>
              <a:t>Read the excerpt from </a:t>
            </a:r>
            <a:r>
              <a:rPr lang="en-US" sz="4000" i="1" u="sng" smtClean="0"/>
              <a:t>Zheng He and the Treasure Fleet Expeditions </a:t>
            </a:r>
          </a:p>
        </p:txBody>
      </p:sp>
      <p:pic>
        <p:nvPicPr>
          <p:cNvPr id="43011" name="Picture 2"/>
          <p:cNvPicPr>
            <a:picLocks noChangeAspect="1" noChangeArrowheads="1"/>
          </p:cNvPicPr>
          <p:nvPr/>
        </p:nvPicPr>
        <p:blipFill>
          <a:blip r:embed="rId3" cstate="print"/>
          <a:srcRect/>
          <a:stretch>
            <a:fillRect/>
          </a:stretch>
        </p:blipFill>
        <p:spPr bwMode="auto">
          <a:xfrm>
            <a:off x="2744788" y="1295400"/>
            <a:ext cx="6399212" cy="5562600"/>
          </a:xfrm>
          <a:prstGeom prst="rect">
            <a:avLst/>
          </a:prstGeom>
          <a:noFill/>
          <a:ln w="9525">
            <a:noFill/>
            <a:miter lim="800000"/>
            <a:headEnd/>
            <a:tailEnd/>
          </a:ln>
        </p:spPr>
      </p:pic>
      <p:pic>
        <p:nvPicPr>
          <p:cNvPr id="43012" name="Picture 4" descr="Zhenghepainting"/>
          <p:cNvPicPr>
            <a:picLocks noChangeAspect="1" noChangeArrowheads="1"/>
          </p:cNvPicPr>
          <p:nvPr/>
        </p:nvPicPr>
        <p:blipFill>
          <a:blip r:embed="rId4" cstate="print"/>
          <a:srcRect/>
          <a:stretch>
            <a:fillRect/>
          </a:stretch>
        </p:blipFill>
        <p:spPr bwMode="auto">
          <a:xfrm>
            <a:off x="-76200" y="1752600"/>
            <a:ext cx="2971800" cy="4754563"/>
          </a:xfrm>
          <a:prstGeom prst="rect">
            <a:avLst/>
          </a:prstGeom>
          <a:noFill/>
          <a:ln w="9525">
            <a:noFill/>
            <a:miter lim="800000"/>
            <a:headEnd/>
            <a:tailEnd/>
          </a:ln>
        </p:spPr>
      </p:pic>
      <p:sp>
        <p:nvSpPr>
          <p:cNvPr id="10" name="Rectangular Callout 9"/>
          <p:cNvSpPr>
            <a:spLocks noChangeArrowheads="1"/>
          </p:cNvSpPr>
          <p:nvPr/>
        </p:nvSpPr>
        <p:spPr bwMode="auto">
          <a:xfrm>
            <a:off x="76200" y="533400"/>
            <a:ext cx="6400800" cy="838200"/>
          </a:xfrm>
          <a:prstGeom prst="wedgeRectCallout">
            <a:avLst>
              <a:gd name="adj1" fmla="val 66958"/>
              <a:gd name="adj2" fmla="val 354907"/>
            </a:avLst>
          </a:prstGeom>
          <a:solidFill>
            <a:srgbClr val="FFCCFF"/>
          </a:solidFill>
          <a:ln w="9525" algn="ctr">
            <a:solidFill>
              <a:schemeClr val="tx1"/>
            </a:solidFill>
            <a:round/>
            <a:headEnd/>
            <a:tailEnd/>
          </a:ln>
        </p:spPr>
        <p:txBody>
          <a:bodyPr/>
          <a:lstStyle/>
          <a:p>
            <a:pPr algn="ctr" eaLnBrk="0" hangingPunct="0">
              <a:lnSpc>
                <a:spcPct val="80000"/>
              </a:lnSpc>
            </a:pPr>
            <a:r>
              <a:rPr lang="en-US" sz="3200"/>
              <a:t>With a fleet of over 100 ships, </a:t>
            </a:r>
            <a:br>
              <a:rPr lang="en-US" sz="3200"/>
            </a:br>
            <a:r>
              <a:rPr lang="en-US" sz="3200"/>
              <a:t>Zheng He led 7 different expeditions</a:t>
            </a:r>
          </a:p>
        </p:txBody>
      </p:sp>
      <p:sp>
        <p:nvSpPr>
          <p:cNvPr id="11" name="Rectangular Callout 10"/>
          <p:cNvSpPr>
            <a:spLocks noChangeArrowheads="1"/>
          </p:cNvSpPr>
          <p:nvPr/>
        </p:nvSpPr>
        <p:spPr bwMode="auto">
          <a:xfrm>
            <a:off x="304800" y="5562600"/>
            <a:ext cx="6553200" cy="1219200"/>
          </a:xfrm>
          <a:prstGeom prst="wedgeRectCallout">
            <a:avLst>
              <a:gd name="adj1" fmla="val 23810"/>
              <a:gd name="adj2" fmla="val -10213"/>
            </a:avLst>
          </a:prstGeom>
          <a:solidFill>
            <a:srgbClr val="CCCCFF"/>
          </a:solidFill>
          <a:ln w="9525" algn="ctr">
            <a:solidFill>
              <a:schemeClr val="tx1"/>
            </a:solidFill>
            <a:round/>
            <a:headEnd/>
            <a:tailEnd/>
          </a:ln>
        </p:spPr>
        <p:txBody>
          <a:bodyPr/>
          <a:lstStyle/>
          <a:p>
            <a:pPr algn="ctr" eaLnBrk="0" hangingPunct="0">
              <a:lnSpc>
                <a:spcPct val="80000"/>
              </a:lnSpc>
            </a:pPr>
            <a:r>
              <a:rPr lang="en-US" sz="3200"/>
              <a:t>Zheng He </a:t>
            </a:r>
            <a:r>
              <a:rPr kumimoji="1" lang="en-US" sz="3200"/>
              <a:t>explored areas along the Indian Ocean &amp; Africa, expand trade,  &amp; collected tribute from foreigners</a:t>
            </a:r>
            <a:endParaRPr lang="en-US" sz="3200"/>
          </a:p>
        </p:txBody>
      </p:sp>
      <p:sp>
        <p:nvSpPr>
          <p:cNvPr id="13" name="Rectangular Callout 12"/>
          <p:cNvSpPr>
            <a:spLocks noChangeArrowheads="1"/>
          </p:cNvSpPr>
          <p:nvPr/>
        </p:nvSpPr>
        <p:spPr bwMode="auto">
          <a:xfrm>
            <a:off x="381000" y="152400"/>
            <a:ext cx="8610600" cy="838200"/>
          </a:xfrm>
          <a:prstGeom prst="wedgeRectCallout">
            <a:avLst>
              <a:gd name="adj1" fmla="val 28764"/>
              <a:gd name="adj2" fmla="val -16889"/>
            </a:avLst>
          </a:prstGeom>
          <a:solidFill>
            <a:srgbClr val="CCFFCC"/>
          </a:solidFill>
          <a:ln w="9525" algn="ctr">
            <a:solidFill>
              <a:schemeClr val="tx1"/>
            </a:solidFill>
            <a:round/>
            <a:headEnd/>
            <a:tailEnd/>
          </a:ln>
        </p:spPr>
        <p:txBody>
          <a:bodyPr/>
          <a:lstStyle/>
          <a:p>
            <a:pPr algn="ctr" eaLnBrk="0" hangingPunct="0">
              <a:lnSpc>
                <a:spcPct val="80000"/>
              </a:lnSpc>
            </a:pPr>
            <a:r>
              <a:rPr lang="en-US" sz="3200"/>
              <a:t>Zheng He had </a:t>
            </a:r>
            <a:r>
              <a:rPr kumimoji="1" lang="en-US" sz="3200"/>
              <a:t>better ships &amp; traveled farther than any European explorers would for 100 years</a:t>
            </a:r>
            <a:r>
              <a:rPr lang="en-US" sz="320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1" nodeType="clickEffect">
                                  <p:stCondLst>
                                    <p:cond delay="0"/>
                                  </p:stCondLst>
                                  <p:childTnLst>
                                    <p:animEffect transition="out" filter="fade">
                                      <p:cBhvr>
                                        <p:cTn id="16" dur="1000"/>
                                        <p:tgtEl>
                                          <p:spTgt spid="11"/>
                                        </p:tgtEl>
                                      </p:cBhvr>
                                    </p:animEffect>
                                    <p:set>
                                      <p:cBhvr>
                                        <p:cTn id="17" dur="1" fill="hold">
                                          <p:stCondLst>
                                            <p:cond delay="999"/>
                                          </p:stCondLst>
                                        </p:cTn>
                                        <p:tgtEl>
                                          <p:spTgt spid="11"/>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1000"/>
                                        <p:tgtEl>
                                          <p:spTgt spid="10"/>
                                        </p:tgtEl>
                                      </p:cBhvr>
                                    </p:animEffect>
                                    <p:set>
                                      <p:cBhvr>
                                        <p:cTn id="20" dur="1" fill="hold">
                                          <p:stCondLst>
                                            <p:cond delay="999"/>
                                          </p:stCondLst>
                                        </p:cTn>
                                        <p:tgtEl>
                                          <p:spTgt spid="10"/>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4" name="Title 1"/>
          <p:cNvSpPr>
            <a:spLocks noGrp="1"/>
          </p:cNvSpPr>
          <p:nvPr>
            <p:ph type="title"/>
          </p:nvPr>
        </p:nvSpPr>
        <p:spPr>
          <a:xfrm>
            <a:off x="0" y="0"/>
            <a:ext cx="9144000" cy="762000"/>
          </a:xfrm>
        </p:spPr>
        <p:txBody>
          <a:bodyPr/>
          <a:lstStyle/>
          <a:p>
            <a:pPr eaLnBrk="1" hangingPunct="1"/>
            <a:r>
              <a:rPr lang="en-US" smtClean="0"/>
              <a:t>Chinese Isolation</a:t>
            </a:r>
          </a:p>
        </p:txBody>
      </p:sp>
      <p:sp>
        <p:nvSpPr>
          <p:cNvPr id="44035" name="Content Placeholder 2"/>
          <p:cNvSpPr>
            <a:spLocks noGrp="1"/>
          </p:cNvSpPr>
          <p:nvPr>
            <p:ph idx="1"/>
          </p:nvPr>
        </p:nvSpPr>
        <p:spPr>
          <a:xfrm>
            <a:off x="0" y="609600"/>
            <a:ext cx="9144000" cy="6248400"/>
          </a:xfrm>
        </p:spPr>
        <p:txBody>
          <a:bodyPr/>
          <a:lstStyle/>
          <a:p>
            <a:pPr eaLnBrk="1" hangingPunct="1">
              <a:lnSpc>
                <a:spcPct val="90000"/>
              </a:lnSpc>
              <a:spcBef>
                <a:spcPct val="0"/>
              </a:spcBef>
            </a:pPr>
            <a:r>
              <a:rPr lang="en-US" sz="3800" smtClean="0"/>
              <a:t>After the 7</a:t>
            </a:r>
            <a:r>
              <a:rPr lang="en-US" sz="3800" baseline="30000" smtClean="0"/>
              <a:t>th</a:t>
            </a:r>
            <a:r>
              <a:rPr lang="en-US" sz="3800" smtClean="0"/>
              <a:t> treasure fleet voyage in 1433, Chinese leaders unexpectedly ended the expeditions &amp; retreated into isolationism</a:t>
            </a:r>
          </a:p>
          <a:p>
            <a:pPr lvl="1" eaLnBrk="1" hangingPunct="1">
              <a:lnSpc>
                <a:spcPct val="90000"/>
              </a:lnSpc>
              <a:spcBef>
                <a:spcPct val="0"/>
              </a:spcBef>
            </a:pPr>
            <a:r>
              <a:rPr lang="en-US" sz="3800" smtClean="0"/>
              <a:t>Scholar-officials complained that Zheng He’s voyages used valuable resources that were needed to defend China </a:t>
            </a:r>
          </a:p>
          <a:p>
            <a:pPr lvl="1" eaLnBrk="1" hangingPunct="1">
              <a:lnSpc>
                <a:spcPct val="90000"/>
              </a:lnSpc>
              <a:spcBef>
                <a:spcPct val="0"/>
              </a:spcBef>
            </a:pPr>
            <a:r>
              <a:rPr lang="en-US" sz="3800" smtClean="0"/>
              <a:t>China’s official trade policy was to keep the influence of outsiders to a minimum</a:t>
            </a:r>
          </a:p>
          <a:p>
            <a:pPr lvl="1" eaLnBrk="1" hangingPunct="1">
              <a:lnSpc>
                <a:spcPct val="90000"/>
              </a:lnSpc>
              <a:spcBef>
                <a:spcPct val="0"/>
              </a:spcBef>
            </a:pPr>
            <a:r>
              <a:rPr lang="en-US" sz="3800" smtClean="0"/>
              <a:t>China’s geography &amp; gov’t policies kept </a:t>
            </a:r>
            <a:br>
              <a:rPr lang="en-US" sz="3800" smtClean="0"/>
            </a:br>
            <a:r>
              <a:rPr lang="en-US" sz="3800" smtClean="0"/>
              <a:t>it relatively isolated for the next 300 years until European merchants in the 1800s demanded access to Chinese trade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endParaRPr lang="en-US" smtClean="0"/>
          </a:p>
        </p:txBody>
      </p:sp>
      <p:sp>
        <p:nvSpPr>
          <p:cNvPr id="7171" name="Content Placeholder 2"/>
          <p:cNvSpPr>
            <a:spLocks noGrp="1"/>
          </p:cNvSpPr>
          <p:nvPr>
            <p:ph idx="1"/>
          </p:nvPr>
        </p:nvSpPr>
        <p:spPr/>
        <p:txBody>
          <a:bodyPr/>
          <a:lstStyle/>
          <a:p>
            <a:pPr eaLnBrk="1" hangingPunct="1"/>
            <a:endParaRPr lang="en-US" smtClean="0"/>
          </a:p>
        </p:txBody>
      </p:sp>
      <p:pic>
        <p:nvPicPr>
          <p:cNvPr id="7172" name="Picture 8" descr="http://whappodcast.com/ep/doc/tang.png"/>
          <p:cNvPicPr>
            <a:picLocks noChangeAspect="1" noChangeArrowheads="1"/>
          </p:cNvPicPr>
          <p:nvPr/>
        </p:nvPicPr>
        <p:blipFill>
          <a:blip r:embed="rId3" cstate="print"/>
          <a:srcRect t="11964"/>
          <a:stretch>
            <a:fillRect/>
          </a:stretch>
        </p:blipFill>
        <p:spPr bwMode="auto">
          <a:xfrm>
            <a:off x="609600" y="0"/>
            <a:ext cx="8077200" cy="6873875"/>
          </a:xfrm>
          <a:prstGeom prst="rect">
            <a:avLst/>
          </a:prstGeom>
          <a:noFill/>
          <a:ln w="9525">
            <a:noFill/>
            <a:miter lim="800000"/>
            <a:headEnd/>
            <a:tailEnd/>
          </a:ln>
        </p:spPr>
      </p:pic>
      <p:sp>
        <p:nvSpPr>
          <p:cNvPr id="5" name="Rectangular Callout 4"/>
          <p:cNvSpPr>
            <a:spLocks noChangeArrowheads="1"/>
          </p:cNvSpPr>
          <p:nvPr/>
        </p:nvSpPr>
        <p:spPr bwMode="auto">
          <a:xfrm>
            <a:off x="0" y="4495800"/>
            <a:ext cx="4724400" cy="1295400"/>
          </a:xfrm>
          <a:prstGeom prst="wedgeRectCallout">
            <a:avLst>
              <a:gd name="adj1" fmla="val 26407"/>
              <a:gd name="adj2" fmla="val -10463"/>
            </a:avLst>
          </a:prstGeom>
          <a:solidFill>
            <a:srgbClr val="FFCC99"/>
          </a:solidFill>
          <a:ln w="9525" algn="ctr">
            <a:solidFill>
              <a:schemeClr val="tx1"/>
            </a:solidFill>
            <a:round/>
            <a:headEnd/>
            <a:tailEnd/>
          </a:ln>
        </p:spPr>
        <p:txBody>
          <a:bodyPr/>
          <a:lstStyle/>
          <a:p>
            <a:pPr algn="ctr" eaLnBrk="0" hangingPunct="0">
              <a:lnSpc>
                <a:spcPct val="80000"/>
              </a:lnSpc>
            </a:pPr>
            <a:r>
              <a:rPr lang="en-US" sz="3200"/>
              <a:t>In 589, China was unified again &amp; a strong central government was restored... </a:t>
            </a:r>
          </a:p>
        </p:txBody>
      </p:sp>
      <p:sp>
        <p:nvSpPr>
          <p:cNvPr id="8" name="Rectangular Callout 7"/>
          <p:cNvSpPr>
            <a:spLocks noChangeArrowheads="1"/>
          </p:cNvSpPr>
          <p:nvPr/>
        </p:nvSpPr>
        <p:spPr bwMode="auto">
          <a:xfrm>
            <a:off x="4800600" y="4495800"/>
            <a:ext cx="4038600" cy="2057400"/>
          </a:xfrm>
          <a:prstGeom prst="wedgeRectCallout">
            <a:avLst>
              <a:gd name="adj1" fmla="val 26407"/>
              <a:gd name="adj2" fmla="val -10463"/>
            </a:avLst>
          </a:prstGeom>
          <a:solidFill>
            <a:srgbClr val="FFFFCC"/>
          </a:solidFill>
          <a:ln w="9525" algn="ctr">
            <a:solidFill>
              <a:schemeClr val="tx1"/>
            </a:solidFill>
            <a:round/>
            <a:headEnd/>
            <a:tailEnd/>
          </a:ln>
        </p:spPr>
        <p:txBody>
          <a:bodyPr/>
          <a:lstStyle/>
          <a:p>
            <a:pPr algn="ctr" eaLnBrk="0" hangingPunct="0">
              <a:lnSpc>
                <a:spcPct val="80000"/>
              </a:lnSpc>
            </a:pPr>
            <a:r>
              <a:rPr lang="en-US" sz="3200"/>
              <a:t>…the restoration of the examination system allowed intelligent bureaucrats to help manage the empire </a:t>
            </a:r>
          </a:p>
        </p:txBody>
      </p:sp>
      <p:sp>
        <p:nvSpPr>
          <p:cNvPr id="9" name="Rectangular Callout 8"/>
          <p:cNvSpPr>
            <a:spLocks noChangeArrowheads="1"/>
          </p:cNvSpPr>
          <p:nvPr/>
        </p:nvSpPr>
        <p:spPr bwMode="auto">
          <a:xfrm>
            <a:off x="0" y="5562600"/>
            <a:ext cx="9144000" cy="1295400"/>
          </a:xfrm>
          <a:prstGeom prst="wedgeRectCallout">
            <a:avLst>
              <a:gd name="adj1" fmla="val 26407"/>
              <a:gd name="adj2" fmla="val -10463"/>
            </a:avLst>
          </a:prstGeom>
          <a:solidFill>
            <a:srgbClr val="CCFFFF"/>
          </a:solidFill>
          <a:ln w="9525" algn="ctr">
            <a:solidFill>
              <a:schemeClr val="tx1"/>
            </a:solidFill>
            <a:round/>
            <a:headEnd/>
            <a:tailEnd/>
          </a:ln>
        </p:spPr>
        <p:txBody>
          <a:bodyPr/>
          <a:lstStyle/>
          <a:p>
            <a:pPr algn="ctr" eaLnBrk="0" hangingPunct="0">
              <a:lnSpc>
                <a:spcPct val="80000"/>
              </a:lnSpc>
            </a:pPr>
            <a:r>
              <a:rPr lang="en-US" sz="3200"/>
              <a:t>During the Tang &amp; Song Dynasties, China experienced an extended  “golden age” &amp; became the richest, most powerful, &amp; most advanced country in the world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1" nodeType="clickEffect">
                                  <p:stCondLst>
                                    <p:cond delay="0"/>
                                  </p:stCondLst>
                                  <p:childTnLst>
                                    <p:animEffect transition="out" filter="fade">
                                      <p:cBhvr>
                                        <p:cTn id="16" dur="1000"/>
                                        <p:tgtEl>
                                          <p:spTgt spid="8"/>
                                        </p:tgtEl>
                                      </p:cBhvr>
                                    </p:animEffect>
                                    <p:set>
                                      <p:cBhvr>
                                        <p:cTn id="17" dur="1" fill="hold">
                                          <p:stCondLst>
                                            <p:cond delay="999"/>
                                          </p:stCondLst>
                                        </p:cTn>
                                        <p:tgtEl>
                                          <p:spTgt spid="8"/>
                                        </p:tgtEl>
                                        <p:attrNameLst>
                                          <p:attrName>style.visibility</p:attrName>
                                        </p:attrNameLst>
                                      </p:cBhvr>
                                      <p:to>
                                        <p:strVal val="hidden"/>
                                      </p:to>
                                    </p:set>
                                  </p:childTnLst>
                                </p:cTn>
                              </p:par>
                              <p:par>
                                <p:cTn id="18" presetID="10" presetClass="exit" presetSubtype="0" fill="hold" grpId="1" nodeType="withEffect">
                                  <p:stCondLst>
                                    <p:cond delay="0"/>
                                  </p:stCondLst>
                                  <p:childTnLst>
                                    <p:animEffect transition="out" filter="fade">
                                      <p:cBhvr>
                                        <p:cTn id="19" dur="1000"/>
                                        <p:tgtEl>
                                          <p:spTgt spid="5"/>
                                        </p:tgtEl>
                                      </p:cBhvr>
                                    </p:animEffect>
                                    <p:set>
                                      <p:cBhvr>
                                        <p:cTn id="20" dur="1" fill="hold">
                                          <p:stCondLst>
                                            <p:cond delay="999"/>
                                          </p:stCondLst>
                                        </p:cTn>
                                        <p:tgtEl>
                                          <p:spTgt spid="5"/>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990600"/>
          </a:xfrm>
        </p:spPr>
        <p:txBody>
          <a:bodyPr/>
          <a:lstStyle/>
          <a:p>
            <a:pPr eaLnBrk="1" hangingPunct="1"/>
            <a:r>
              <a:rPr lang="en-US" sz="4000" smtClean="0"/>
              <a:t>The Golden Age of Post-Classical China</a:t>
            </a:r>
          </a:p>
        </p:txBody>
      </p:sp>
      <p:sp>
        <p:nvSpPr>
          <p:cNvPr id="8195" name="Rectangle 3"/>
          <p:cNvSpPr>
            <a:spLocks noGrp="1" noChangeArrowheads="1"/>
          </p:cNvSpPr>
          <p:nvPr>
            <p:ph type="body" idx="1"/>
          </p:nvPr>
        </p:nvSpPr>
        <p:spPr>
          <a:xfrm>
            <a:off x="0" y="990600"/>
            <a:ext cx="9144000" cy="5867400"/>
          </a:xfrm>
        </p:spPr>
        <p:txBody>
          <a:bodyPr/>
          <a:lstStyle/>
          <a:p>
            <a:pPr eaLnBrk="1" hangingPunct="1">
              <a:lnSpc>
                <a:spcPct val="90000"/>
              </a:lnSpc>
              <a:spcBef>
                <a:spcPct val="0"/>
              </a:spcBef>
            </a:pPr>
            <a:r>
              <a:rPr lang="en-US" sz="3900" smtClean="0"/>
              <a:t> Text </a:t>
            </a:r>
            <a:endParaRPr lang="en-US" sz="3900" smtClean="0">
              <a:solidFill>
                <a:schemeClr val="folHlink"/>
              </a:solidFill>
            </a:endParaRPr>
          </a:p>
        </p:txBody>
      </p:sp>
      <p:pic>
        <p:nvPicPr>
          <p:cNvPr id="8196" name="Picture 2"/>
          <p:cNvPicPr>
            <a:picLocks noChangeAspect="1" noChangeArrowheads="1"/>
          </p:cNvPicPr>
          <p:nvPr/>
        </p:nvPicPr>
        <p:blipFill>
          <a:blip r:embed="rId3" cstate="print"/>
          <a:srcRect/>
          <a:stretch>
            <a:fillRect/>
          </a:stretch>
        </p:blipFill>
        <p:spPr bwMode="auto">
          <a:xfrm>
            <a:off x="152400" y="0"/>
            <a:ext cx="8647113" cy="6858000"/>
          </a:xfrm>
          <a:prstGeom prst="rect">
            <a:avLst/>
          </a:prstGeom>
          <a:noFill/>
          <a:ln w="9525">
            <a:noFill/>
            <a:miter lim="800000"/>
            <a:headEnd/>
            <a:tailEnd/>
          </a:ln>
        </p:spPr>
      </p:pic>
      <p:sp>
        <p:nvSpPr>
          <p:cNvPr id="8197" name="Rectangle 5"/>
          <p:cNvSpPr>
            <a:spLocks noChangeArrowheads="1"/>
          </p:cNvSpPr>
          <p:nvPr/>
        </p:nvSpPr>
        <p:spPr bwMode="auto">
          <a:xfrm>
            <a:off x="4191000" y="5867400"/>
            <a:ext cx="4876800" cy="990600"/>
          </a:xfrm>
          <a:prstGeom prst="rect">
            <a:avLst/>
          </a:prstGeom>
          <a:solidFill>
            <a:schemeClr val="bg1"/>
          </a:solidFill>
          <a:ln w="9525" algn="ctr">
            <a:solidFill>
              <a:schemeClr val="bg1"/>
            </a:solidFill>
            <a:round/>
            <a:headEnd/>
            <a:tailEnd/>
          </a:ln>
        </p:spPr>
        <p:txBody>
          <a:bodyPr/>
          <a:lstStyle/>
          <a:p>
            <a:pPr eaLnBrk="0" hangingPunct="0"/>
            <a:endParaRPr lang="en-US"/>
          </a:p>
        </p:txBody>
      </p:sp>
      <p:sp>
        <p:nvSpPr>
          <p:cNvPr id="8198" name="Rectangular Callout 6"/>
          <p:cNvSpPr>
            <a:spLocks noChangeArrowheads="1"/>
          </p:cNvSpPr>
          <p:nvPr/>
        </p:nvSpPr>
        <p:spPr bwMode="auto">
          <a:xfrm>
            <a:off x="4038600" y="5334000"/>
            <a:ext cx="4953000" cy="1295400"/>
          </a:xfrm>
          <a:prstGeom prst="wedgeRectCallout">
            <a:avLst>
              <a:gd name="adj1" fmla="val 26407"/>
              <a:gd name="adj2" fmla="val -10463"/>
            </a:avLst>
          </a:prstGeom>
          <a:solidFill>
            <a:srgbClr val="CCFFCC"/>
          </a:solidFill>
          <a:ln w="9525" algn="ctr">
            <a:solidFill>
              <a:schemeClr val="tx1"/>
            </a:solidFill>
            <a:round/>
            <a:headEnd/>
            <a:tailEnd/>
          </a:ln>
        </p:spPr>
        <p:txBody>
          <a:bodyPr/>
          <a:lstStyle/>
          <a:p>
            <a:pPr algn="ctr" eaLnBrk="0" hangingPunct="0">
              <a:lnSpc>
                <a:spcPct val="80000"/>
              </a:lnSpc>
            </a:pPr>
            <a:r>
              <a:rPr lang="en-US" sz="3200"/>
              <a:t>For the 1</a:t>
            </a:r>
            <a:r>
              <a:rPr lang="en-US" sz="3200" baseline="30000"/>
              <a:t>st</a:t>
            </a:r>
            <a:r>
              <a:rPr lang="en-US" sz="3200"/>
              <a:t> time in China’s history, emperors encouraged foreign trade</a:t>
            </a:r>
          </a:p>
        </p:txBody>
      </p:sp>
      <p:sp>
        <p:nvSpPr>
          <p:cNvPr id="8" name="Rectangular Callout 7"/>
          <p:cNvSpPr>
            <a:spLocks noChangeArrowheads="1"/>
          </p:cNvSpPr>
          <p:nvPr/>
        </p:nvSpPr>
        <p:spPr bwMode="auto">
          <a:xfrm>
            <a:off x="0" y="76200"/>
            <a:ext cx="4495800" cy="1219200"/>
          </a:xfrm>
          <a:prstGeom prst="wedgeRectCallout">
            <a:avLst>
              <a:gd name="adj1" fmla="val 37255"/>
              <a:gd name="adj2" fmla="val 84329"/>
            </a:avLst>
          </a:prstGeom>
          <a:solidFill>
            <a:srgbClr val="FFCCFF"/>
          </a:solidFill>
          <a:ln w="9525" algn="ctr">
            <a:solidFill>
              <a:schemeClr val="tx1"/>
            </a:solidFill>
            <a:round/>
            <a:headEnd/>
            <a:tailEnd/>
          </a:ln>
        </p:spPr>
        <p:txBody>
          <a:bodyPr/>
          <a:lstStyle/>
          <a:p>
            <a:pPr algn="ctr" eaLnBrk="0" hangingPunct="0">
              <a:lnSpc>
                <a:spcPct val="80000"/>
              </a:lnSpc>
            </a:pPr>
            <a:r>
              <a:rPr lang="en-US" sz="3200"/>
              <a:t>Emperors did their best to try to protect the routes along the Silk Road</a:t>
            </a:r>
          </a:p>
        </p:txBody>
      </p:sp>
      <p:sp>
        <p:nvSpPr>
          <p:cNvPr id="9" name="Rectangular Callout 8"/>
          <p:cNvSpPr>
            <a:spLocks noChangeArrowheads="1"/>
          </p:cNvSpPr>
          <p:nvPr/>
        </p:nvSpPr>
        <p:spPr bwMode="auto">
          <a:xfrm>
            <a:off x="4572000" y="76200"/>
            <a:ext cx="4572000" cy="1219200"/>
          </a:xfrm>
          <a:prstGeom prst="wedgeRectCallout">
            <a:avLst>
              <a:gd name="adj1" fmla="val -69856"/>
              <a:gd name="adj2" fmla="val 240449"/>
            </a:avLst>
          </a:prstGeom>
          <a:solidFill>
            <a:srgbClr val="CCCCFF"/>
          </a:solidFill>
          <a:ln w="9525" algn="ctr">
            <a:solidFill>
              <a:schemeClr val="tx1"/>
            </a:solidFill>
            <a:round/>
            <a:headEnd/>
            <a:tailEnd/>
          </a:ln>
        </p:spPr>
        <p:txBody>
          <a:bodyPr/>
          <a:lstStyle/>
          <a:p>
            <a:pPr algn="ctr" eaLnBrk="0" hangingPunct="0">
              <a:lnSpc>
                <a:spcPct val="80000"/>
              </a:lnSpc>
            </a:pPr>
            <a:r>
              <a:rPr lang="en-US" sz="3200"/>
              <a:t>Chinese merchants relied on ocean routes as well to trade with India &amp; Arabia </a:t>
            </a:r>
          </a:p>
        </p:txBody>
      </p:sp>
      <p:sp>
        <p:nvSpPr>
          <p:cNvPr id="11" name="Rectangular Callout 10"/>
          <p:cNvSpPr>
            <a:spLocks noChangeArrowheads="1"/>
          </p:cNvSpPr>
          <p:nvPr/>
        </p:nvSpPr>
        <p:spPr bwMode="auto">
          <a:xfrm>
            <a:off x="228600" y="3048000"/>
            <a:ext cx="6248400" cy="1676400"/>
          </a:xfrm>
          <a:prstGeom prst="wedgeRectCallout">
            <a:avLst>
              <a:gd name="adj1" fmla="val 73759"/>
              <a:gd name="adj2" fmla="val -136917"/>
            </a:avLst>
          </a:prstGeom>
          <a:solidFill>
            <a:srgbClr val="FFCC99"/>
          </a:solidFill>
          <a:ln w="9525" algn="ctr">
            <a:solidFill>
              <a:schemeClr val="tx1"/>
            </a:solidFill>
            <a:round/>
            <a:headEnd/>
            <a:tailEnd/>
          </a:ln>
        </p:spPr>
        <p:txBody>
          <a:bodyPr/>
          <a:lstStyle/>
          <a:p>
            <a:pPr algn="ctr" eaLnBrk="0" hangingPunct="0">
              <a:lnSpc>
                <a:spcPct val="80000"/>
              </a:lnSpc>
            </a:pPr>
            <a:r>
              <a:rPr lang="en-US" sz="3200"/>
              <a:t>Increased trade led to the spread </a:t>
            </a:r>
            <a:br>
              <a:rPr lang="en-US" sz="3200"/>
            </a:br>
            <a:r>
              <a:rPr lang="en-US" sz="3200"/>
              <a:t>of Chinese culture (centralized gov’t, Confucianism, &amp; writing) </a:t>
            </a:r>
            <a:br>
              <a:rPr lang="en-US" sz="3200"/>
            </a:br>
            <a:r>
              <a:rPr lang="en-US" sz="3200"/>
              <a:t>to Korea, Japan, &amp; Southeast Asia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par>
                                <p:cTn id="18" presetID="10" presetClass="exit" presetSubtype="0" fill="hold" grpId="1" nodeType="withEffect">
                                  <p:stCondLst>
                                    <p:cond delay="0"/>
                                  </p:stCondLst>
                                  <p:childTnLst>
                                    <p:animEffect transition="out" filter="fade">
                                      <p:cBhvr>
                                        <p:cTn id="19" dur="1000"/>
                                        <p:tgtEl>
                                          <p:spTgt spid="8"/>
                                        </p:tgtEl>
                                      </p:cBhvr>
                                    </p:animEffect>
                                    <p:set>
                                      <p:cBhvr>
                                        <p:cTn id="20" dur="1" fill="hold">
                                          <p:stCondLst>
                                            <p:cond delay="9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1000"/>
                                        <p:tgtEl>
                                          <p:spTgt spid="9"/>
                                        </p:tgtEl>
                                      </p:cBhvr>
                                    </p:animEffect>
                                    <p:set>
                                      <p:cBhvr>
                                        <p:cTn id="23"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endParaRPr lang="en-US" smtClean="0"/>
          </a:p>
        </p:txBody>
      </p:sp>
      <p:sp>
        <p:nvSpPr>
          <p:cNvPr id="9219" name="Content Placeholder 2"/>
          <p:cNvSpPr>
            <a:spLocks noGrp="1"/>
          </p:cNvSpPr>
          <p:nvPr>
            <p:ph idx="1"/>
          </p:nvPr>
        </p:nvSpPr>
        <p:spPr/>
        <p:txBody>
          <a:bodyPr/>
          <a:lstStyle/>
          <a:p>
            <a:pPr eaLnBrk="1" hangingPunct="1"/>
            <a:endParaRPr lang="en-US" smtClean="0"/>
          </a:p>
        </p:txBody>
      </p:sp>
      <p:pic>
        <p:nvPicPr>
          <p:cNvPr id="9220" name="Picture 2"/>
          <p:cNvPicPr>
            <a:picLocks noChangeAspect="1" noChangeArrowheads="1"/>
          </p:cNvPicPr>
          <p:nvPr/>
        </p:nvPicPr>
        <p:blipFill>
          <a:blip r:embed="rId3" cstate="print"/>
          <a:srcRect/>
          <a:stretch>
            <a:fillRect/>
          </a:stretch>
        </p:blipFill>
        <p:spPr bwMode="auto">
          <a:xfrm>
            <a:off x="533400" y="0"/>
            <a:ext cx="7988300" cy="6858000"/>
          </a:xfrm>
          <a:prstGeom prst="rect">
            <a:avLst/>
          </a:prstGeom>
          <a:noFill/>
          <a:ln w="9525">
            <a:noFill/>
            <a:miter lim="800000"/>
            <a:headEnd/>
            <a:tailEnd/>
          </a:ln>
        </p:spPr>
      </p:pic>
      <p:sp>
        <p:nvSpPr>
          <p:cNvPr id="5" name="Rectangular Callout 4"/>
          <p:cNvSpPr>
            <a:spLocks noChangeArrowheads="1"/>
          </p:cNvSpPr>
          <p:nvPr/>
        </p:nvSpPr>
        <p:spPr bwMode="auto">
          <a:xfrm>
            <a:off x="76200" y="4495800"/>
            <a:ext cx="4343400" cy="1295400"/>
          </a:xfrm>
          <a:prstGeom prst="wedgeRectCallout">
            <a:avLst>
              <a:gd name="adj1" fmla="val 59037"/>
              <a:gd name="adj2" fmla="val -291125"/>
            </a:avLst>
          </a:prstGeom>
          <a:solidFill>
            <a:srgbClr val="FFFFCC"/>
          </a:solidFill>
          <a:ln w="9525" algn="ctr">
            <a:solidFill>
              <a:schemeClr val="tx1"/>
            </a:solidFill>
            <a:round/>
            <a:headEnd/>
            <a:tailEnd/>
          </a:ln>
        </p:spPr>
        <p:txBody>
          <a:bodyPr/>
          <a:lstStyle/>
          <a:p>
            <a:pPr algn="ctr" eaLnBrk="0" hangingPunct="0">
              <a:lnSpc>
                <a:spcPct val="80000"/>
              </a:lnSpc>
            </a:pPr>
            <a:r>
              <a:rPr lang="en-US" sz="3200"/>
              <a:t>Increased trade helped spread Buddhism throughout China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0"/>
            <a:ext cx="9144000" cy="838200"/>
          </a:xfrm>
        </p:spPr>
        <p:txBody>
          <a:bodyPr/>
          <a:lstStyle/>
          <a:p>
            <a:pPr eaLnBrk="1" hangingPunct="1"/>
            <a:r>
              <a:rPr lang="en-US" smtClean="0"/>
              <a:t>Chinese Innovations</a:t>
            </a:r>
          </a:p>
        </p:txBody>
      </p:sp>
      <p:sp>
        <p:nvSpPr>
          <p:cNvPr id="3" name="Content Placeholder 2"/>
          <p:cNvSpPr>
            <a:spLocks noGrp="1"/>
          </p:cNvSpPr>
          <p:nvPr>
            <p:ph idx="1"/>
          </p:nvPr>
        </p:nvSpPr>
        <p:spPr>
          <a:xfrm>
            <a:off x="0" y="914400"/>
            <a:ext cx="9144000" cy="5943600"/>
          </a:xfrm>
        </p:spPr>
        <p:txBody>
          <a:bodyPr/>
          <a:lstStyle/>
          <a:p>
            <a:pPr eaLnBrk="1" hangingPunct="1">
              <a:lnSpc>
                <a:spcPct val="90000"/>
              </a:lnSpc>
              <a:spcBef>
                <a:spcPts val="0"/>
              </a:spcBef>
              <a:spcAft>
                <a:spcPts val="600"/>
              </a:spcAft>
              <a:defRPr/>
            </a:pPr>
            <a:r>
              <a:rPr lang="en-US" sz="3900" kern="1200" dirty="0" smtClean="0">
                <a:ea typeface="+mn-ea"/>
              </a:rPr>
              <a:t>The Tang &amp; Song dynasties were eras of major technological advancement: </a:t>
            </a:r>
          </a:p>
          <a:p>
            <a:pPr lvl="1" eaLnBrk="1" hangingPunct="1">
              <a:lnSpc>
                <a:spcPct val="90000"/>
              </a:lnSpc>
              <a:spcBef>
                <a:spcPts val="0"/>
              </a:spcBef>
              <a:spcAft>
                <a:spcPts val="600"/>
              </a:spcAft>
              <a:defRPr/>
            </a:pPr>
            <a:r>
              <a:rPr lang="en-US" sz="3900" kern="1200" dirty="0" smtClean="0"/>
              <a:t>The technologies helped make China the most advanced country in the world </a:t>
            </a:r>
          </a:p>
          <a:p>
            <a:pPr lvl="1" eaLnBrk="1" hangingPunct="1">
              <a:lnSpc>
                <a:spcPct val="90000"/>
              </a:lnSpc>
              <a:spcBef>
                <a:spcPts val="0"/>
              </a:spcBef>
              <a:spcAft>
                <a:spcPts val="600"/>
              </a:spcAft>
              <a:defRPr/>
            </a:pPr>
            <a:r>
              <a:rPr lang="en-US" sz="3900" kern="1200" dirty="0" smtClean="0"/>
              <a:t>Much of China’s technology spread to other people across trade routes</a:t>
            </a:r>
            <a:endParaRPr lang="en-US" sz="3900" dirty="0"/>
          </a:p>
        </p:txBody>
      </p:sp>
      <p:sp>
        <p:nvSpPr>
          <p:cNvPr id="4" name="Rectangular Callout 3"/>
          <p:cNvSpPr>
            <a:spLocks noChangeArrowheads="1"/>
          </p:cNvSpPr>
          <p:nvPr/>
        </p:nvSpPr>
        <p:spPr bwMode="auto">
          <a:xfrm>
            <a:off x="990600" y="4495800"/>
            <a:ext cx="7315200" cy="2209800"/>
          </a:xfrm>
          <a:prstGeom prst="wedgeRectCallout">
            <a:avLst>
              <a:gd name="adj1" fmla="val -13528"/>
              <a:gd name="adj2" fmla="val 6264"/>
            </a:avLst>
          </a:prstGeom>
          <a:solidFill>
            <a:srgbClr val="CCCCFF"/>
          </a:solidFill>
          <a:ln w="9525" algn="ctr">
            <a:solidFill>
              <a:schemeClr val="tx1"/>
            </a:solidFill>
            <a:round/>
            <a:headEnd/>
            <a:tailEnd/>
          </a:ln>
        </p:spPr>
        <p:txBody>
          <a:bodyPr/>
          <a:lstStyle/>
          <a:p>
            <a:pPr algn="ctr" eaLnBrk="0" hangingPunct="0">
              <a:lnSpc>
                <a:spcPct val="80000"/>
              </a:lnSpc>
            </a:pPr>
            <a:r>
              <a:rPr lang="en-US" sz="4000" i="1" u="sng"/>
              <a:t>Class Activity</a:t>
            </a:r>
            <a:r>
              <a:rPr lang="en-US" sz="4000"/>
              <a:t>:</a:t>
            </a:r>
          </a:p>
          <a:p>
            <a:pPr algn="ctr" eaLnBrk="0" hangingPunct="0">
              <a:lnSpc>
                <a:spcPct val="80000"/>
              </a:lnSpc>
            </a:pPr>
            <a:r>
              <a:rPr lang="en-US" sz="4000"/>
              <a:t>Working with a partner, </a:t>
            </a:r>
            <a:br>
              <a:rPr lang="en-US" sz="4000"/>
            </a:br>
            <a:r>
              <a:rPr lang="en-US" sz="4000"/>
              <a:t>guess what each of the following 10 Chinese innovations are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xit" presetSubtype="0" fill="hold" grpId="1" nodeType="withEffect">
                                  <p:stCondLst>
                                    <p:cond delay="0"/>
                                  </p:stCondLst>
                                  <p:childTnLst>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p:txBody>
          <a:bodyPr/>
          <a:lstStyle/>
          <a:p>
            <a:pPr eaLnBrk="1" hangingPunct="1"/>
            <a:endParaRPr lang="en-US" smtClean="0"/>
          </a:p>
        </p:txBody>
      </p:sp>
      <p:pic>
        <p:nvPicPr>
          <p:cNvPr id="11267" name="Picture 5" descr="HA Clock"/>
          <p:cNvPicPr>
            <a:picLocks noChangeAspect="1" noChangeArrowheads="1"/>
          </p:cNvPicPr>
          <p:nvPr/>
        </p:nvPicPr>
        <p:blipFill>
          <a:blip r:embed="rId2" cstate="print"/>
          <a:srcRect/>
          <a:stretch>
            <a:fillRect/>
          </a:stretch>
        </p:blipFill>
        <p:spPr bwMode="auto">
          <a:xfrm>
            <a:off x="228600" y="125413"/>
            <a:ext cx="8686800" cy="6732587"/>
          </a:xfrm>
          <a:prstGeom prst="rect">
            <a:avLst/>
          </a:prstGeom>
          <a:noFill/>
          <a:ln w="9525">
            <a:noFill/>
            <a:miter lim="800000"/>
            <a:headEnd/>
            <a:tailEnd/>
          </a:ln>
        </p:spPr>
      </p:pic>
      <p:sp>
        <p:nvSpPr>
          <p:cNvPr id="51206" name="Text Box 6"/>
          <p:cNvSpPr txBox="1">
            <a:spLocks noChangeArrowheads="1"/>
          </p:cNvSpPr>
          <p:nvPr/>
        </p:nvSpPr>
        <p:spPr bwMode="auto">
          <a:xfrm>
            <a:off x="152400" y="5867400"/>
            <a:ext cx="5029200" cy="769938"/>
          </a:xfrm>
          <a:prstGeom prst="rect">
            <a:avLst/>
          </a:prstGeom>
          <a:solidFill>
            <a:srgbClr val="FFFF99"/>
          </a:solidFill>
          <a:ln w="9525">
            <a:noFill/>
            <a:miter lim="800000"/>
            <a:headEnd/>
            <a:tailEnd/>
          </a:ln>
        </p:spPr>
        <p:txBody>
          <a:bodyPr>
            <a:spAutoFit/>
          </a:bodyPr>
          <a:lstStyle/>
          <a:p>
            <a:pPr algn="ctr">
              <a:spcBef>
                <a:spcPct val="50000"/>
              </a:spcBef>
            </a:pPr>
            <a:r>
              <a:rPr lang="en-US" sz="4400">
                <a:solidFill>
                  <a:srgbClr val="FF0000"/>
                </a:solidFill>
              </a:rPr>
              <a:t>1. Mechanical Clock </a:t>
            </a:r>
          </a:p>
        </p:txBody>
      </p:sp>
      <p:sp>
        <p:nvSpPr>
          <p:cNvPr id="11269" name="Title 5"/>
          <p:cNvSpPr>
            <a:spLocks noGrp="1"/>
          </p:cNvSpPr>
          <p:nvPr>
            <p:ph type="title"/>
          </p:nvPr>
        </p:nvSpPr>
        <p:spPr/>
        <p:txBody>
          <a:bodyPr/>
          <a:lstStyle/>
          <a:p>
            <a:pPr eaLnBrk="1" hangingPunct="1"/>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1206"/>
                                        </p:tgtEl>
                                        <p:attrNameLst>
                                          <p:attrName>style.visibility</p:attrName>
                                        </p:attrNameLst>
                                      </p:cBhvr>
                                      <p:to>
                                        <p:strVal val="visible"/>
                                      </p:to>
                                    </p:set>
                                    <p:anim calcmode="lin" valueType="num">
                                      <p:cBhvr>
                                        <p:cTn id="7" dur="500" fill="hold"/>
                                        <p:tgtEl>
                                          <p:spTgt spid="51206"/>
                                        </p:tgtEl>
                                        <p:attrNameLst>
                                          <p:attrName>ppt_w</p:attrName>
                                        </p:attrNameLst>
                                      </p:cBhvr>
                                      <p:tavLst>
                                        <p:tav tm="0">
                                          <p:val>
                                            <p:fltVal val="0"/>
                                          </p:val>
                                        </p:tav>
                                        <p:tav tm="100000">
                                          <p:val>
                                            <p:strVal val="#ppt_w"/>
                                          </p:val>
                                        </p:tav>
                                      </p:tavLst>
                                    </p:anim>
                                    <p:anim calcmode="lin" valueType="num">
                                      <p:cBhvr>
                                        <p:cTn id="8" dur="500" fill="hold"/>
                                        <p:tgtEl>
                                          <p:spTgt spid="51206"/>
                                        </p:tgtEl>
                                        <p:attrNameLst>
                                          <p:attrName>ppt_h</p:attrName>
                                        </p:attrNameLst>
                                      </p:cBhvr>
                                      <p:tavLst>
                                        <p:tav tm="0">
                                          <p:val>
                                            <p:fltVal val="0"/>
                                          </p:val>
                                        </p:tav>
                                        <p:tav tm="100000">
                                          <p:val>
                                            <p:strVal val="#ppt_h"/>
                                          </p:val>
                                        </p:tav>
                                      </p:tavLst>
                                    </p:anim>
                                    <p:animEffect transition="in" filter="fade">
                                      <p:cBhvr>
                                        <p:cTn id="9" dur="500"/>
                                        <p:tgtEl>
                                          <p:spTgt spid="51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PVERSION" val="2006"/>
  <p:tag name="DELIMITERS" val="3.1"/>
  <p:tag name="SHOWBARVISIBLE" val="True"/>
  <p:tag name="EXPANDSHOWBAR" val="True"/>
  <p:tag name="USESECONDARYMONITOR" val="True"/>
  <p:tag name="ENABLEPRESENTERVPAD" val="False"/>
  <p:tag name="DEFAULTPORT" val="1001"/>
  <p:tag name="REQUIREPASSWORD" val="False"/>
  <p:tag name="BULLETTYPE" val="3"/>
  <p:tag name="ANSWERNOWSTYLE" val="-1"/>
  <p:tag name="ANSWERNOWTEXT" val="Answer Now"/>
  <p:tag name="COUNTDOWNSTYLE" val="-1"/>
  <p:tag name="RESPCOUNTERSTYLE" val="-1"/>
  <p:tag name="RESPCOUNTERFORMAT" val="0"/>
  <p:tag name="RESPTABLESTYLE" val="-1"/>
  <p:tag name="COUNTDOWNSECONDS" val="10"/>
  <p:tag name="INPUTSOURCE" val="1"/>
  <p:tag name="USEENTERPRISEMANAGER" val="False"/>
  <p:tag name="NUMRESPONSES" val="1"/>
  <p:tag name="ALLOWDUPLICATES" val="False"/>
  <p:tag name="BACKUPSESSIONS" val="True"/>
  <p:tag name="BACKUPMAINTENANCE" val="7"/>
  <p:tag name="CHARTVALUEFORMAT" val="0%"/>
  <p:tag name="AUTOADVANCE" val="False"/>
  <p:tag name="REVIEWONLY" val="False"/>
  <p:tag name="ROTATIONINTERVAL" val="2"/>
  <p:tag name="AUTOUPDATEALIASES" val="True"/>
  <p:tag name="STDCHART" val="1"/>
  <p:tag name="PARTICIPANTSINLEADERBOARD" val="5"/>
  <p:tag name="TEAMSINLEADERBOARD" val="5"/>
  <p:tag name="MAXRESPONDERS" val="5"/>
  <p:tag name="BUBBLENAMEVISIBLE" val="True"/>
  <p:tag name="BUBBLESIZEVISIBLE" val="True"/>
  <p:tag name="BUBBLEVALUEFORMAT" val="0.0"/>
  <p:tag name="BUBBLEGROUPING" val="3"/>
  <p:tag name="DEFAULTNUMTEAMS" val="5"/>
  <p:tag name="CUSTOMGRIDBACKCOLOR" val="-2830136"/>
  <p:tag name="CUSTOMCELLFORECOLOR" val="-16777216"/>
  <p:tag name="CUSTOMCELLBACKCOLOR1" val="-657956"/>
  <p:tag name="CUSTOMCELLBACKCOLOR2" val="-13395457"/>
  <p:tag name="CUSTOMCELLBACKCOLOR3" val="-268652"/>
  <p:tag name="CUSTOMCELLBACKCOLOR4" val="-8355712"/>
  <p:tag name="USESCHEMECOLORS" val="True"/>
  <p:tag name="DISPLAYNAME" val="True"/>
  <p:tag name="DISPLAYDEVICENUMBER" val="True"/>
  <p:tag name="DISPLAYDEVICEID" val="True"/>
  <p:tag name="GRIDOPACITY" val="90"/>
  <p:tag name="GRIDROTATIONINTERVAL" val="2"/>
  <p:tag name="AUTOSIZEGRID" val="True"/>
  <p:tag name="GRIDSIZE" val="{Width=800, Height=600}"/>
  <p:tag name="GRIDPOSITION" val="1"/>
  <p:tag name="POLLINGCYCLE" val="2"/>
  <p:tag name="CHARTCOLORS" val="0"/>
  <p:tag name="CHARTLABELS" val="0"/>
  <p:tag name="RESETCHARTS" val="True"/>
  <p:tag name="INCLUDENONRESPONDERS" val="False"/>
  <p:tag name="MULTIRESPDIVISOR" val="1"/>
  <p:tag name="PARTLISTDEFAULT" val="0"/>
  <p:tag name="INCLUDEPPT" val="True"/>
  <p:tag name="ALLOWUSERFEEDBACK" val="True"/>
  <p:tag name="CORRECTPOINTVALUE" val="100"/>
  <p:tag name="INCORRECTPOINTVALUE" val="0"/>
  <p:tag name="REALTIMEBACKUP" val="False"/>
  <p:tag name="ADDINALWAYSLOADED" val="False"/>
  <p:tag name="ZEROBASED" val="False"/>
  <p:tag name="AUTOADJUSTPARTRANGE" val="True"/>
  <p:tag name="CHARTSCALE" val="True"/>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heme/theme1.xml><?xml version="1.0" encoding="utf-8"?>
<a:theme xmlns:a="http://schemas.openxmlformats.org/drawingml/2006/main" name="Baggett">
  <a:themeElements>
    <a:clrScheme name="Brooks design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CC0000"/>
      </a:folHlink>
    </a:clrScheme>
    <a:fontScheme name="Brooks design">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Brooks desig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Brooks desig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Brooks desig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rooks desig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Brooks desig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Brooks desig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
      <a:clrScheme name="Brooks design 7">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0000CC"/>
        </a:folHlink>
      </a:clrScheme>
      <a:clrMap bg1="lt1" tx1="dk1" bg2="lt2" tx2="dk2" accent1="accent1" accent2="accent2" accent3="accent3" accent4="accent4" accent5="accent5" accent6="accent6" hlink="hlink" folHlink="folHlink"/>
    </a:extraClrScheme>
    <a:extraClrScheme>
      <a:clrScheme name="Brooks design 8">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FF0000"/>
        </a:hlink>
        <a:folHlink>
          <a:srgbClr val="CC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Baggett</Template>
  <TotalTime>375</TotalTime>
  <Words>1934</Words>
  <Application>Microsoft Office PowerPoint</Application>
  <PresentationFormat>On-screen Show (4:3)</PresentationFormat>
  <Paragraphs>170</Paragraphs>
  <Slides>41</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41</vt:i4>
      </vt:variant>
    </vt:vector>
  </HeadingPairs>
  <TitlesOfParts>
    <vt:vector size="44" baseType="lpstr">
      <vt:lpstr>Calibri</vt:lpstr>
      <vt:lpstr>Arial</vt:lpstr>
      <vt:lpstr>Baggett</vt:lpstr>
      <vt:lpstr>Slide 1</vt:lpstr>
      <vt:lpstr>Classical China </vt:lpstr>
      <vt:lpstr>Post-Classical China </vt:lpstr>
      <vt:lpstr>Slide 4</vt:lpstr>
      <vt:lpstr>Slide 5</vt:lpstr>
      <vt:lpstr>The Golden Age of Post-Classical China</vt:lpstr>
      <vt:lpstr>Slide 7</vt:lpstr>
      <vt:lpstr>Chinese Innovations</vt:lpstr>
      <vt:lpstr>Slide 9</vt:lpstr>
      <vt:lpstr>Slide 10</vt:lpstr>
      <vt:lpstr>Slide 11</vt:lpstr>
      <vt:lpstr>Slide 12</vt:lpstr>
      <vt:lpstr>Slide 13</vt:lpstr>
      <vt:lpstr>Slide 14</vt:lpstr>
      <vt:lpstr>Slide 15</vt:lpstr>
      <vt:lpstr>Slide 16</vt:lpstr>
      <vt:lpstr>Slide 17</vt:lpstr>
      <vt:lpstr>Slide 18</vt:lpstr>
      <vt:lpstr>The End of the Golden Age </vt:lpstr>
      <vt:lpstr>Who were the Mongols? </vt:lpstr>
      <vt:lpstr>Who were the Mongols? </vt:lpstr>
      <vt:lpstr>Who were the Mongols? </vt:lpstr>
      <vt:lpstr>Slide 23</vt:lpstr>
      <vt:lpstr>Slide 24</vt:lpstr>
      <vt:lpstr>Slide 25</vt:lpstr>
      <vt:lpstr>Slide 26</vt:lpstr>
      <vt:lpstr>Slide 27</vt:lpstr>
      <vt:lpstr>Slide 28</vt:lpstr>
      <vt:lpstr>The Impact of the Mongol Empire</vt:lpstr>
      <vt:lpstr>The Impact of the Mongol Empire</vt:lpstr>
      <vt:lpstr>Slide 31</vt:lpstr>
      <vt:lpstr>Slide 32</vt:lpstr>
      <vt:lpstr>Kublai Khan </vt:lpstr>
      <vt:lpstr>Slide 34</vt:lpstr>
      <vt:lpstr>Marco Polo</vt:lpstr>
      <vt:lpstr>Slide 36</vt:lpstr>
      <vt:lpstr>The End of the Golden Age </vt:lpstr>
      <vt:lpstr>Slide 38</vt:lpstr>
      <vt:lpstr>Slide 39</vt:lpstr>
      <vt:lpstr>Read the excerpt from Zheng He and the Treasure Fleet Expeditions </vt:lpstr>
      <vt:lpstr>Chinese Isolation</vt:lpstr>
    </vt:vector>
  </TitlesOfParts>
  <Company>GCPS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Brooks Baggett</dc:creator>
  <cp:lastModifiedBy>roselynf.coyne</cp:lastModifiedBy>
  <cp:revision>58</cp:revision>
  <dcterms:created xsi:type="dcterms:W3CDTF">2010-10-19T00:15:47Z</dcterms:created>
  <dcterms:modified xsi:type="dcterms:W3CDTF">2014-11-10T13:19:28Z</dcterms:modified>
</cp:coreProperties>
</file>