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31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573F7D0-B497-4303-A1F9-FF3096FD93E6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4F7D73-8FD3-4485-B37E-A05628110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7D0-B497-4303-A1F9-FF3096FD93E6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7D73-8FD3-4485-B37E-A05628110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573F7D0-B497-4303-A1F9-FF3096FD93E6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B4F7D73-8FD3-4485-B37E-A05628110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7D0-B497-4303-A1F9-FF3096FD93E6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4F7D73-8FD3-4485-B37E-A05628110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7D0-B497-4303-A1F9-FF3096FD93E6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B4F7D73-8FD3-4485-B37E-A05628110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73F7D0-B497-4303-A1F9-FF3096FD93E6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B4F7D73-8FD3-4485-B37E-A05628110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573F7D0-B497-4303-A1F9-FF3096FD93E6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B4F7D73-8FD3-4485-B37E-A05628110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7D0-B497-4303-A1F9-FF3096FD93E6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4F7D73-8FD3-4485-B37E-A05628110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7D0-B497-4303-A1F9-FF3096FD93E6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4F7D73-8FD3-4485-B37E-A05628110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7D0-B497-4303-A1F9-FF3096FD93E6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4F7D73-8FD3-4485-B37E-A05628110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573F7D0-B497-4303-A1F9-FF3096FD93E6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B4F7D73-8FD3-4485-B37E-A05628110E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73F7D0-B497-4303-A1F9-FF3096FD93E6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4F7D73-8FD3-4485-B37E-A05628110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Patterns of Trade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Rise of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Capitalism emerges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Capitalism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It is an economic system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Most economic activity is carried on by private individuals or organizations to seek a profit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b. Rising Prices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The demand for goods raised prices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Increased in money supply also raised prices</a:t>
            </a:r>
          </a:p>
          <a:p>
            <a:pPr marL="971550" lvl="1" indent="-5715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c. A New Business Organization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Joint-stock company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Investors brought shares of stock in the company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Profit and loss was shared among the investors</a:t>
            </a:r>
          </a:p>
          <a:p>
            <a:pPr marL="1828800" lvl="3" indent="-571500">
              <a:buFont typeface="+mj-lt"/>
              <a:buAutoNum type="alphaLcPeriod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joint-stock company was The British East India Company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Atlantic Slave </a:t>
            </a:r>
            <a:r>
              <a:rPr lang="en-US" dirty="0" err="1" smtClean="0"/>
              <a:t>TRade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The Origins of the Slave Trade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The Atlantic Slave Trade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Plantations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Estates where cash crops (i.e. sugar and tobacco) were grown on a large scale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Native Americans were 1</a:t>
            </a:r>
            <a:r>
              <a:rPr lang="en-US" baseline="30000" dirty="0" smtClean="0"/>
              <a:t>st</a:t>
            </a:r>
            <a:r>
              <a:rPr lang="en-US" dirty="0" smtClean="0"/>
              <a:t> source of labor for these estates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Indentured Servants</a:t>
            </a:r>
          </a:p>
          <a:p>
            <a:pPr marL="1828800" lvl="3" indent="-571500">
              <a:buFont typeface="+mj-lt"/>
              <a:buAutoNum type="alphaLcPeriod"/>
            </a:pPr>
            <a:r>
              <a:rPr lang="en-US" dirty="0" smtClean="0"/>
              <a:t>People who worked for a certain period of time in exchange for passage to the Americas</a:t>
            </a:r>
          </a:p>
          <a:p>
            <a:pPr marL="1828800" lvl="3" indent="-571500">
              <a:buFont typeface="+mj-lt"/>
              <a:buAutoNum type="alphaLcPeriod"/>
            </a:pPr>
            <a:r>
              <a:rPr lang="en-US" dirty="0" smtClean="0"/>
              <a:t>Expensive to maintain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African Labor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Forcibly taken to the Americas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Most were from West Africa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Some were supplied by African rulers in exchange for European fire arms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Others were kidnapped by Europeans on slave trade</a:t>
            </a:r>
          </a:p>
          <a:p>
            <a:pPr marL="914400" lvl="1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ii. Triangular Trade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Ships carrying European goods to Africa in exchange for slaves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Middle Passage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Journey of Africans to the Americas to be sold as Slaves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err="1" smtClean="0"/>
              <a:t>Olaudah</a:t>
            </a:r>
            <a:r>
              <a:rPr lang="en-US" dirty="0" smtClean="0"/>
              <a:t> </a:t>
            </a:r>
            <a:r>
              <a:rPr lang="en-US" dirty="0" err="1" smtClean="0"/>
              <a:t>Equiano</a:t>
            </a:r>
            <a:endParaRPr lang="en-US" dirty="0" smtClean="0"/>
          </a:p>
          <a:p>
            <a:pPr marL="1771650" lvl="3" indent="-514350">
              <a:buFont typeface="+mj-lt"/>
              <a:buAutoNum type="romanLcPeriod"/>
            </a:pPr>
            <a:r>
              <a:rPr lang="en-US" dirty="0" smtClean="0"/>
              <a:t>Former slave</a:t>
            </a:r>
          </a:p>
          <a:p>
            <a:pPr marL="1771650" lvl="3" indent="-514350">
              <a:buFont typeface="+mj-lt"/>
              <a:buAutoNum type="romanLcPeriod"/>
            </a:pPr>
            <a:r>
              <a:rPr lang="en-US" dirty="0" smtClean="0"/>
              <a:t>Wrote about the horrific conditions for those on the slave ships</a:t>
            </a:r>
          </a:p>
          <a:p>
            <a:pPr marL="1771650" lvl="3" indent="-514350">
              <a:buFont typeface="+mj-lt"/>
              <a:buAutoNum type="romanLcPeriod"/>
            </a:pPr>
            <a:r>
              <a:rPr lang="en-US" dirty="0"/>
              <a:t> </a:t>
            </a:r>
            <a:r>
              <a:rPr lang="en-US" dirty="0" smtClean="0"/>
              <a:t>10-20% did not survive the journey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Carried American products such as sugar, rice and tobacco to Europe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Slavery in the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LcPeriod"/>
            </a:pPr>
            <a:r>
              <a:rPr lang="en-US" dirty="0" smtClean="0"/>
              <a:t>Living Conditions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Most worked on Plantations 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Skilled craft workers continued their trade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Women were sometimes given basic domestic duties as servants and cooks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Had to meet their own basic needs (cooking, cleaning, mending clothes) at the end of the work day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Living conditions were harsh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Owners and overseers inflicted physical and degrading punishment for minor offenses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b. Resistance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Laws saw slaves as property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Some resisted by trying to keep cultural traditions alive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Some slowed down their work or destroyed equipment 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Some revolted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Others escaped and established communities of runaways in remote areas</a:t>
            </a: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Effects of the Slave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a. Read this section and list the effects of the </a:t>
            </a:r>
            <a:r>
              <a:rPr lang="en-US" smtClean="0"/>
              <a:t>slave trade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The Columbian Exchange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dirty="0" smtClean="0"/>
              <a:t>pgs. 483-484</a:t>
            </a:r>
          </a:p>
          <a:p>
            <a:pPr marL="514350" indent="-514350">
              <a:buAutoNum type="alphaLcPeriod"/>
            </a:pPr>
            <a:r>
              <a:rPr lang="en-US" dirty="0" smtClean="0"/>
              <a:t>Columbian Exchange is the name historians give this period of time. It is the exchanging of goods between the New World and Europe</a:t>
            </a:r>
          </a:p>
          <a:p>
            <a:pPr marL="514350" indent="-514350">
              <a:buAutoNum type="alphaLcPeriod"/>
            </a:pPr>
            <a:r>
              <a:rPr lang="en-US" dirty="0" smtClean="0"/>
              <a:t>Read the section and create a graphic organizer that shows what goods were traded and also the effects of the Columbian Exchange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Mercantilism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A New Economic Policy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Mercantilism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Basic principle was that a nation’s wealth depended on its wealth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Wealth was measured by how much gold and silver that a nation possessed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Led to intense competition between nations for wealth during the 1500s and 1600s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b. Balance of Trade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Mercantilist believed you should build wealth by two ways: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Extract gold and silver from mines at home or in the colonies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Sell more goods than it bought from foreign countries</a:t>
            </a:r>
          </a:p>
          <a:p>
            <a:pPr marL="1828800" lvl="3" indent="-571500">
              <a:buFont typeface="+mj-lt"/>
              <a:buAutoNum type="alphaLcPeriod"/>
            </a:pPr>
            <a:r>
              <a:rPr lang="en-US" dirty="0" smtClean="0"/>
              <a:t>Would create a favorable balance of trade</a:t>
            </a:r>
          </a:p>
          <a:p>
            <a:pPr marL="1371600" lvl="2" indent="-571500">
              <a:buFont typeface="+mj-lt"/>
              <a:buAutoNum type="romanL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ii. There are different approaches to obtain a favorable balance of trade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To reduce the amount of goods imported from other countries by placing tariffs (import taxes)  on those goods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Made import goods more expensive than similar goods produce within the nation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Encourage exports that could sell for high prices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Manufactured goods sold to other nations at a higher price than new goods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Countries encouraged manufacturing and the export of manufactured goods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dirty="0" smtClean="0"/>
              <a:t>Provided subsidies (grants of money) to  help business people start new industries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Purpose was to control overseas sources of raw material and precious metal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Why was this import?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dirty="0" smtClean="0"/>
              <a:t>A country did not need to spend any of its money obtaining raw material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dirty="0" smtClean="0"/>
              <a:t>Foreign countries were always considered rivals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C. Colonies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Building colonies was essential to mercantilism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Meant to control sources of raw materials and proved new markets for manufactured goods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Only existed to benefit the mother country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Restricted economic activities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Could only buy and sell with the mother country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d. Impact of Society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Towns and cities grew as business activity increased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Emergence of wealth merchants who had more power in their towns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</TotalTime>
  <Words>704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New Patterns of Trade</vt:lpstr>
      <vt:lpstr>1. The Columbian Exchange</vt:lpstr>
      <vt:lpstr>2. Mercantilism</vt:lpstr>
      <vt:lpstr>Slide 4</vt:lpstr>
      <vt:lpstr>Slide 5</vt:lpstr>
      <vt:lpstr>Slide 6</vt:lpstr>
      <vt:lpstr>Slide 7</vt:lpstr>
      <vt:lpstr>Slide 8</vt:lpstr>
      <vt:lpstr>Slide 9</vt:lpstr>
      <vt:lpstr>3. Rise of Capitalism</vt:lpstr>
      <vt:lpstr>Slide 11</vt:lpstr>
      <vt:lpstr>Slide 12</vt:lpstr>
      <vt:lpstr>The Atlantic Slave TRade</vt:lpstr>
      <vt:lpstr>1. The Origins of the Slave Trade</vt:lpstr>
      <vt:lpstr>Slide 15</vt:lpstr>
      <vt:lpstr>Slide 16</vt:lpstr>
      <vt:lpstr>2. Slavery in the Colonies</vt:lpstr>
      <vt:lpstr>Slide 18</vt:lpstr>
      <vt:lpstr>3. Effects of the Slave Trade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Patterns of Trade</dc:title>
  <dc:creator>Erin</dc:creator>
  <cp:lastModifiedBy>roselynf.coyne</cp:lastModifiedBy>
  <cp:revision>5</cp:revision>
  <dcterms:created xsi:type="dcterms:W3CDTF">2011-04-08T11:21:21Z</dcterms:created>
  <dcterms:modified xsi:type="dcterms:W3CDTF">2013-10-07T10:40:06Z</dcterms:modified>
</cp:coreProperties>
</file>