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2" r:id="rId3"/>
    <p:sldId id="258" r:id="rId4"/>
    <p:sldId id="259" r:id="rId5"/>
    <p:sldId id="261" r:id="rId6"/>
    <p:sldId id="276" r:id="rId7"/>
    <p:sldId id="263" r:id="rId8"/>
    <p:sldId id="264" r:id="rId9"/>
    <p:sldId id="268" r:id="rId10"/>
    <p:sldId id="269" r:id="rId11"/>
    <p:sldId id="270" r:id="rId12"/>
    <p:sldId id="273" r:id="rId13"/>
    <p:sldId id="274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5" r:id="rId22"/>
    <p:sldId id="291" r:id="rId23"/>
    <p:sldId id="293" r:id="rId24"/>
    <p:sldId id="292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10" r:id="rId41"/>
    <p:sldId id="309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21" r:id="rId50"/>
    <p:sldId id="319" r:id="rId51"/>
    <p:sldId id="311" r:id="rId52"/>
    <p:sldId id="322" r:id="rId53"/>
    <p:sldId id="324" r:id="rId54"/>
    <p:sldId id="325" r:id="rId55"/>
    <p:sldId id="326" r:id="rId56"/>
    <p:sldId id="328" r:id="rId57"/>
    <p:sldId id="327" r:id="rId58"/>
    <p:sldId id="329" r:id="rId59"/>
    <p:sldId id="33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1FC97A-5F4C-4941-A144-6789C8C085CD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E48E1FA-023B-43AB-8D15-6BA312AFD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4953000"/>
            <a:ext cx="4038600" cy="13434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social20.wikispaces.com/file/view/nationalism_cartoon.JPG/99336213/nationalism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HEADED UP THE BOOT!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33800" y="762000"/>
            <a:ext cx="5105400" cy="5867399"/>
          </a:xfrm>
        </p:spPr>
        <p:txBody>
          <a:bodyPr/>
          <a:lstStyle/>
          <a:p>
            <a:r>
              <a:rPr lang="en-US" dirty="0" smtClean="0"/>
              <a:t>Garibaldi and his Red Shirts landed on the island of Sicily and conquered it an a brief and decisive campaign.</a:t>
            </a:r>
          </a:p>
          <a:p>
            <a:r>
              <a:rPr lang="en-US" dirty="0" smtClean="0"/>
              <a:t>The sailed to the mainland, and very victorious there. The Bourbon forces fled before the Red Shirts entered Naples.</a:t>
            </a:r>
          </a:p>
          <a:p>
            <a:r>
              <a:rPr lang="en-US" dirty="0" smtClean="0"/>
              <a:t>Next Garibaldi turned his attention to Rome and the Papal States, which were under French protection, this is where Cavour stepped in.</a:t>
            </a:r>
            <a:endParaRPr lang="en-US" dirty="0"/>
          </a:p>
        </p:txBody>
      </p:sp>
      <p:pic>
        <p:nvPicPr>
          <p:cNvPr id="5" name="Picture 2" descr="http://blogs.moundsparkacademy.org/worldhistory10/assets_c/2008/09/italy_nationalism-thumb-233x3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345868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zum.de/whkmla/histatlas/italy/itun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PROBLEMS OF A UNIFIED ITALY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685800"/>
            <a:ext cx="8610600" cy="5943599"/>
          </a:xfrm>
        </p:spPr>
        <p:txBody>
          <a:bodyPr/>
          <a:lstStyle/>
          <a:p>
            <a:r>
              <a:rPr lang="en-US" dirty="0" smtClean="0"/>
              <a:t>Pope Pius was angry at losing control of Rome and the Papal States.</a:t>
            </a:r>
          </a:p>
          <a:p>
            <a:pPr lvl="1"/>
            <a:r>
              <a:rPr lang="en-US" dirty="0" smtClean="0"/>
              <a:t>He withdrew into the Vatican and urged Italian Catholics not to cooperate with their new government. </a:t>
            </a:r>
          </a:p>
          <a:p>
            <a:pPr lvl="1"/>
            <a:r>
              <a:rPr lang="en-US" dirty="0" smtClean="0"/>
              <a:t>This put pressure on the people who wanted to be loyal both to Italy and the Catholic Church.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It also created antagonism between people living in the North and South.  </a:t>
            </a:r>
          </a:p>
          <a:p>
            <a:pPr lvl="1"/>
            <a:r>
              <a:rPr lang="en-US" dirty="0" smtClean="0"/>
              <a:t>Southern Italians resent the fact that Sardinians dominated the government.</a:t>
            </a:r>
          </a:p>
          <a:p>
            <a:pPr lvl="1"/>
            <a:r>
              <a:rPr lang="en-US" dirty="0" smtClean="0"/>
              <a:t>Economic differences were also a cause to tension</a:t>
            </a:r>
          </a:p>
          <a:p>
            <a:pPr lvl="2"/>
            <a:r>
              <a:rPr lang="en-US" dirty="0" smtClean="0"/>
              <a:t>South was rural and poor</a:t>
            </a:r>
          </a:p>
          <a:p>
            <a:pPr lvl="2"/>
            <a:r>
              <a:rPr lang="en-US" dirty="0" smtClean="0"/>
              <a:t>North was beginning to industrialize.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304800"/>
            <a:ext cx="8374856" cy="6248399"/>
          </a:xfrm>
        </p:spPr>
        <p:txBody>
          <a:bodyPr/>
          <a:lstStyle/>
          <a:p>
            <a:r>
              <a:rPr lang="en-US" dirty="0" smtClean="0"/>
              <a:t>Garibaldi and his republics disliked the government of the new nation. </a:t>
            </a:r>
          </a:p>
          <a:p>
            <a:r>
              <a:rPr lang="en-US" dirty="0" smtClean="0"/>
              <a:t>Although Italy had a constitution that limited the power of the king and elected parliament, only a few men had the right to vote.</a:t>
            </a:r>
          </a:p>
          <a:p>
            <a:pPr lvl="1"/>
            <a:r>
              <a:rPr lang="en-US" dirty="0" smtClean="0"/>
              <a:t>Of 20 million people, only about 600,000 had the right to vote (fewer than 1 in every 30)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sz="3600" b="1" dirty="0" smtClean="0"/>
              <a:t>SECTION  1 REVIEW (PG. 124)</a:t>
            </a:r>
          </a:p>
          <a:p>
            <a:pPr lvl="1" algn="ctr">
              <a:buNone/>
            </a:pPr>
            <a:r>
              <a:rPr lang="en-US" sz="3600" b="1" dirty="0" smtClean="0"/>
              <a:t>	Questions  2 - 6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en.academic.ru/pictures/enwiki/67/Coat_of_Arms_of_Germa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328160" cy="5410200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GERMANY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066800"/>
            <a:ext cx="4717256" cy="5562599"/>
          </a:xfrm>
        </p:spPr>
        <p:txBody>
          <a:bodyPr>
            <a:normAutofit/>
          </a:bodyPr>
          <a:lstStyle/>
          <a:p>
            <a:r>
              <a:rPr lang="en-US" dirty="0" smtClean="0"/>
              <a:t>Like the Italians, Germany was divided into many separate states in 1815.  </a:t>
            </a:r>
          </a:p>
          <a:p>
            <a:r>
              <a:rPr lang="en-US" dirty="0" smtClean="0"/>
              <a:t>The German Confederation, created at the congress of Vienna, included 39 loosely grouped independent nations.</a:t>
            </a:r>
          </a:p>
          <a:p>
            <a:r>
              <a:rPr lang="en-US" dirty="0" smtClean="0"/>
              <a:t>Attempts by nationalist in 1848 to unify Germany failed.</a:t>
            </a:r>
            <a:endParaRPr lang="en-US" dirty="0"/>
          </a:p>
        </p:txBody>
      </p:sp>
      <p:pic>
        <p:nvPicPr>
          <p:cNvPr id="33796" name="Picture 4" descr="http://wpcontent.answcdn.com/wikipedia/commons/thumb/6/6c/Deutscher_Bund.png/300px-Deutscher_B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886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FOREIGN OBSTACLES TO 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5257800" cy="5943601"/>
          </a:xfrm>
        </p:spPr>
        <p:txBody>
          <a:bodyPr/>
          <a:lstStyle/>
          <a:p>
            <a:r>
              <a:rPr lang="en-US" dirty="0" smtClean="0"/>
              <a:t>The presence of Austria in the German Confederation was the most serious obstacle to German unity.</a:t>
            </a:r>
          </a:p>
          <a:p>
            <a:r>
              <a:rPr lang="en-US" dirty="0" smtClean="0"/>
              <a:t>Austria opposed a unified Germany as it feared it would lose influence on the bordering states.</a:t>
            </a:r>
          </a:p>
          <a:p>
            <a:r>
              <a:rPr lang="en-US" dirty="0" smtClean="0"/>
              <a:t>Austria feared competition if a powerful German nation arose in Central Europe.</a:t>
            </a:r>
          </a:p>
          <a:p>
            <a:pPr lvl="1"/>
            <a:r>
              <a:rPr lang="en-US" dirty="0" smtClean="0"/>
              <a:t>France and Russia also feared this, due to the geographic location.</a:t>
            </a:r>
            <a:endParaRPr lang="en-US" dirty="0"/>
          </a:p>
        </p:txBody>
      </p:sp>
      <p:pic>
        <p:nvPicPr>
          <p:cNvPr id="34818" name="Picture 2" descr="http://www.crossed-flag-pins.com/Friendship-Pins/Austria/Flag-Pins-Austria-Ger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34290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INNER OBSTACLES TO UNITY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914400"/>
            <a:ext cx="4800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German smaller states also opposed unification.</a:t>
            </a:r>
          </a:p>
          <a:p>
            <a:r>
              <a:rPr lang="en-US" dirty="0" smtClean="0"/>
              <a:t>The feared a Prussian control of a united Germany.</a:t>
            </a:r>
          </a:p>
          <a:p>
            <a:r>
              <a:rPr lang="en-US" dirty="0" smtClean="0"/>
              <a:t>Catholic states in the south were concerned by a dominate protestant Prussia.</a:t>
            </a:r>
          </a:p>
          <a:p>
            <a:r>
              <a:rPr lang="en-US" dirty="0" smtClean="0"/>
              <a:t>Smaller German states wanted to protect their own customs and traditions, which would be lost if they were absorbed into a larger nation.</a:t>
            </a:r>
          </a:p>
        </p:txBody>
      </p:sp>
      <p:pic>
        <p:nvPicPr>
          <p:cNvPr id="35842" name="Picture 2" descr="http://www.adilo.ch/images/deutschl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13385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PRUSSIAN LEADERSHIP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502944" cy="2971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1850’s, Prussia emerged as a leader in the effort to unify Germany.</a:t>
            </a:r>
          </a:p>
          <a:p>
            <a:r>
              <a:rPr lang="en-US" dirty="0" smtClean="0"/>
              <a:t>Since 1700’s Prussia had a strong powerful state with a large disciplined army.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810000"/>
            <a:ext cx="89916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Industrial Revolution added greatly to Prussian economic state.  (Coal deposits)</a:t>
            </a:r>
          </a:p>
          <a:p>
            <a:r>
              <a:rPr lang="en-US" dirty="0" smtClean="0"/>
              <a:t>During the 1850’s coal fueled the prosperous  Prussian iron and steel industry.</a:t>
            </a:r>
          </a:p>
          <a:p>
            <a:r>
              <a:rPr lang="en-US" dirty="0" smtClean="0"/>
              <a:t>This allowed the government to construct and efficient system of railroads , this allowed them to work closely with the military</a:t>
            </a:r>
            <a:endParaRPr lang="en-US" dirty="0"/>
          </a:p>
        </p:txBody>
      </p:sp>
      <p:pic>
        <p:nvPicPr>
          <p:cNvPr id="5" name="Picture 4" descr="http://upload.wikimedia.org/wikipedia/commons/thumb/9/97/Flag_of_Prussia_(1466-1772).svg/800px-Flag_of_Prussia_(1466-1772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3962400" cy="266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"/>
            <a:ext cx="5257800" cy="662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Prussia was neither liberal or democratic.  </a:t>
            </a:r>
          </a:p>
          <a:p>
            <a:r>
              <a:rPr lang="en-US" dirty="0" smtClean="0"/>
              <a:t>In fact it was an authoritarian state</a:t>
            </a:r>
          </a:p>
          <a:p>
            <a:r>
              <a:rPr lang="en-US" dirty="0" smtClean="0"/>
              <a:t>Prussia rigorously supported militarism, and was continuously ready for war.</a:t>
            </a:r>
          </a:p>
          <a:p>
            <a:r>
              <a:rPr lang="en-US" dirty="0" smtClean="0"/>
              <a:t>King William I, who came to the throne in 1861, made sure Prussia would remain both authoritarian and militaristic.</a:t>
            </a:r>
          </a:p>
          <a:p>
            <a:r>
              <a:rPr lang="en-US" dirty="0" smtClean="0"/>
              <a:t>To help the situation, he appointed Count Otto von Bismarck as the prime minister and minister of foreign affairs. </a:t>
            </a:r>
            <a:endParaRPr lang="en-US" dirty="0"/>
          </a:p>
        </p:txBody>
      </p:sp>
      <p:pic>
        <p:nvPicPr>
          <p:cNvPr id="38914" name="Picture 2" descr="http://www.wwnorton.com/college/english/nael/images/20thc/Bis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"/>
            <a:ext cx="367665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Nationalism-Intro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686800" cy="5943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Nationalism is so hard to explain because it cannot be fit into just one box. </a:t>
            </a:r>
          </a:p>
          <a:p>
            <a:endParaRPr lang="en-US" dirty="0" smtClean="0"/>
          </a:p>
          <a:p>
            <a:r>
              <a:rPr lang="en-US" dirty="0" smtClean="0"/>
              <a:t>It is similar to patriotism, but whilst patriotism could be defined as the love of one’s country, nationalism focuses more on what shape that country should take. </a:t>
            </a:r>
          </a:p>
          <a:p>
            <a:endParaRPr lang="en-US" dirty="0" smtClean="0"/>
          </a:p>
          <a:p>
            <a:r>
              <a:rPr lang="en-US" dirty="0" smtClean="0"/>
              <a:t>Because of this, it not only encompasses cultural and emotional aspects, but has political and historical implications also. </a:t>
            </a:r>
          </a:p>
          <a:p>
            <a:endParaRPr lang="en-US" dirty="0" smtClean="0"/>
          </a:p>
          <a:p>
            <a:r>
              <a:rPr lang="en-US" dirty="0" smtClean="0"/>
              <a:t>Nationalism could be described as the support of a nation, but every nationalist movement has different aims and origins, whether they be desires for autonomy, political representation, or self-preservation. </a:t>
            </a:r>
          </a:p>
          <a:p>
            <a:endParaRPr lang="en-US" dirty="0" smtClean="0"/>
          </a:p>
          <a:p>
            <a:r>
              <a:rPr lang="en-US" dirty="0" smtClean="0"/>
              <a:t>Even nationalists cannot agree on exactly what constitutes nationalism, as beyond this shared desire for the success of the nation, they have very little in common.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BLOOD &amp; IRON</a:t>
            </a:r>
            <a:endParaRPr lang="en-US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1"/>
            <a:ext cx="8763000" cy="3276600"/>
          </a:xfrm>
        </p:spPr>
        <p:txBody>
          <a:bodyPr/>
          <a:lstStyle/>
          <a:p>
            <a:r>
              <a:rPr lang="en-US" dirty="0" smtClean="0"/>
              <a:t>Bismarck was a former military officer, he believed firmly in royal power.</a:t>
            </a:r>
          </a:p>
          <a:p>
            <a:r>
              <a:rPr lang="en-US" dirty="0" smtClean="0"/>
              <a:t>Although he served in the government, he had no respect for a representative government .</a:t>
            </a:r>
          </a:p>
          <a:p>
            <a:r>
              <a:rPr lang="en-US" dirty="0" smtClean="0"/>
              <a:t>Bismarck and William I shared a common goal of unifying Germany under Prussian control and be the most powerful nation in Europe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962400"/>
            <a:ext cx="5867400" cy="2667000"/>
          </a:xfrm>
        </p:spPr>
        <p:txBody>
          <a:bodyPr/>
          <a:lstStyle/>
          <a:p>
            <a:r>
              <a:rPr lang="en-US" dirty="0" smtClean="0"/>
              <a:t>Bismarck believed these goals would not be achieved by “speeches and majority decisions… but with blood and iron” </a:t>
            </a:r>
          </a:p>
          <a:p>
            <a:pPr lvl="1"/>
            <a:r>
              <a:rPr lang="en-US" dirty="0" smtClean="0"/>
              <a:t>By blood and iron, Bismarck meant warfare and the military</a:t>
            </a:r>
            <a:endParaRPr lang="en-US" dirty="0"/>
          </a:p>
        </p:txBody>
      </p:sp>
      <p:pic>
        <p:nvPicPr>
          <p:cNvPr id="1026" name="Picture 2" descr="http://2.bp.blogspot.com/_md61S_gChL0/SX-l5Ju0MxI/AAAAAAAAANw/ex9KAnRSxOk/s400/bloodandi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657600"/>
            <a:ext cx="2362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876800"/>
            <a:ext cx="86868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 took whatever political action necessary, whether it was legal or ethical.</a:t>
            </a:r>
          </a:p>
          <a:p>
            <a:r>
              <a:rPr lang="en-US" dirty="0" smtClean="0"/>
              <a:t>He freely applied the policy of Realpolitik in the process of creating a unified Germany.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52400"/>
            <a:ext cx="5562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Bismarck claimed that the government did not need the parliaments approval on matters.</a:t>
            </a:r>
          </a:p>
          <a:p>
            <a:r>
              <a:rPr lang="en-US" dirty="0" smtClean="0"/>
              <a:t>According to the constitution , Bismarck could not do or say this, but he ignored it and collected taxes to pay for military expenses anyways.</a:t>
            </a:r>
          </a:p>
          <a:p>
            <a:r>
              <a:rPr lang="en-US" dirty="0" smtClean="0"/>
              <a:t>He followed a policy of “Realpolitik”, a German word meaning realism.</a:t>
            </a:r>
            <a:endParaRPr lang="en-US" dirty="0"/>
          </a:p>
        </p:txBody>
      </p:sp>
      <p:pic>
        <p:nvPicPr>
          <p:cNvPr id="38914" name="Picture 2" descr="http://cache2.artprintimages.com/p/LRG/16/1637/H45GD00Z/art-print/the-giant-german-ogre-caricature-of-otto-von-bismar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2194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RESULTS SHOW!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4038600"/>
            <a:ext cx="87630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January 18, 1871 at Versailles, William I was proclaimed Kaiser or Emperor of Germany.</a:t>
            </a:r>
          </a:p>
          <a:p>
            <a:r>
              <a:rPr lang="en-US" dirty="0" smtClean="0"/>
              <a:t>The new German empire included all members of the North and South states as well as Alsace and Lorraine.</a:t>
            </a:r>
          </a:p>
          <a:p>
            <a:r>
              <a:rPr lang="en-US" dirty="0" smtClean="0"/>
              <a:t>German unification was complete, but the Germans had creating a lasting enemy in France.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990600"/>
            <a:ext cx="5334000" cy="29718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 descr="http://t2.gstatic.com/images?q=tbn:SAO-nLFVESFX6M:http://www.acus.org/files/images/STOCK%20-%20Germany.preview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2667000" cy="300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1807" y="-1131807"/>
            <a:ext cx="6880387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algn="ctr"/>
            <a:r>
              <a:rPr lang="en-US" sz="6600" b="1" dirty="0" smtClean="0"/>
              <a:t>SECTION II </a:t>
            </a:r>
            <a:br>
              <a:rPr lang="en-US" sz="6600" b="1" dirty="0" smtClean="0"/>
            </a:br>
            <a:r>
              <a:rPr lang="en-US" sz="6600" b="1" dirty="0" smtClean="0"/>
              <a:t>REVIEW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819400"/>
            <a:ext cx="7231856" cy="431526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PAGE 127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QUESTIONS</a:t>
            </a:r>
          </a:p>
          <a:p>
            <a:pPr algn="ctr">
              <a:buNone/>
            </a:pPr>
            <a:r>
              <a:rPr lang="en-US" sz="4800" dirty="0" smtClean="0"/>
              <a:t>2-8</a:t>
            </a:r>
            <a:endParaRPr lang="en-US" sz="4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914400"/>
          </a:xfrm>
        </p:spPr>
        <p:txBody>
          <a:bodyPr/>
          <a:lstStyle/>
          <a:p>
            <a:pPr algn="ctr"/>
            <a:r>
              <a:rPr lang="en-US" b="1" dirty="0" smtClean="0"/>
              <a:t>SECTION III </a:t>
            </a:r>
            <a:br>
              <a:rPr lang="en-US" b="1" dirty="0" smtClean="0"/>
            </a:br>
            <a:r>
              <a:rPr lang="en-US" b="1" dirty="0" smtClean="0"/>
              <a:t>CONSULIDATING THE GERMAN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4648200"/>
            <a:ext cx="8070056" cy="1648264"/>
          </a:xfrm>
        </p:spPr>
        <p:txBody>
          <a:bodyPr/>
          <a:lstStyle/>
          <a:p>
            <a:r>
              <a:rPr lang="en-US" b="1" dirty="0" smtClean="0"/>
              <a:t>How Bismarck influenced the German Empire</a:t>
            </a:r>
          </a:p>
          <a:p>
            <a:r>
              <a:rPr lang="en-US" b="1" dirty="0" smtClean="0"/>
              <a:t>What policies William II introduced.</a:t>
            </a:r>
            <a:endParaRPr lang="en-US" b="1" dirty="0"/>
          </a:p>
        </p:txBody>
      </p:sp>
      <p:pic>
        <p:nvPicPr>
          <p:cNvPr id="47106" name="Picture 2" descr="Waving German Flag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2857500" cy="239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b="1" dirty="0" smtClean="0"/>
              <a:t>THE NEW GERMAN EMPIRE STIKES BACK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066800"/>
            <a:ext cx="4731544" cy="2743199"/>
          </a:xfrm>
        </p:spPr>
        <p:txBody>
          <a:bodyPr/>
          <a:lstStyle/>
          <a:p>
            <a:r>
              <a:rPr lang="en-US" dirty="0" smtClean="0"/>
              <a:t>The new German empire was called the Second Reich</a:t>
            </a:r>
          </a:p>
          <a:p>
            <a:r>
              <a:rPr lang="en-US" dirty="0" smtClean="0"/>
              <a:t>It established a federation, a union of 25 states, each governed by its own king, prince, archduke, or duke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733800"/>
            <a:ext cx="8763000" cy="3124200"/>
          </a:xfrm>
        </p:spPr>
        <p:txBody>
          <a:bodyPr/>
          <a:lstStyle/>
          <a:p>
            <a:r>
              <a:rPr lang="en-US" dirty="0" smtClean="0"/>
              <a:t>Each ruler appointed representatives to the upper house of parliament called Bundesrat.</a:t>
            </a:r>
          </a:p>
          <a:p>
            <a:r>
              <a:rPr lang="en-US" dirty="0" smtClean="0"/>
              <a:t>The lower house, called the Reichstag was elected male citizens over the age of 25.</a:t>
            </a:r>
          </a:p>
          <a:p>
            <a:r>
              <a:rPr lang="en-US" dirty="0" smtClean="0"/>
              <a:t>The constitution appeared to create a representative government, but the appearance was deceiving. </a:t>
            </a:r>
            <a:endParaRPr lang="en-US" dirty="0"/>
          </a:p>
        </p:txBody>
      </p:sp>
      <p:pic>
        <p:nvPicPr>
          <p:cNvPr id="49154" name="Picture 2" descr="http://4.bp.blogspot.com/_nK1Fp-WcI7A/TETG4Nt14XI/AAAAAAAAAL4/ndSdUW9mXB8/s1600/german+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657600" cy="2537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/>
              <a:t>THINGS AREN’T ALWAYS AS THEY SEEM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257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The Bundesrat could veto any decision made by the Reichstag.</a:t>
            </a:r>
          </a:p>
          <a:p>
            <a:r>
              <a:rPr lang="en-US" dirty="0" smtClean="0"/>
              <a:t>The emperor and his chancellor controlled enough votes in the Bundesrat to determine its decisions.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343400"/>
            <a:ext cx="88392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Thus political power rested firmly in the hands of the emperor and the chancellor.</a:t>
            </a:r>
            <a:endParaRPr lang="en-US" dirty="0"/>
          </a:p>
        </p:txBody>
      </p:sp>
      <p:pic>
        <p:nvPicPr>
          <p:cNvPr id="50178" name="Picture 2" descr="http://upload.wikimedia.org/wikipedia/commons/4/49/Bundesrat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641613" cy="3140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PRUSSIAN INFLUENCE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610600" cy="3352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From the start Prussia dominated the Second Reich.</a:t>
            </a:r>
          </a:p>
          <a:p>
            <a:r>
              <a:rPr lang="en-US" dirty="0" smtClean="0"/>
              <a:t>William I was the king of Prussia as well as emperor, and he appointed Bismarck as his chancellor. </a:t>
            </a:r>
          </a:p>
          <a:p>
            <a:r>
              <a:rPr lang="en-US" dirty="0" smtClean="0"/>
              <a:t>The Prussian tradition of compulsory military service was extended  throughout the empire, with Prussian officials in charge of the army.</a:t>
            </a:r>
          </a:p>
          <a:p>
            <a:r>
              <a:rPr lang="en-US" dirty="0" smtClean="0"/>
              <a:t>During the early years, Bismarck created a smooth running empire.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3581400"/>
            <a:ext cx="5943600" cy="30960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legal system of each state was made uniform. </a:t>
            </a:r>
          </a:p>
          <a:p>
            <a:r>
              <a:rPr lang="en-US" dirty="0" smtClean="0"/>
              <a:t>The coining of money came under control of one imperial bank (Reichsbank)</a:t>
            </a:r>
          </a:p>
          <a:p>
            <a:r>
              <a:rPr lang="en-US" dirty="0" smtClean="0"/>
              <a:t>The mail, railroad, and telegraph were all coordinated through the empire</a:t>
            </a:r>
          </a:p>
          <a:p>
            <a:r>
              <a:rPr lang="en-US" dirty="0" smtClean="0"/>
              <a:t>Bismarck earned the title “Iron Chancellor”</a:t>
            </a:r>
            <a:endParaRPr lang="en-US" dirty="0"/>
          </a:p>
        </p:txBody>
      </p:sp>
      <p:pic>
        <p:nvPicPr>
          <p:cNvPr id="51202" name="Picture 2" descr="http://images22.fotki.com/v519/photos/4/348354/8723906/Prussia1845A3pfennigeb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266700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CONFLICT OVER RELGION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3048000"/>
            <a:ext cx="8686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Catholics were a large minority in Germany, and their political party (Center Party) was the second strongest in Reichstag.</a:t>
            </a:r>
          </a:p>
          <a:p>
            <a:r>
              <a:rPr lang="en-US" dirty="0" smtClean="0"/>
              <a:t>In 1872, Bismarck all out attacked the Catholic Church, calling the attack “Kulturkampf” meaning struggle for civilization.</a:t>
            </a:r>
          </a:p>
          <a:p>
            <a:r>
              <a:rPr lang="en-US" dirty="0" smtClean="0"/>
              <a:t>Government passed laws expelling Jesuit order, members of the clergy were forbidden to criticize the government and all Catholic schools were closed.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33800" y="609601"/>
            <a:ext cx="5181600" cy="2743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Conflict soon developed between the strong central government and Catholics.</a:t>
            </a:r>
          </a:p>
          <a:p>
            <a:r>
              <a:rPr lang="en-US" dirty="0" smtClean="0"/>
              <a:t>Bismarck considered the Catholic Church a treat to government power.</a:t>
            </a:r>
            <a:endParaRPr lang="en-US" dirty="0"/>
          </a:p>
        </p:txBody>
      </p:sp>
      <p:pic>
        <p:nvPicPr>
          <p:cNvPr id="52229" name="Picture 5" descr="http://haztelotu.files.wordpress.com/2008/11/cool-jes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2819400" cy="2725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 PRO’s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positive side</a:t>
            </a:r>
          </a:p>
          <a:p>
            <a:pPr lvl="1"/>
            <a:r>
              <a:rPr lang="en-US" dirty="0" smtClean="0"/>
              <a:t>nationalism is said to be an expression of identity. </a:t>
            </a:r>
          </a:p>
          <a:p>
            <a:pPr lvl="1"/>
            <a:r>
              <a:rPr lang="en-US" dirty="0" smtClean="0"/>
              <a:t>National identity is based on history, culture and often language. </a:t>
            </a:r>
          </a:p>
          <a:p>
            <a:pPr lvl="1"/>
            <a:r>
              <a:rPr lang="en-US" dirty="0" smtClean="0"/>
              <a:t>Nationalism can be seen as the defense of this identity; the defense of the right of a nation to remain or become a recognized entity. </a:t>
            </a:r>
          </a:p>
          <a:p>
            <a:pPr lvl="1"/>
            <a:r>
              <a:rPr lang="en-US" dirty="0" smtClean="0"/>
              <a:t>It can be classed as standing against the forces of oppression and tyranny.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FEAR THE WRATH OF GOD!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343400" cy="29717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Bismarck soon realized that Kulturkampf was a failure</a:t>
            </a:r>
          </a:p>
          <a:p>
            <a:r>
              <a:rPr lang="en-US" dirty="0" smtClean="0"/>
              <a:t>Rather than weakening the Catholic Church it united Catholics and strengthened the Center Party.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191000"/>
            <a:ext cx="8610600" cy="2438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Bismarck showed his political flexibility, and most anti-Catholic laws were repealed.</a:t>
            </a:r>
          </a:p>
          <a:p>
            <a:r>
              <a:rPr lang="en-US" dirty="0" smtClean="0"/>
              <a:t>Bismarck needed the support of the Center Party because he faced a serious challenge from the socialists.</a:t>
            </a:r>
            <a:endParaRPr lang="en-US" dirty="0"/>
          </a:p>
        </p:txBody>
      </p:sp>
      <p:pic>
        <p:nvPicPr>
          <p:cNvPr id="53252" name="Picture 4" descr="http://progressives.typepad.com/photos/uncategorized/wrath_of_go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4114800" cy="298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“GIVE ME GIVE ME NEVER GETS”</a:t>
            </a:r>
            <a:br>
              <a:rPr lang="en-US" b="1" dirty="0" smtClean="0"/>
            </a:br>
            <a:r>
              <a:rPr lang="en-US" b="1" dirty="0" smtClean="0"/>
              <a:t>POLITICAL AND SOCIAL REFORMS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3340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German liberals were initially been unhappy with the Second Reich</a:t>
            </a:r>
          </a:p>
          <a:p>
            <a:r>
              <a:rPr lang="en-US" dirty="0" smtClean="0"/>
              <a:t>They wanted a more democratic government with a truly representative parliament.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733800"/>
            <a:ext cx="9144000" cy="3124200"/>
          </a:xfr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Gradually many German liberals came to support Bismarck</a:t>
            </a:r>
          </a:p>
          <a:p>
            <a:r>
              <a:rPr lang="en-US" sz="2700" dirty="0" smtClean="0"/>
              <a:t>The reason was economic prosperity.</a:t>
            </a:r>
          </a:p>
          <a:p>
            <a:r>
              <a:rPr lang="en-US" sz="2700" dirty="0" smtClean="0"/>
              <a:t>Once Germany was unified it went through a period of rapid industrialization and economic growth that benefited the middle class and the industrial capitalists.</a:t>
            </a:r>
          </a:p>
          <a:p>
            <a:r>
              <a:rPr lang="en-US" sz="2700" dirty="0" smtClean="0"/>
              <a:t>Many liberals supported Bismarck in return for economic well being.</a:t>
            </a:r>
            <a:endParaRPr lang="en-US" sz="2700" dirty="0"/>
          </a:p>
        </p:txBody>
      </p:sp>
      <p:pic>
        <p:nvPicPr>
          <p:cNvPr id="55298" name="Picture 2" descr="http://www.ritholtz.com/blog/wp-content/uploads/2008/11/socialism-r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554631" cy="245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OH NO!... NOT SOCIALISM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581400"/>
            <a:ext cx="91440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 changed his tactics and introduced reforms to win over workers’ support for the government.</a:t>
            </a:r>
          </a:p>
          <a:p>
            <a:r>
              <a:rPr lang="en-US" dirty="0" smtClean="0"/>
              <a:t>In the 1880’s, they introduced accident, health, and old age insurance.</a:t>
            </a:r>
          </a:p>
          <a:p>
            <a:r>
              <a:rPr lang="en-US" dirty="0" smtClean="0"/>
              <a:t>The German worker won a basic social security program form one of Europe’s most conservative regimes.</a:t>
            </a:r>
          </a:p>
          <a:p>
            <a:r>
              <a:rPr lang="en-US" dirty="0" smtClean="0"/>
              <a:t>The Social Democrats continue to win election to the Reichstag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609600"/>
            <a:ext cx="5943600" cy="32484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Bismarck hated a feared socialism.</a:t>
            </a:r>
          </a:p>
          <a:p>
            <a:r>
              <a:rPr lang="en-US" dirty="0" smtClean="0"/>
              <a:t>He wanted to destroy it in Germany.</a:t>
            </a:r>
          </a:p>
          <a:p>
            <a:r>
              <a:rPr lang="en-US" dirty="0" smtClean="0"/>
              <a:t>He gave the police the right to break up socialism meetings and imprison their leaders.</a:t>
            </a:r>
          </a:p>
          <a:p>
            <a:r>
              <a:rPr lang="en-US" dirty="0" smtClean="0"/>
              <a:t>However, like the Catholics this only strengthened the socialists.</a:t>
            </a:r>
            <a:endParaRPr lang="en-US" dirty="0"/>
          </a:p>
        </p:txBody>
      </p:sp>
      <p:pic>
        <p:nvPicPr>
          <p:cNvPr id="54274" name="Picture 2" descr="http://www.freedomsphoenix.com/Uploads/Graphics/002-0725214337-Soci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13922"/>
            <a:ext cx="3048000" cy="281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THE EMPEROR’S NEW GROOVE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1"/>
            <a:ext cx="9144000" cy="2895600"/>
          </a:xfrm>
        </p:spPr>
        <p:txBody>
          <a:bodyPr/>
          <a:lstStyle/>
          <a:p>
            <a:r>
              <a:rPr lang="en-US" dirty="0" smtClean="0"/>
              <a:t>In 1888, William II (grandson of William I) inherited the German throne.</a:t>
            </a:r>
          </a:p>
          <a:p>
            <a:r>
              <a:rPr lang="en-US" dirty="0" smtClean="0"/>
              <a:t>He believed in the divine right of his family to govern Germany.</a:t>
            </a:r>
          </a:p>
          <a:p>
            <a:r>
              <a:rPr lang="en-US" dirty="0" smtClean="0"/>
              <a:t>He shared with Bismarck a belief that a strong Germany rested on a powerful monarchy as well as a powerful army.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3505200"/>
            <a:ext cx="6096000" cy="3352800"/>
          </a:xfrm>
        </p:spPr>
        <p:txBody>
          <a:bodyPr/>
          <a:lstStyle/>
          <a:p>
            <a:r>
              <a:rPr lang="en-US" dirty="0" smtClean="0"/>
              <a:t>At first, he kept Bismarck as his chief minister, then being a self-centered man resented Bismarck’s domination</a:t>
            </a:r>
          </a:p>
          <a:p>
            <a:r>
              <a:rPr lang="en-US" dirty="0" smtClean="0"/>
              <a:t>He was determined to be his own chief minister and in 1890 he forced Bismarck to resign after 28 years of service. </a:t>
            </a:r>
            <a:endParaRPr lang="en-US" dirty="0"/>
          </a:p>
        </p:txBody>
      </p:sp>
      <p:pic>
        <p:nvPicPr>
          <p:cNvPr id="56322" name="Picture 2" descr="http://topgradeschools.org/hist_war1_clip_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283845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/>
              <a:t>  BON VOYAGE!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6400800" cy="6095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William II sought to win the support of all Germans, including the working class. </a:t>
            </a:r>
          </a:p>
          <a:p>
            <a:r>
              <a:rPr lang="en-US" dirty="0" smtClean="0"/>
              <a:t>He allowed anti-socialist laws to lapse and extended the social insurance programs.</a:t>
            </a:r>
          </a:p>
          <a:p>
            <a:r>
              <a:rPr lang="en-US" dirty="0" smtClean="0"/>
              <a:t>The Social Democratic country  won widespread support and became the single largest party in the Reichstag.</a:t>
            </a:r>
          </a:p>
          <a:p>
            <a:r>
              <a:rPr lang="en-US" dirty="0" smtClean="0"/>
              <a:t>William II’s personal, and often erratic leadership in set a new course for foreign policy.</a:t>
            </a:r>
          </a:p>
          <a:p>
            <a:r>
              <a:rPr lang="en-US" dirty="0" smtClean="0"/>
              <a:t>The ambitious ruler proposed to win  Germany “ a place in the sun” amongst the great world powers such as Britain, France, and Russia.</a:t>
            </a:r>
          </a:p>
          <a:p>
            <a:r>
              <a:rPr lang="en-US" dirty="0" smtClean="0"/>
              <a:t>He wanted Germany to be a major commercial, colonial, and military power.</a:t>
            </a:r>
          </a:p>
          <a:p>
            <a:r>
              <a:rPr lang="en-US" dirty="0" smtClean="0"/>
              <a:t>He also competed for colonies in Asia, Africa and the Pacific.</a:t>
            </a:r>
          </a:p>
        </p:txBody>
      </p:sp>
      <p:pic>
        <p:nvPicPr>
          <p:cNvPr id="57346" name="Picture 2" descr="http://www.history.ucsb.edu/faculty/marcuse/classes/133c/133CwImages/1890DropPilot200px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85800"/>
            <a:ext cx="2819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STEEL THE ARMY AND NAVY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91000" y="914400"/>
            <a:ext cx="4953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Between 1892 and 1913, William II almost doubled the size of the army.  </a:t>
            </a:r>
          </a:p>
          <a:p>
            <a:r>
              <a:rPr lang="en-US" dirty="0" smtClean="0"/>
              <a:t>He also devoted much attention to building a large navy that would rival the British.</a:t>
            </a:r>
          </a:p>
          <a:p>
            <a:r>
              <a:rPr lang="en-US" dirty="0" smtClean="0"/>
              <a:t>Both the army and Navy benefited  form increased German steel production.  By 1900 only the US produced more steel.</a:t>
            </a:r>
            <a:endParaRPr lang="en-US" dirty="0"/>
          </a:p>
        </p:txBody>
      </p:sp>
      <p:pic>
        <p:nvPicPr>
          <p:cNvPr id="58370" name="Picture 2" descr="http://www.normandinart.com/ARMY_NAVY_GAM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30" y="990600"/>
            <a:ext cx="400495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A NATIONAL SPIRIT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1"/>
            <a:ext cx="7543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1800’s Germans developed a strong sense of national pride caused by military victories and economic progress.</a:t>
            </a:r>
          </a:p>
          <a:p>
            <a:r>
              <a:rPr lang="en-US" dirty="0" smtClean="0"/>
              <a:t>By the turn of the century Germany was the leading industrial nation in Europe.</a:t>
            </a:r>
          </a:p>
          <a:p>
            <a:r>
              <a:rPr lang="en-US" dirty="0" smtClean="0"/>
              <a:t>They were also proud of their cultural heritage.  They took special pride in their people such as Beethoven and Wagner.</a:t>
            </a:r>
          </a:p>
          <a:p>
            <a:r>
              <a:rPr lang="en-US" dirty="0" smtClean="0"/>
              <a:t>The German educational system was considered by many to be the best in Europe in the 1900’s.</a:t>
            </a:r>
          </a:p>
          <a:p>
            <a:r>
              <a:rPr lang="en-US" dirty="0" smtClean="0"/>
              <a:t>In many ways Prussia still dominated German national life.</a:t>
            </a:r>
          </a:p>
          <a:p>
            <a:r>
              <a:rPr lang="en-US" dirty="0" smtClean="0"/>
              <a:t>Prussian respect and admiration for the military is one example of this dominance.  </a:t>
            </a:r>
          </a:p>
          <a:p>
            <a:r>
              <a:rPr lang="en-US" dirty="0" smtClean="0"/>
              <a:t>As Germany became a major world power, the spirit of militarism increased.</a:t>
            </a:r>
            <a:endParaRPr lang="en-US" dirty="0"/>
          </a:p>
        </p:txBody>
      </p:sp>
      <p:pic>
        <p:nvPicPr>
          <p:cNvPr id="59394" name="Picture 2" descr="http://en.academic.ru/pictures/enwiki/67/Coat_of_Arms_of_Germa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36700" cy="192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sz="6000" b="1" dirty="0" smtClean="0"/>
              <a:t>SECTION III</a:t>
            </a:r>
            <a:br>
              <a:rPr lang="en-US" sz="6000" b="1" dirty="0" smtClean="0"/>
            </a:br>
            <a:r>
              <a:rPr lang="en-US" sz="6000" b="1" dirty="0" smtClean="0"/>
              <a:t>REVIEW</a:t>
            </a:r>
            <a:endParaRPr lang="en-US" sz="6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62000" y="3124200"/>
            <a:ext cx="7779544" cy="309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PAGE 131</a:t>
            </a:r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QUESTIONS </a:t>
            </a:r>
          </a:p>
          <a:p>
            <a:pPr algn="ctr">
              <a:buNone/>
            </a:pPr>
            <a:r>
              <a:rPr lang="en-US" sz="4400" b="1" smtClean="0"/>
              <a:t>1-5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algn="ctr"/>
            <a:r>
              <a:rPr lang="en-US" sz="5400" b="1" dirty="0" smtClean="0"/>
              <a:t>REPRESSION AND REFORM IN RUSSIA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495800"/>
            <a:ext cx="8160544" cy="1800664"/>
          </a:xfrm>
        </p:spPr>
        <p:txBody>
          <a:bodyPr>
            <a:normAutofit/>
          </a:bodyPr>
          <a:lstStyle/>
          <a:p>
            <a:r>
              <a:rPr lang="en-US" b="1" dirty="0" smtClean="0"/>
              <a:t>HOW PEOPLE LIVED UNDER THE RUSSIAN AUTOCRACY</a:t>
            </a:r>
          </a:p>
          <a:p>
            <a:r>
              <a:rPr lang="en-US" b="1" dirty="0" smtClean="0"/>
              <a:t>WHAT REFORMERS DEMANDED OF THE CZARS</a:t>
            </a:r>
            <a:endParaRPr lang="en-US" b="1" dirty="0"/>
          </a:p>
        </p:txBody>
      </p:sp>
      <p:pic>
        <p:nvPicPr>
          <p:cNvPr id="60422" name="Picture 6" descr="http://upload.wikimedia.org/wikipedia/commons/thumb/d/dd/Russia_Flag_Map.svg/800px-Russia_Flag_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772396" cy="2756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/>
              <a:t>RUSSIA IN THE EARLY 1800’S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1"/>
            <a:ext cx="91440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agricultural economy of the Russian Empire was based on serfdom, as it had been for hundreds of years.</a:t>
            </a:r>
          </a:p>
          <a:p>
            <a:r>
              <a:rPr lang="en-US" dirty="0" smtClean="0"/>
              <a:t>Serfdom had been abolished in most of Europe by the 1800’s, but in Russia 40 million serfs lived as if they did in the Middle Ages.  </a:t>
            </a:r>
          </a:p>
          <a:p>
            <a:r>
              <a:rPr lang="en-US" dirty="0" smtClean="0"/>
              <a:t>Serfs could be sold along with the land or used as domestic servants.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971800"/>
            <a:ext cx="57912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system of serfdom was inefficient.</a:t>
            </a:r>
          </a:p>
          <a:p>
            <a:r>
              <a:rPr lang="en-US" dirty="0" smtClean="0"/>
              <a:t>At the same time many landowners were poor managers.</a:t>
            </a:r>
          </a:p>
          <a:p>
            <a:r>
              <a:rPr lang="en-US" dirty="0" smtClean="0"/>
              <a:t>The Russian Empire was an autocracy (a gov’t which has a ruler without unlimited power).</a:t>
            </a:r>
          </a:p>
          <a:p>
            <a:r>
              <a:rPr lang="en-US" dirty="0" smtClean="0"/>
              <a:t>It was difficult for the czar to extend autocracy over the vast empire ands laws were often enforced with highly repressive measure.</a:t>
            </a:r>
            <a:endParaRPr lang="en-US" dirty="0"/>
          </a:p>
        </p:txBody>
      </p:sp>
      <p:pic>
        <p:nvPicPr>
          <p:cNvPr id="62468" name="Picture 4" descr="http://www.russian-language-for-lovers.com/images/emblem-of-russ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3224378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NATIONALISM CON’s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Negative Side</a:t>
            </a:r>
          </a:p>
          <a:p>
            <a:pPr lvl="1"/>
            <a:r>
              <a:rPr lang="en-US" dirty="0" smtClean="0"/>
              <a:t>The negative results of nationalism, however, cannot be denied. </a:t>
            </a:r>
          </a:p>
          <a:p>
            <a:pPr lvl="1"/>
            <a:r>
              <a:rPr lang="en-US" dirty="0" smtClean="0"/>
              <a:t>It can cause division in societies when one nationality classes itself as superior to another. </a:t>
            </a:r>
          </a:p>
          <a:p>
            <a:pPr lvl="1"/>
            <a:r>
              <a:rPr lang="en-US" dirty="0" smtClean="0"/>
              <a:t>This also generates racism, and can often lead to violent and bloody conflicts. </a:t>
            </a:r>
          </a:p>
          <a:p>
            <a:pPr lvl="1"/>
            <a:r>
              <a:rPr lang="en-US" dirty="0" smtClean="0"/>
              <a:t>On the personal level, individuals may be persecuted because other individuals or groups believe their nationality to be inferior, or that it poses a threat.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 smtClean="0"/>
              <a:t>TIME TO PUMP YOU UP … AUTOCRAZY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1"/>
            <a:ext cx="91440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Alexander I who was influenced by Enlightenment thinkers, became czar in 1801.</a:t>
            </a:r>
          </a:p>
          <a:p>
            <a:r>
              <a:rPr lang="en-US" dirty="0" smtClean="0"/>
              <a:t>Once he realized that Enlightenment idea weakened his power, he abandoned his ideas.</a:t>
            </a:r>
          </a:p>
          <a:p>
            <a:r>
              <a:rPr lang="en-US" dirty="0" smtClean="0"/>
              <a:t>Congress of Vienna in 1815, Alexander was a strong defender of the traditional order.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743200"/>
            <a:ext cx="54864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war against Napoleon had a lasting effect on Russians.  </a:t>
            </a:r>
          </a:p>
          <a:p>
            <a:r>
              <a:rPr lang="en-US" dirty="0" smtClean="0"/>
              <a:t>Many who fought in western Europe were impressed with what they saw there. </a:t>
            </a:r>
          </a:p>
          <a:p>
            <a:r>
              <a:rPr lang="en-US" dirty="0" smtClean="0"/>
              <a:t>Upon their return, they set up societies to discuss and spread ideas of reform.</a:t>
            </a:r>
          </a:p>
          <a:p>
            <a:r>
              <a:rPr lang="en-US" dirty="0" smtClean="0"/>
              <a:t>When Alexander I died in 1825, a group of army officials set up and uprising called the Decembrists Revolt.</a:t>
            </a:r>
          </a:p>
          <a:p>
            <a:r>
              <a:rPr lang="en-US" dirty="0" smtClean="0"/>
              <a:t>The Decembrists demanded a constitutional monarchy.</a:t>
            </a:r>
            <a:endParaRPr lang="en-US" dirty="0"/>
          </a:p>
        </p:txBody>
      </p:sp>
      <p:pic>
        <p:nvPicPr>
          <p:cNvPr id="64514" name="Picture 2" descr="http://upload.wikimedia.org/wikipedia/commons/2/2c/Alexander_I_of_Russ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3352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AUTOCRACY PARANOIA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581400"/>
            <a:ext cx="91440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People suspected of treason could be arrested, imprisoned or deported without trial.</a:t>
            </a:r>
          </a:p>
          <a:p>
            <a:r>
              <a:rPr lang="en-US" dirty="0" smtClean="0"/>
              <a:t>Police censored newspapers and other written material.</a:t>
            </a:r>
          </a:p>
          <a:p>
            <a:r>
              <a:rPr lang="en-US" dirty="0" smtClean="0"/>
              <a:t>He targeted universities as he was afraid that students would adopt dangerous foreign ideas.</a:t>
            </a:r>
          </a:p>
          <a:p>
            <a:r>
              <a:rPr lang="en-US" dirty="0" smtClean="0"/>
              <a:t>The outbreaks of the revolutions in other parts of Europe confirmed the czar’s conviction that strict control was necessary in Russia.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56388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Nicholas I (took over after Alexander I) was determined to strengthened the autocracy during his reign.</a:t>
            </a:r>
          </a:p>
          <a:p>
            <a:r>
              <a:rPr lang="en-US" dirty="0" smtClean="0"/>
              <a:t>Did everything he could to stamp out opposition to the government.</a:t>
            </a:r>
          </a:p>
          <a:p>
            <a:r>
              <a:rPr lang="en-US" dirty="0" smtClean="0"/>
              <a:t>Gave secrete police unlimited power over the Russian lifestyle.</a:t>
            </a:r>
            <a:endParaRPr lang="en-US" dirty="0"/>
          </a:p>
        </p:txBody>
      </p:sp>
      <p:pic>
        <p:nvPicPr>
          <p:cNvPr id="63490" name="Picture 2" descr="http://static.newworldencyclopedia.org/thumb/1/1a/Tsar_Nicholas_I_-3.jpg/280px-Tsar_Nicholas_I_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1"/>
            <a:ext cx="2743200" cy="342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A PERIOD OF REFORM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Despite Nicholas’ I efforts to prevent change, demands for reform grew.</a:t>
            </a:r>
          </a:p>
          <a:p>
            <a:r>
              <a:rPr lang="en-US" dirty="0" smtClean="0"/>
              <a:t>Some disliked the years of repressive rule while others saw serfdom was highly inefficient.</a:t>
            </a:r>
          </a:p>
          <a:p>
            <a:r>
              <a:rPr lang="en-US" dirty="0" smtClean="0"/>
              <a:t>When Russia finally began to industrialize, factories opened and their were no workers to fill them as many were serfs.</a:t>
            </a:r>
          </a:p>
          <a:p>
            <a:r>
              <a:rPr lang="en-US" dirty="0" smtClean="0"/>
              <a:t>The numbers of serf revolts had also increased.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3276600"/>
            <a:ext cx="5562600" cy="3581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Russia was defeated in the Crimean War, many blamed it on the weakness of serfdom and the autocratic political system.</a:t>
            </a:r>
          </a:p>
          <a:p>
            <a:r>
              <a:rPr lang="en-US" dirty="0" smtClean="0"/>
              <a:t>Nicholas I died in the midst of the War and he was replaced by his son Alexander II.</a:t>
            </a:r>
          </a:p>
          <a:p>
            <a:r>
              <a:rPr lang="en-US" dirty="0" smtClean="0"/>
              <a:t>The new son like his father believed in autocracy, but thought some reforms were needed to prevent revolution</a:t>
            </a:r>
            <a:endParaRPr lang="en-US" dirty="0"/>
          </a:p>
        </p:txBody>
      </p:sp>
      <p:pic>
        <p:nvPicPr>
          <p:cNvPr id="66562" name="Picture 2" descr="http://www.gameo.org/encyclopedia/images/ME1-44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277177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b="1" dirty="0" smtClean="0"/>
              <a:t>ALL FOR FREEDOM … SAY MIRS!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1"/>
            <a:ext cx="9144000" cy="3047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1861, Alexander II issued the Emancipation Edict freeing the serfs.</a:t>
            </a:r>
          </a:p>
          <a:p>
            <a:r>
              <a:rPr lang="en-US" dirty="0" smtClean="0"/>
              <a:t>The czar said “its better to abolish serfdom from above than to wait until it is abolished from below”</a:t>
            </a:r>
          </a:p>
          <a:p>
            <a:r>
              <a:rPr lang="en-US" dirty="0" smtClean="0"/>
              <a:t>They were given their freedom but no land as many had hoped. </a:t>
            </a:r>
          </a:p>
          <a:p>
            <a:r>
              <a:rPr lang="en-US" dirty="0" smtClean="0"/>
              <a:t>Instead the government paid landowners handsomely for their land, then parceled them into village communities called mirs.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886200"/>
            <a:ext cx="46482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peasants who lived in the mirs paid the government for the land for 49 years</a:t>
            </a:r>
          </a:p>
          <a:p>
            <a:r>
              <a:rPr lang="en-US" dirty="0" smtClean="0"/>
              <a:t>This put them heavily in debt and seldom had enough money to run the farmland effectively. </a:t>
            </a:r>
          </a:p>
          <a:p>
            <a:r>
              <a:rPr lang="en-US" dirty="0" smtClean="0"/>
              <a:t>This hurt Russian agriculture.</a:t>
            </a:r>
            <a:endParaRPr lang="en-US" dirty="0"/>
          </a:p>
        </p:txBody>
      </p:sp>
      <p:pic>
        <p:nvPicPr>
          <p:cNvPr id="67586" name="Picture 2" descr="http://t2.gstatic.com/images?q=tbn:ANd9GcQiBEnI7rQBWO9avCZUBG_Fahl89ICBDkPefwOJypGopFM8Di5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86200"/>
            <a:ext cx="4191000" cy="2803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YOU SAY YOU WANT A REVOLUTION!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343400"/>
            <a:ext cx="91440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reforms of Alexander II encouraged revolutionary activities in Russia</a:t>
            </a:r>
          </a:p>
          <a:p>
            <a:r>
              <a:rPr lang="en-US" dirty="0" smtClean="0"/>
              <a:t>In 1870’s thousands of educated people left the cities, and went to the countryside to convince peasants to support revolutionary goals.  But these populists, had very little success</a:t>
            </a:r>
          </a:p>
          <a:p>
            <a:r>
              <a:rPr lang="en-US" dirty="0" smtClean="0"/>
              <a:t>The most radical populist formed a group called People’s Will, who goal was to assonate the czar, which they did in 1881.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914401"/>
            <a:ext cx="4876800" cy="3581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czar introduced other reforms:</a:t>
            </a:r>
          </a:p>
          <a:p>
            <a:pPr lvl="1"/>
            <a:r>
              <a:rPr lang="en-US" dirty="0" smtClean="0"/>
              <a:t>Relaxed censorship and restrictions on universities.</a:t>
            </a:r>
          </a:p>
          <a:p>
            <a:pPr lvl="1"/>
            <a:r>
              <a:rPr lang="en-US" dirty="0" smtClean="0"/>
              <a:t>Jury system was introduced.</a:t>
            </a:r>
          </a:p>
          <a:p>
            <a:pPr lvl="1"/>
            <a:r>
              <a:rPr lang="en-US" dirty="0" smtClean="0"/>
              <a:t>Regulations for governing soldiers were made less harsh.</a:t>
            </a:r>
          </a:p>
          <a:p>
            <a:pPr lvl="1"/>
            <a:r>
              <a:rPr lang="en-US" dirty="0" smtClean="0"/>
              <a:t>Government created local elected assemblies called </a:t>
            </a:r>
            <a:r>
              <a:rPr lang="en-US" i="1" dirty="0" smtClean="0"/>
              <a:t>zemstvos.</a:t>
            </a:r>
          </a:p>
          <a:p>
            <a:pPr lvl="1"/>
            <a:r>
              <a:rPr lang="en-US" dirty="0" smtClean="0"/>
              <a:t>Many zemstvos established schools and improved health care.</a:t>
            </a:r>
            <a:endParaRPr lang="en-US" dirty="0"/>
          </a:p>
        </p:txBody>
      </p:sp>
      <p:pic>
        <p:nvPicPr>
          <p:cNvPr id="68610" name="Picture 2" descr="http://www.wednesdaymartin.com/blog/wp-content/uploads/2010/09/r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A RETURN TO REPRESSION! AGAIN?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91440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Alexander III, who succeeded his father, moved quickly to crush revolutionaries and end reform.</a:t>
            </a:r>
          </a:p>
          <a:p>
            <a:r>
              <a:rPr lang="en-US" dirty="0" smtClean="0"/>
              <a:t>He reduced the power of the zemstvos, restored strict censorship, and directed the police to seek out critics of the government.</a:t>
            </a:r>
          </a:p>
          <a:p>
            <a:r>
              <a:rPr lang="en-US" dirty="0" smtClean="0"/>
              <a:t>Because of the vast size of the Russian Empire, it contained many ethnic minorities including Ukrainians, Finns, Poles, and Jews, who all opposed Russian rule.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962400"/>
            <a:ext cx="58674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Alexander wanted to strengthen autocracy once again through a process called Russification</a:t>
            </a:r>
          </a:p>
          <a:p>
            <a:r>
              <a:rPr lang="en-US" dirty="0" smtClean="0"/>
              <a:t>This was an attempt to force all people in the empire to use the Russian language and adopt the Russian Orthodox Religion.</a:t>
            </a:r>
            <a:endParaRPr lang="en-US" dirty="0"/>
          </a:p>
        </p:txBody>
      </p:sp>
      <p:pic>
        <p:nvPicPr>
          <p:cNvPr id="69634" name="Picture 2" descr="http://www.tchaikovsky-research.net/images/people/aleksandr_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657600"/>
            <a:ext cx="2390775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914400"/>
          </a:xfrm>
        </p:spPr>
        <p:txBody>
          <a:bodyPr/>
          <a:lstStyle/>
          <a:p>
            <a:r>
              <a:rPr lang="en-US" b="1" dirty="0" smtClean="0"/>
              <a:t>WHEN WILL WE EVER LEARN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762000"/>
            <a:ext cx="6705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1894, Nicholas II succeeded his father and continued his fathers repressive ways</a:t>
            </a:r>
          </a:p>
          <a:p>
            <a:r>
              <a:rPr lang="en-US" dirty="0" smtClean="0"/>
              <a:t>Nicholas faced new unrest as Russia finally began to industrialize. </a:t>
            </a:r>
          </a:p>
          <a:p>
            <a:r>
              <a:rPr lang="en-US" dirty="0" smtClean="0"/>
              <a:t>By 1900 Russia was the fourth largest iron producer in the world, and workers reached almost 2 million.</a:t>
            </a:r>
          </a:p>
          <a:p>
            <a:r>
              <a:rPr lang="en-US" dirty="0" smtClean="0"/>
              <a:t>Russian labors (like in other countries) worked long hours for little pay.</a:t>
            </a:r>
            <a:endParaRPr lang="en-US" dirty="0"/>
          </a:p>
        </p:txBody>
      </p:sp>
      <p:pic>
        <p:nvPicPr>
          <p:cNvPr id="70658" name="Picture 2" descr="http://www.knowledgerush.com/wiki_image/e/ee/Ac.nichola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2700" cy="3886200"/>
          </a:xfrm>
          <a:prstGeom prst="rect">
            <a:avLst/>
          </a:prstGeom>
          <a:noFill/>
        </p:spPr>
      </p:pic>
      <p:pic>
        <p:nvPicPr>
          <p:cNvPr id="7" name="Picture 6" descr="http://upload.wikimedia.org/wikipedia/commons/thumb/d/dd/Russia_Flag_Map.svg/800px-Russia_Flag_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6781800" cy="3324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THE REVOLUTION OF 1905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1"/>
            <a:ext cx="9144000" cy="2819399"/>
          </a:xfrm>
        </p:spPr>
        <p:txBody>
          <a:bodyPr>
            <a:noAutofit/>
          </a:bodyPr>
          <a:lstStyle/>
          <a:p>
            <a:r>
              <a:rPr lang="en-US" sz="2100" dirty="0" smtClean="0"/>
              <a:t>In addition to the labor unrest, the government faced opposition from landless peasants, national minorities, and middle class liberals, who demanded a constitutional government.</a:t>
            </a:r>
          </a:p>
          <a:p>
            <a:r>
              <a:rPr lang="en-US" sz="2100" dirty="0" smtClean="0"/>
              <a:t>Assassination of government officials by the revolutionaries had become very common.</a:t>
            </a:r>
          </a:p>
          <a:p>
            <a:r>
              <a:rPr lang="en-US" sz="2100" dirty="0" smtClean="0"/>
              <a:t>In 1904, war broke out between Russia and Japan over influence in Manchuria and Korea.</a:t>
            </a:r>
          </a:p>
          <a:p>
            <a:r>
              <a:rPr lang="en-US" sz="2100" dirty="0" smtClean="0"/>
              <a:t>Nicholas hoped that a victory would easy discontent at home. But when defeated, the humiliating defeat further increased tensions.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3810000"/>
            <a:ext cx="5410200" cy="2590800"/>
          </a:xfrm>
        </p:spPr>
        <p:txBody>
          <a:bodyPr>
            <a:noAutofit/>
          </a:bodyPr>
          <a:lstStyle/>
          <a:p>
            <a:r>
              <a:rPr lang="en-US" sz="2100" dirty="0" smtClean="0"/>
              <a:t>On January 22</a:t>
            </a:r>
            <a:r>
              <a:rPr lang="en-US" sz="2100" baseline="30000" dirty="0" smtClean="0"/>
              <a:t>nd</a:t>
            </a:r>
            <a:r>
              <a:rPr lang="en-US" sz="2100" dirty="0" smtClean="0"/>
              <a:t>, 1905, Nicholas was presented a petition for better working conditions, greater personal liberties, and an elected national assembly.</a:t>
            </a:r>
          </a:p>
          <a:p>
            <a:r>
              <a:rPr lang="en-US" sz="2100" dirty="0" smtClean="0"/>
              <a:t>He saw this a threat to his power and ordered soldiers to fire into the crowd of people.</a:t>
            </a:r>
          </a:p>
          <a:p>
            <a:r>
              <a:rPr lang="en-US" sz="2100" dirty="0" smtClean="0"/>
              <a:t>About 1,000 workers were killed which came to be known as Bloody Sunday.</a:t>
            </a:r>
            <a:endParaRPr lang="en-US" sz="2100" dirty="0"/>
          </a:p>
        </p:txBody>
      </p:sp>
      <p:pic>
        <p:nvPicPr>
          <p:cNvPr id="71682" name="Picture 2" descr="http://www.iisg.nl/today/images/g1-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1"/>
            <a:ext cx="3810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914400"/>
          </a:xfrm>
        </p:spPr>
        <p:txBody>
          <a:bodyPr/>
          <a:lstStyle/>
          <a:p>
            <a:r>
              <a:rPr lang="en-US" b="1" dirty="0" smtClean="0"/>
              <a:t>FEEL THE WRATH OF SUNDAY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0"/>
            <a:ext cx="91440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did for a short period, but Nicholas really never gave the Duma a chance and in 1906 he dismissed it when they would not cooperate with him.</a:t>
            </a:r>
          </a:p>
          <a:p>
            <a:r>
              <a:rPr lang="en-US" dirty="0" smtClean="0"/>
              <a:t>The czar emerged from the revolution with his power largely in tact.</a:t>
            </a:r>
          </a:p>
          <a:p>
            <a:r>
              <a:rPr lang="en-US" dirty="0" smtClean="0"/>
              <a:t>New Dumas were elected, but they were dominated by supporters of autocracy.</a:t>
            </a:r>
          </a:p>
          <a:p>
            <a:r>
              <a:rPr lang="en-US" dirty="0" smtClean="0"/>
              <a:t>Nevertheless, between 1906 and 1911, the government introduced some reform, such as setting up a program to help peasants buy there own land.</a:t>
            </a:r>
          </a:p>
          <a:p>
            <a:r>
              <a:rPr lang="en-US" dirty="0" smtClean="0"/>
              <a:t>The problems left unsolved by the Revolution of 1905 remained as seeds for a future revolution.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64770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Bloody Sunday, the discontent that had been building for years exploded.  Russia was quickly engulfed in revolution.</a:t>
            </a:r>
          </a:p>
          <a:p>
            <a:r>
              <a:rPr lang="en-US" dirty="0" smtClean="0"/>
              <a:t>By 1905, the claimer for more freedom and a democratic government was so loud that the czar gave in.</a:t>
            </a:r>
          </a:p>
          <a:p>
            <a:r>
              <a:rPr lang="en-US" dirty="0" smtClean="0"/>
              <a:t>He promised freedom of person, assembly and union, and approved the creation of a national assembly called the Duma, hoping this would end the violence.</a:t>
            </a:r>
          </a:p>
        </p:txBody>
      </p:sp>
      <p:pic>
        <p:nvPicPr>
          <p:cNvPr id="72706" name="Picture 2" descr="http://www.evergreenreview.com/100/images/russi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590800" cy="3733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/>
          <a:lstStyle/>
          <a:p>
            <a:pPr algn="ctr"/>
            <a:r>
              <a:rPr lang="en-US" sz="7200" b="1" dirty="0" smtClean="0"/>
              <a:t>SECTION IV </a:t>
            </a:r>
            <a:br>
              <a:rPr lang="en-US" sz="7200" b="1" dirty="0" smtClean="0"/>
            </a:br>
            <a:r>
              <a:rPr lang="en-US" sz="7200" b="1" dirty="0" smtClean="0"/>
              <a:t>REVIEW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819400"/>
            <a:ext cx="7993856" cy="3477064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QUESTIONS</a:t>
            </a:r>
          </a:p>
          <a:p>
            <a:pPr algn="ctr">
              <a:buNone/>
            </a:pPr>
            <a:r>
              <a:rPr lang="en-US" sz="4000" b="1" dirty="0" smtClean="0"/>
              <a:t>1 – 6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PAGE 135</a:t>
            </a:r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86800" cy="5410199"/>
          </a:xfrm>
        </p:spPr>
        <p:txBody>
          <a:bodyPr/>
          <a:lstStyle/>
          <a:p>
            <a:r>
              <a:rPr lang="en-US" dirty="0" smtClean="0"/>
              <a:t>Nationalism is often said to be a reactionary rather than a progressive ideology.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is because it is usually the result of some great societal change, which causes individuals and groups to desire a return to previous times.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has often been caused by industrialization and modernization.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/>
          <a:lstStyle/>
          <a:p>
            <a:r>
              <a:rPr lang="en-US" b="1" dirty="0" smtClean="0"/>
              <a:t>NATIONALISM IN EASTERN EUROPE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3730" name="Picture 2" descr="http://www.marshalls-estate-agents.co.uk/images/easterneuro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4981"/>
            <a:ext cx="9144000" cy="5403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629400" cy="914400"/>
          </a:xfrm>
        </p:spPr>
        <p:txBody>
          <a:bodyPr/>
          <a:lstStyle/>
          <a:p>
            <a:r>
              <a:rPr lang="en-US" b="1" dirty="0" smtClean="0"/>
              <a:t>THE AUSTRIAN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6019800" cy="5943599"/>
          </a:xfrm>
        </p:spPr>
        <p:txBody>
          <a:bodyPr/>
          <a:lstStyle/>
          <a:p>
            <a:r>
              <a:rPr lang="en-US" dirty="0" smtClean="0"/>
              <a:t>The Austrian Empire includes more than 12 different nationalities.</a:t>
            </a:r>
          </a:p>
          <a:p>
            <a:r>
              <a:rPr lang="en-US" dirty="0" smtClean="0"/>
              <a:t>The Germans of Austria and the Magyars of Hungary made up the two largest groups, but neither had a majority.</a:t>
            </a:r>
          </a:p>
          <a:p>
            <a:r>
              <a:rPr lang="en-US" dirty="0" smtClean="0"/>
              <a:t>Other nationalities included Poles, Czechs, Croatians, Slovaks, and Romanians.</a:t>
            </a:r>
          </a:p>
          <a:p>
            <a:r>
              <a:rPr lang="en-US" dirty="0" smtClean="0"/>
              <a:t>The national group had a strong sense of pride in their own languages and customs.  And most resented domination by the Austrians.</a:t>
            </a:r>
            <a:endParaRPr lang="en-US" dirty="0"/>
          </a:p>
        </p:txBody>
      </p:sp>
      <p:pic>
        <p:nvPicPr>
          <p:cNvPr id="65540" name="Picture 4" descr="http://www.bosfor.at/content/images/bf_austria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1257300" cy="691515"/>
          </a:xfrm>
          <a:prstGeom prst="rect">
            <a:avLst/>
          </a:prstGeom>
          <a:noFill/>
        </p:spPr>
      </p:pic>
      <p:pic>
        <p:nvPicPr>
          <p:cNvPr id="65542" name="Picture 6" descr="http://wwp.greenwichmeantime.com/time-zone/europe/european-union/austria/images/austria-coat-a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462" y="3533775"/>
            <a:ext cx="3096538" cy="3324225"/>
          </a:xfrm>
          <a:prstGeom prst="rect">
            <a:avLst/>
          </a:prstGeom>
          <a:noFill/>
        </p:spPr>
      </p:pic>
      <p:pic>
        <p:nvPicPr>
          <p:cNvPr id="65544" name="Picture 8" descr="http://t1.gstatic.com/images?q=tbn:ANd9GcS9YsGtgnE3HL41PK9nleC3q4SUO7fVGNw5EThiJ_gZUiah2oFN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14400"/>
            <a:ext cx="2943225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914400"/>
          </a:xfrm>
        </p:spPr>
        <p:txBody>
          <a:bodyPr/>
          <a:lstStyle/>
          <a:p>
            <a:pPr algn="ctr"/>
            <a:r>
              <a:rPr lang="en-US" b="1" dirty="0" smtClean="0"/>
              <a:t>FROM THE CRADLE TO THE GRAVE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62400"/>
            <a:ext cx="9144000" cy="2895600"/>
          </a:xfrm>
        </p:spPr>
        <p:txBody>
          <a:bodyPr/>
          <a:lstStyle/>
          <a:p>
            <a:r>
              <a:rPr lang="en-US" dirty="0" smtClean="0"/>
              <a:t>In 1866, as a result of the rapid defeat by Prussia, Austria lost its influence among the German states.</a:t>
            </a:r>
          </a:p>
          <a:p>
            <a:r>
              <a:rPr lang="en-US" dirty="0" smtClean="0"/>
              <a:t>Although Francis continued to oppose nationalism, he realized that Austrians had to strengthen the empire at home.</a:t>
            </a:r>
          </a:p>
          <a:p>
            <a:r>
              <a:rPr lang="en-US" dirty="0" smtClean="0"/>
              <a:t>He decided to compromise with the Magyars.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219200"/>
            <a:ext cx="6477000" cy="2895601"/>
          </a:xfrm>
        </p:spPr>
        <p:txBody>
          <a:bodyPr/>
          <a:lstStyle/>
          <a:p>
            <a:r>
              <a:rPr lang="en-US" dirty="0" smtClean="0"/>
              <a:t>Francis Joseph became emperor of Austria in 1848 at the age of 18, and lasted until 1916. (68 years)</a:t>
            </a:r>
          </a:p>
          <a:p>
            <a:r>
              <a:rPr lang="en-US" dirty="0" smtClean="0"/>
              <a:t>He constantly sought ways to keep his empire together.</a:t>
            </a:r>
          </a:p>
          <a:p>
            <a:r>
              <a:rPr lang="en-US" dirty="0" smtClean="0"/>
              <a:t>In 1859, Austria lost Lombardy to Italy.</a:t>
            </a:r>
            <a:endParaRPr lang="en-US" dirty="0"/>
          </a:p>
        </p:txBody>
      </p:sp>
      <p:pic>
        <p:nvPicPr>
          <p:cNvPr id="74754" name="Picture 2" descr="http://www.teachersparadise.com/ency/en/media/8/89/francis_joseph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889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I CHALLENGE YOU TO A DUAL… MONARCHY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91440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Magyars had long demanded an autocratic gov’t.</a:t>
            </a:r>
          </a:p>
          <a:p>
            <a:r>
              <a:rPr lang="en-US" dirty="0" smtClean="0"/>
              <a:t>The Magyars fought hard during the Prussian war to fight for autocracy and wanted Hungry to be recognized as a separate kingdom with its own territory and constitution under the Hungarian leader Francis Deak. </a:t>
            </a:r>
          </a:p>
          <a:p>
            <a:r>
              <a:rPr lang="en-US" dirty="0" smtClean="0"/>
              <a:t>In 1867, Francis Joseph agreed to the dual monarchy, and old Austria was divided into two parts: The empire of Austria and the Kingdom of Hungary.</a:t>
            </a:r>
          </a:p>
          <a:p>
            <a:r>
              <a:rPr lang="en-US" dirty="0" smtClean="0"/>
              <a:t>The Dual Monarchy of Austria-Hungary was united by a single ruler, the Hapsburg Emperor, who would be the emperor of Austria and the king of Hungary.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5029200"/>
            <a:ext cx="55626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They shared ministries of war, finance, and foreign affairs</a:t>
            </a:r>
          </a:p>
          <a:p>
            <a:r>
              <a:rPr lang="en-US" dirty="0" smtClean="0"/>
              <a:t>However, each had its own constitution and its own parliament</a:t>
            </a:r>
            <a:endParaRPr lang="en-US" dirty="0"/>
          </a:p>
        </p:txBody>
      </p:sp>
      <p:pic>
        <p:nvPicPr>
          <p:cNvPr id="77826" name="Picture 2" descr="http://www.crossed-flag-pins.com/Friendship-Pins/Austria/Flag-Pins-Austria-Hung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8768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HEY AUSTRIA – YOU HUNGARY?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105400" cy="2971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dual monarchy satisfied the Magyars, but other nationalities in Austria-Hungary remained dissatisfied</a:t>
            </a:r>
          </a:p>
          <a:p>
            <a:r>
              <a:rPr lang="en-US" dirty="0" smtClean="0"/>
              <a:t>Austrians were a minority in Austria and the Magyars were a minority in Hungary.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191000"/>
            <a:ext cx="91440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Austrian gov’t made minor concessions to other ethnic groups, however the Magyars tried to force everyone in Hungary to give up their own ethic identity.</a:t>
            </a:r>
          </a:p>
          <a:p>
            <a:r>
              <a:rPr lang="en-US" dirty="0" smtClean="0"/>
              <a:t>The unrest among the nationalities in Austria-Hungary continued to threaten the unity of the empire and the peace in Europe.</a:t>
            </a:r>
            <a:endParaRPr lang="en-US" dirty="0"/>
          </a:p>
        </p:txBody>
      </p:sp>
      <p:pic>
        <p:nvPicPr>
          <p:cNvPr id="78850" name="Picture 2" descr="http://upload.wikimedia.org/wikipedia/commons/6/60/Austria-hungary-c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337278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914400"/>
          </a:xfrm>
        </p:spPr>
        <p:txBody>
          <a:bodyPr/>
          <a:lstStyle/>
          <a:p>
            <a:r>
              <a:rPr lang="en-US" b="1" dirty="0" smtClean="0"/>
              <a:t>LIFE IN AUSTRIA-HUNGARY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62484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both Austria and Hungary, a small noble class dominated the political, economic and social life. </a:t>
            </a:r>
          </a:p>
          <a:p>
            <a:r>
              <a:rPr lang="en-US" dirty="0" smtClean="0"/>
              <a:t>Nobles owned huge estates, while peasants only had small plots.</a:t>
            </a:r>
          </a:p>
          <a:p>
            <a:r>
              <a:rPr lang="en-US" dirty="0" smtClean="0"/>
              <a:t>Democracy made little headway in Austria-Hungary, government remained in the hands of wealthy nobles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962400"/>
            <a:ext cx="91440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Hungary voting was limited to 6 present of the population, this prevented any effective challenge to the Magyar ruling class.</a:t>
            </a:r>
          </a:p>
          <a:p>
            <a:r>
              <a:rPr lang="en-US" dirty="0" smtClean="0"/>
              <a:t>The economy of Austria-Hungary remained mainly agricultural during the 1800’s.</a:t>
            </a:r>
          </a:p>
          <a:p>
            <a:r>
              <a:rPr lang="en-US" dirty="0" smtClean="0"/>
              <a:t>Late in the 1800’s Austria began to industrialize slowly, and Hungary followed behind.</a:t>
            </a:r>
            <a:endParaRPr lang="en-US" dirty="0"/>
          </a:p>
        </p:txBody>
      </p:sp>
      <p:pic>
        <p:nvPicPr>
          <p:cNvPr id="79874" name="Picture 2" descr="http://images1.wikia.nocookie.net/__cb20080821213257/althistory/images/9/98/Flag_of_Austria-Hunga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143000"/>
            <a:ext cx="2805113" cy="187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/>
              <a:t>OH NO, NOT THE OTTOMAN’S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685800"/>
            <a:ext cx="5486400" cy="3200400"/>
          </a:xfrm>
        </p:spPr>
        <p:txBody>
          <a:bodyPr>
            <a:noAutofit/>
          </a:bodyPr>
          <a:lstStyle/>
          <a:p>
            <a:r>
              <a:rPr lang="en-US" sz="2100" dirty="0" smtClean="0"/>
              <a:t>In the 1500’s the Ottoman empire extended across Asia Minor into the Middle East and Egypt, but since that time it has steadily declined.</a:t>
            </a:r>
          </a:p>
          <a:p>
            <a:r>
              <a:rPr lang="en-US" sz="2100" dirty="0" smtClean="0"/>
              <a:t>Ottoman empire contained many nationalities who sought freedom from Ottoman rule.</a:t>
            </a:r>
          </a:p>
          <a:p>
            <a:r>
              <a:rPr lang="en-US" sz="2100" dirty="0" smtClean="0"/>
              <a:t>Gradually parts of the empire broke away.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505200"/>
            <a:ext cx="9144000" cy="33528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In 1844, Czar Nicholas I called the Ottoman empire “the sick man of Europe”.</a:t>
            </a:r>
          </a:p>
          <a:p>
            <a:r>
              <a:rPr lang="en-US" sz="2100" dirty="0" smtClean="0"/>
              <a:t>Throughout the 1800’s, many diplomats expected it to collapse as one national group after another fought for independence.</a:t>
            </a:r>
          </a:p>
          <a:p>
            <a:r>
              <a:rPr lang="en-US" sz="2100" dirty="0" smtClean="0"/>
              <a:t>However, Britain and France worked hard so that this wouldn’t happen.  </a:t>
            </a:r>
          </a:p>
          <a:p>
            <a:r>
              <a:rPr lang="en-US" sz="2100" dirty="0" smtClean="0"/>
              <a:t>They considered the Ottoman Empire a block against expansion of Russia or Austria-Hungary into the Balkan region. </a:t>
            </a:r>
          </a:p>
          <a:p>
            <a:r>
              <a:rPr lang="en-US" sz="2100" dirty="0" smtClean="0"/>
              <a:t>For this reason, France and Britain entered the Crimean War on the side of the Ottoman Empire, as they wanted prevent Russia from gaining control of Constantinople.</a:t>
            </a:r>
            <a:endParaRPr lang="en-US" sz="2100" dirty="0"/>
          </a:p>
        </p:txBody>
      </p:sp>
      <p:pic>
        <p:nvPicPr>
          <p:cNvPr id="80898" name="Picture 2" descr="http://t-shirtguru.com/product-images/the-ottoman-empire-t-shirt-snorgte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3276600" cy="263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LETS RACE TO THE BALKINS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505200"/>
            <a:ext cx="48006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Congress reorganized the Balkans and made a much smaller Bulgarian state. </a:t>
            </a:r>
          </a:p>
          <a:p>
            <a:r>
              <a:rPr lang="en-US" dirty="0" smtClean="0"/>
              <a:t>Serbia, Romania, and Montenegro gained complete independence. </a:t>
            </a:r>
          </a:p>
          <a:p>
            <a:r>
              <a:rPr lang="en-US" dirty="0" smtClean="0"/>
              <a:t>Britain receive Cypress </a:t>
            </a:r>
          </a:p>
          <a:p>
            <a:r>
              <a:rPr lang="en-US" dirty="0" smtClean="0"/>
              <a:t>Austria-Hungary got Bosnia and Herzegovina.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1"/>
            <a:ext cx="9144000" cy="3428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Although Russia was defeated in the Crimean War, the Ottoman Empire continued to decline.</a:t>
            </a:r>
          </a:p>
          <a:p>
            <a:r>
              <a:rPr lang="en-US" dirty="0" smtClean="0"/>
              <a:t>The race was on for the Balkan states, Russia defeated the Turks as they helped aid the Slavs.  They won the right to occupy a large independent Bulgarian state.</a:t>
            </a:r>
          </a:p>
          <a:p>
            <a:r>
              <a:rPr lang="en-US" dirty="0" smtClean="0"/>
              <a:t>Other European powers, feared the increased Russian influence in the Balkans pressured the Russians to attend an international congress at Berlin in 1878.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22" name="Picture 2" descr="http://www.howtoenjoy.co.uk/maps/balk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4190999" cy="3251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A NEW INTERNATIONAL 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1"/>
            <a:ext cx="89154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results of the Congress of Berlin reflected the new international order that had developed in Europe by the late 1800’s.</a:t>
            </a:r>
          </a:p>
          <a:p>
            <a:r>
              <a:rPr lang="en-US" dirty="0" smtClean="0"/>
              <a:t>The emergence of new nations such as Germany and Italy and the decline of old empires  upset the balance of power worked out in the Congress of Vienna in 1815.</a:t>
            </a:r>
          </a:p>
          <a:p>
            <a:r>
              <a:rPr lang="en-US" dirty="0" smtClean="0"/>
              <a:t>First half of the 1800’s Austrian Empire was dominant, and by the end of the 1800’s Germany under Bismarck took the lead.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3810000"/>
            <a:ext cx="61722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international order was further affected by the industrial revolution, which had fueled economic growth in all parts or Europe, especially Britain and Germany.</a:t>
            </a:r>
          </a:p>
          <a:p>
            <a:r>
              <a:rPr lang="en-US" dirty="0" smtClean="0"/>
              <a:t>Development of technology led to new military weapons, which increased the capacity for war in Europe.</a:t>
            </a:r>
            <a:endParaRPr lang="en-US" dirty="0"/>
          </a:p>
        </p:txBody>
      </p:sp>
      <p:pic>
        <p:nvPicPr>
          <p:cNvPr id="82946" name="Picture 2" descr="http://brokenworld.wikispaces.com/file/view/nationalism.png/30640604/nationali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2738248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895600"/>
          </a:xfrm>
        </p:spPr>
        <p:txBody>
          <a:bodyPr/>
          <a:lstStyle/>
          <a:p>
            <a:pPr algn="ctr"/>
            <a:r>
              <a:rPr lang="en-US" sz="8000" b="1" dirty="0" smtClean="0"/>
              <a:t>SECTION V </a:t>
            </a:r>
            <a:br>
              <a:rPr lang="en-US" sz="8000" b="1" dirty="0" smtClean="0"/>
            </a:br>
            <a:r>
              <a:rPr lang="en-US" sz="8000" b="1" dirty="0" smtClean="0"/>
              <a:t>REVIEW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7384256" cy="2971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QUESTIONS</a:t>
            </a:r>
          </a:p>
          <a:p>
            <a:pPr algn="ctr">
              <a:buNone/>
            </a:pPr>
            <a:r>
              <a:rPr lang="en-US" sz="3600" b="1" dirty="0" smtClean="0"/>
              <a:t>2 – 6</a:t>
            </a:r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PAGE 138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1" y="1295400"/>
            <a:ext cx="88534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THE UNIFICATION OF ITALY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5638800"/>
          </a:xfrm>
        </p:spPr>
        <p:txBody>
          <a:bodyPr/>
          <a:lstStyle/>
          <a:p>
            <a:r>
              <a:rPr lang="en-US" dirty="0" smtClean="0"/>
              <a:t>Early in the 1800’s, Italy was seen as a “geographic expression” </a:t>
            </a:r>
          </a:p>
          <a:p>
            <a:r>
              <a:rPr lang="en-US" dirty="0" smtClean="0"/>
              <a:t>Italians looked back to the glorious days of the Roman Empire and to the days when Italian city-states were at the centre of the Renaissance.</a:t>
            </a:r>
          </a:p>
          <a:p>
            <a:r>
              <a:rPr lang="en-US" dirty="0" smtClean="0"/>
              <a:t>Nationalists yearned for a unified Italy and a return to past glories</a:t>
            </a:r>
          </a:p>
          <a:p>
            <a:r>
              <a:rPr lang="en-US" dirty="0" smtClean="0"/>
              <a:t>Italian nationalism roots dates back to the French Revolution.  (Liberty, Equality, and Fraternity)</a:t>
            </a:r>
          </a:p>
          <a:p>
            <a:r>
              <a:rPr lang="en-US" dirty="0" smtClean="0"/>
              <a:t>Napoleon Bonaparte had combined all the small states into larger kingdoms.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ITALIAN UNIFICATION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10600" cy="5867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the Congress of Vienna most of Italy was under foreign rule.</a:t>
            </a:r>
          </a:p>
          <a:p>
            <a:r>
              <a:rPr lang="en-US" dirty="0" smtClean="0"/>
              <a:t>Italy struggled throughout the 1830’s and 1840’s.</a:t>
            </a:r>
          </a:p>
          <a:p>
            <a:r>
              <a:rPr lang="en-US" dirty="0" smtClean="0"/>
              <a:t>In 1831, Giuseppe Mazzini founded a secret society called  Young Italy to work towards unification.</a:t>
            </a:r>
          </a:p>
          <a:p>
            <a:r>
              <a:rPr lang="en-US" dirty="0" smtClean="0"/>
              <a:t>Mazzini wanted Italy to be a republic</a:t>
            </a:r>
          </a:p>
          <a:p>
            <a:r>
              <a:rPr lang="en-US" dirty="0" smtClean="0"/>
              <a:t>Count Camillo Cavour was a nationalist who favored a unified Italy led by the Kingdom of Sardinia.</a:t>
            </a:r>
          </a:p>
          <a:p>
            <a:r>
              <a:rPr lang="en-US" dirty="0" smtClean="0"/>
              <a:t>The entire movement for Italian unity was called IL </a:t>
            </a:r>
            <a:r>
              <a:rPr lang="en-US" i="1" dirty="0" smtClean="0"/>
              <a:t>Risorgimento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Attempts to rid Italy of foreign rule failed in 1848, however Sardinia emerged as a leader in the struggle for unification and in 1849 Victor Emmanuel II became king of Sardinia and was a huge supporter </a:t>
            </a:r>
            <a:r>
              <a:rPr lang="en-US" smtClean="0"/>
              <a:t>of IL Risorgimento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UNIFICATION COMPLETED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610600" cy="5791199"/>
          </a:xfrm>
        </p:spPr>
        <p:txBody>
          <a:bodyPr/>
          <a:lstStyle/>
          <a:p>
            <a:r>
              <a:rPr lang="en-US" dirty="0" smtClean="0"/>
              <a:t>In southern Italy the unification movement was growing under Giuseppe Garibaldi who belonged to Young Italy.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Garibaldi wanted nothing less than a complete unified Italy with a republican form of government.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1860 the unofficial approval and formation of the “Red Shirts” army attacked the kingdom of Two Sicilies to drive out the Bourbon rulers.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2855</TotalTime>
  <Words>4482</Words>
  <Application>Microsoft Office PowerPoint</Application>
  <PresentationFormat>On-screen Show (4:3)</PresentationFormat>
  <Paragraphs>345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Consolas</vt:lpstr>
      <vt:lpstr>Corbel</vt:lpstr>
      <vt:lpstr>Wingdings</vt:lpstr>
      <vt:lpstr>Wingdings 2</vt:lpstr>
      <vt:lpstr>Wingdings 3</vt:lpstr>
      <vt:lpstr>Metro</vt:lpstr>
      <vt:lpstr>PowerPoint Presentation</vt:lpstr>
      <vt:lpstr>Nationalism-Intro</vt:lpstr>
      <vt:lpstr>NATIONALISM PRO’s</vt:lpstr>
      <vt:lpstr>NATIONALISM CON’s</vt:lpstr>
      <vt:lpstr>PowerPoint Presentation</vt:lpstr>
      <vt:lpstr>PowerPoint Presentation</vt:lpstr>
      <vt:lpstr>THE UNIFICATION OF ITALY</vt:lpstr>
      <vt:lpstr>ITALIAN UNIFICATION BACKGROUND</vt:lpstr>
      <vt:lpstr>UNIFICATION COMPLETED</vt:lpstr>
      <vt:lpstr>HEADED UP THE BOOT!</vt:lpstr>
      <vt:lpstr>PowerPoint Presentation</vt:lpstr>
      <vt:lpstr>PROBLEMS OF A UNIFIED ITALY</vt:lpstr>
      <vt:lpstr>PowerPoint Presentation</vt:lpstr>
      <vt:lpstr>PowerPoint Presentation</vt:lpstr>
      <vt:lpstr>GERMANY BACKGROUND</vt:lpstr>
      <vt:lpstr>FOREIGN OBSTACLES TO UNITY</vt:lpstr>
      <vt:lpstr>INNER OBSTACLES TO UNITY</vt:lpstr>
      <vt:lpstr>PRUSSIAN LEADERSHIP</vt:lpstr>
      <vt:lpstr>PowerPoint Presentation</vt:lpstr>
      <vt:lpstr>BLOOD &amp; IRON</vt:lpstr>
      <vt:lpstr>PowerPoint Presentation</vt:lpstr>
      <vt:lpstr>RESULTS SHOW!</vt:lpstr>
      <vt:lpstr>PowerPoint Presentation</vt:lpstr>
      <vt:lpstr>SECTION II  REVIEW</vt:lpstr>
      <vt:lpstr>SECTION III  CONSULIDATING THE GERMAN EMPIRE</vt:lpstr>
      <vt:lpstr>THE NEW GERMAN EMPIRE STIKES BACK</vt:lpstr>
      <vt:lpstr>THINGS AREN’T ALWAYS AS THEY SEEM</vt:lpstr>
      <vt:lpstr>PRUSSIAN INFLUENCE</vt:lpstr>
      <vt:lpstr>CONFLICT OVER RELGION</vt:lpstr>
      <vt:lpstr>FEAR THE WRATH OF GOD!</vt:lpstr>
      <vt:lpstr>“GIVE ME GIVE ME NEVER GETS” POLITICAL AND SOCIAL REFORMS</vt:lpstr>
      <vt:lpstr>OH NO!... NOT SOCIALISM</vt:lpstr>
      <vt:lpstr>THE EMPEROR’S NEW GROOVE</vt:lpstr>
      <vt:lpstr>  BON VOYAGE!</vt:lpstr>
      <vt:lpstr>STEEL THE ARMY AND NAVY</vt:lpstr>
      <vt:lpstr>A NATIONAL SPIRIT</vt:lpstr>
      <vt:lpstr>SECTION III REVIEW</vt:lpstr>
      <vt:lpstr>REPRESSION AND REFORM IN RUSSIA</vt:lpstr>
      <vt:lpstr>RUSSIA IN THE EARLY 1800’S</vt:lpstr>
      <vt:lpstr>TIME TO PUMP YOU UP … AUTOCRAZY</vt:lpstr>
      <vt:lpstr> AUTOCRACY PARANOIA</vt:lpstr>
      <vt:lpstr>A PERIOD OF REFORM</vt:lpstr>
      <vt:lpstr>ALL FOR FREEDOM … SAY MIRS!</vt:lpstr>
      <vt:lpstr>YOU SAY YOU WANT A REVOLUTION!</vt:lpstr>
      <vt:lpstr>A RETURN TO REPRESSION! AGAIN?</vt:lpstr>
      <vt:lpstr>WHEN WILL WE EVER LEARN</vt:lpstr>
      <vt:lpstr>THE REVOLUTION OF 1905</vt:lpstr>
      <vt:lpstr>FEEL THE WRATH OF SUNDAY</vt:lpstr>
      <vt:lpstr>SECTION IV  REVIEW</vt:lpstr>
      <vt:lpstr>NATIONALISM IN EASTERN EUROPE</vt:lpstr>
      <vt:lpstr>THE AUSTRIAN EMPIRE</vt:lpstr>
      <vt:lpstr>FROM THE CRADLE TO THE GRAVE</vt:lpstr>
      <vt:lpstr>I CHALLENGE YOU TO A DUAL… MONARCHY</vt:lpstr>
      <vt:lpstr>HEY AUSTRIA – YOU HUNGARY?</vt:lpstr>
      <vt:lpstr>LIFE IN AUSTRIA-HUNGARY</vt:lpstr>
      <vt:lpstr>  OH NO, NOT THE OTTOMAN’S</vt:lpstr>
      <vt:lpstr>LETS RACE TO THE BALKINS</vt:lpstr>
      <vt:lpstr>A NEW INTERNATIONAL ORDER</vt:lpstr>
      <vt:lpstr>SECTION V 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setup</dc:creator>
  <cp:lastModifiedBy>Coyne, Roselyn F.</cp:lastModifiedBy>
  <cp:revision>211</cp:revision>
  <dcterms:created xsi:type="dcterms:W3CDTF">2010-11-05T16:34:05Z</dcterms:created>
  <dcterms:modified xsi:type="dcterms:W3CDTF">2018-11-09T11:57:48Z</dcterms:modified>
</cp:coreProperties>
</file>