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20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21" r:id="rId50"/>
    <p:sldId id="322" r:id="rId51"/>
    <p:sldId id="304" r:id="rId52"/>
    <p:sldId id="305" r:id="rId53"/>
    <p:sldId id="306" r:id="rId54"/>
    <p:sldId id="323" r:id="rId55"/>
    <p:sldId id="308" r:id="rId56"/>
    <p:sldId id="324" r:id="rId57"/>
    <p:sldId id="310" r:id="rId58"/>
    <p:sldId id="311" r:id="rId59"/>
    <p:sldId id="325" r:id="rId60"/>
    <p:sldId id="326" r:id="rId61"/>
    <p:sldId id="327" r:id="rId62"/>
    <p:sldId id="314" r:id="rId63"/>
    <p:sldId id="315" r:id="rId64"/>
    <p:sldId id="316" r:id="rId65"/>
    <p:sldId id="317" r:id="rId66"/>
    <p:sldId id="31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FC1499-FA3A-4FC7-A4CF-5ED02DF7C5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ABA65BC-87DE-43B0-9F32-803D6D60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Italian Unification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Nationalism in Europe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Cavour and Sardinia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err="1" smtClean="0"/>
              <a:t>Camillo</a:t>
            </a:r>
            <a:r>
              <a:rPr lang="en-US" dirty="0" smtClean="0"/>
              <a:t> de Cavour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One of the most important leaders of the Italian unification movement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Believed a nationalist movement was strong enough to unite Italy</a:t>
            </a:r>
            <a:endParaRPr lang="en-US" dirty="0"/>
          </a:p>
        </p:txBody>
      </p:sp>
      <p:pic>
        <p:nvPicPr>
          <p:cNvPr id="6" name="Content Placeholder 5" descr="Brescia_Cavour%20(Gordigiani)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9899" y="1524000"/>
            <a:ext cx="357584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Founded a nationalist newspaper called “</a:t>
            </a:r>
            <a:r>
              <a:rPr lang="en-US" i="1" dirty="0" smtClean="0"/>
              <a:t>Il </a:t>
            </a:r>
            <a:r>
              <a:rPr lang="en-US" i="1" dirty="0" err="1" smtClean="0"/>
              <a:t>Risorgiment</a:t>
            </a:r>
            <a:r>
              <a:rPr lang="en-US" i="1" dirty="0" smtClean="0"/>
              <a:t>”</a:t>
            </a:r>
            <a:r>
              <a:rPr lang="en-US" dirty="0" smtClean="0"/>
              <a:t> means “rebirth” or “resurgence”</a:t>
            </a:r>
          </a:p>
          <a:p>
            <a:pPr>
              <a:buNone/>
            </a:pPr>
            <a:r>
              <a:rPr lang="en-US" dirty="0" smtClean="0"/>
              <a:t>4. 1852, became prime minister of the independent kingdom of Sardinia</a:t>
            </a:r>
          </a:p>
          <a:p>
            <a:pPr>
              <a:buNone/>
            </a:pPr>
            <a:r>
              <a:rPr lang="en-US" dirty="0" smtClean="0"/>
              <a:t>5. Believed a thriving economy was important if the nation of Italy was to be born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He worked to build the Sardinian economy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ii. France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Cavour supported France in a war against Russia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He also gave France the provinces of Nice and Savoy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France agreed to support Sardinia in a war against Austria </a:t>
            </a:r>
          </a:p>
          <a:p>
            <a:pPr>
              <a:buNone/>
            </a:pPr>
            <a:r>
              <a:rPr lang="en-US" dirty="0" smtClean="0"/>
              <a:t>iii. By 1860, the northern Italian states were liberated from the control of the Austrian Empire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Garibaldi and the Red Shirts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Giuseppe Garibaldi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Many have called him the “sword” of Italy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Joined Mazzini’s Young Italy movement in 1833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Forced to flee Italy twice because of his nationalist activities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Learned the techniques of guerilla warfare while living in South America</a:t>
            </a:r>
            <a:endParaRPr lang="en-US" dirty="0"/>
          </a:p>
        </p:txBody>
      </p:sp>
      <p:pic>
        <p:nvPicPr>
          <p:cNvPr id="5" name="Content Placeholder 4" descr="Giuseppe_Garibald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524000"/>
            <a:ext cx="3428999" cy="4648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v. Returned to Italy for good in 1854</a:t>
            </a:r>
          </a:p>
          <a:p>
            <a:pPr>
              <a:buNone/>
            </a:pPr>
            <a:r>
              <a:rPr lang="en-US" dirty="0" smtClean="0"/>
              <a:t>vi. 1860, was asked by Cavour to lead part of the Sardinian army in the war against Austria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Redshirts is the name given to Garibaldi’s followers</a:t>
            </a:r>
          </a:p>
          <a:p>
            <a:pPr marL="571500" indent="-571500">
              <a:buAutoNum type="romanLcPeriod"/>
            </a:pPr>
            <a:r>
              <a:rPr lang="en-US" dirty="0" smtClean="0"/>
              <a:t>Garibaldi and the Red Shirts gained the island of Sicily using their guerilla warfare tactics in July 1860</a:t>
            </a:r>
          </a:p>
          <a:p>
            <a:pPr marL="571500" indent="-571500">
              <a:buAutoNum type="romanLcPeriod"/>
            </a:pPr>
            <a:r>
              <a:rPr lang="en-US" dirty="0" smtClean="0"/>
              <a:t>September 1860, they, with the help from Sardinian army, helped conquer Naples</a:t>
            </a:r>
          </a:p>
          <a:p>
            <a:pPr marL="571500" indent="-571500">
              <a:buAutoNum type="romanLcPeriod"/>
            </a:pPr>
            <a:r>
              <a:rPr lang="en-US" dirty="0" smtClean="0"/>
              <a:t>Now controlled southern Italy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The Red Shirts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Garibaldi favored a republic</a:t>
            </a:r>
          </a:p>
          <a:p>
            <a:pPr marL="571500" indent="-571500">
              <a:buAutoNum type="romanLcPeriod"/>
            </a:pPr>
            <a:r>
              <a:rPr lang="en-US" dirty="0" smtClean="0"/>
              <a:t>However he offered the Kingdom of the Two </a:t>
            </a:r>
            <a:r>
              <a:rPr lang="en-US" dirty="0" err="1" smtClean="0"/>
              <a:t>Sicilies</a:t>
            </a:r>
            <a:r>
              <a:rPr lang="en-US" dirty="0"/>
              <a:t> </a:t>
            </a:r>
            <a:r>
              <a:rPr lang="en-US" dirty="0" smtClean="0"/>
              <a:t>to King Victor Emmanuel of Sardinia</a:t>
            </a:r>
            <a:endParaRPr lang="en-US" dirty="0"/>
          </a:p>
        </p:txBody>
      </p:sp>
      <p:pic>
        <p:nvPicPr>
          <p:cNvPr id="5" name="Content Placeholder 4" descr="victor-emmanuel-ii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600200"/>
            <a:ext cx="3124200" cy="4495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1861, all the territories in Italy agreed on unification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Excluding Venetia and the Papal states</a:t>
            </a:r>
          </a:p>
          <a:p>
            <a:pPr>
              <a:buNone/>
            </a:pPr>
            <a:r>
              <a:rPr lang="en-US" dirty="0" smtClean="0"/>
              <a:t>iv. 1866, Prussia and Austria go to war and Italy sides with Prussia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Prussia will give Venetia to Italy after Austria’s defeat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v. 1870, War between France and Prussia, cause French troops to withdraw from Rome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Italian troops enter Rome later that year and completed the unification of Italy under King Victor Emmanuel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Social and Economic Problems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Still had regional differences even though Italy was politically united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Southern, Italians resent being ruled by Rome, which became the new capital of Italy in 1871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Catholic Church did not recognize Italy as a legitimate nation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Pope prohibited Catholics from voting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Challenges After Unification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Stirrings of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After the Congress of Vienna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err="1" smtClean="0"/>
              <a:t>Klemens</a:t>
            </a:r>
            <a:r>
              <a:rPr lang="en-US" dirty="0" smtClean="0"/>
              <a:t> von Metternich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Wanted to maintain the old Europe with its relationships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Admitted that the old Europe was nearing its end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Old order had been damaged beyond repair</a:t>
            </a:r>
          </a:p>
          <a:p>
            <a:pPr marL="1371600" lvl="2" indent="-571500">
              <a:buFont typeface="+mj-lt"/>
              <a:buAutoNum type="arabicPeriod"/>
            </a:pPr>
            <a:endParaRPr lang="en-US" dirty="0"/>
          </a:p>
          <a:p>
            <a:pPr marL="1371600" lvl="2" indent="-571500">
              <a:buNone/>
            </a:pPr>
            <a:endParaRPr lang="en-US" dirty="0"/>
          </a:p>
        </p:txBody>
      </p:sp>
      <p:pic>
        <p:nvPicPr>
          <p:cNvPr id="5" name="Content Placeholder 4" descr="240px-Prince_Metternich_by_Lawren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0539" y="2365248"/>
            <a:ext cx="2194560" cy="288950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Widespread poverty</a:t>
            </a:r>
          </a:p>
          <a:p>
            <a:pPr>
              <a:buNone/>
            </a:pPr>
            <a:r>
              <a:rPr lang="en-US" dirty="0" smtClean="0"/>
              <a:t>v. Unemployment and rising taxes led to riots in towns</a:t>
            </a:r>
          </a:p>
          <a:p>
            <a:pPr>
              <a:buNone/>
            </a:pPr>
            <a:r>
              <a:rPr lang="en-US" dirty="0" smtClean="0"/>
              <a:t>vi. Poverty led millions to emigrate to the United States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Voting reform was a major priority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In the beginning only the wealthiest men could vote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By the late 1800s most adult male taxpayers could vote</a:t>
            </a:r>
          </a:p>
          <a:p>
            <a:pPr marL="571500" indent="-571500">
              <a:buAutoNum type="romanLcPeriod"/>
            </a:pPr>
            <a:r>
              <a:rPr lang="en-US" dirty="0" smtClean="0"/>
              <a:t>Industrial reforms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Limited working hours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Prohibited child labor</a:t>
            </a:r>
          </a:p>
          <a:p>
            <a:pPr marL="571500" indent="-571500">
              <a:buAutoNum type="romanLcPeriod"/>
            </a:pPr>
            <a:r>
              <a:rPr lang="en-US" dirty="0" smtClean="0"/>
              <a:t>Encouraged building of transportation and water systems to improve cities and encourage industry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Reforms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1882, formed a military alliance with Austria-Hungary and Germany</a:t>
            </a:r>
          </a:p>
          <a:p>
            <a:pPr marL="571500" indent="-571500">
              <a:buAutoNum type="romanLcPeriod"/>
            </a:pPr>
            <a:r>
              <a:rPr lang="en-US" dirty="0" smtClean="0"/>
              <a:t>The three nations agreed to defend each other against a possible attack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Known as the Triple Alliance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New Foreign Policy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Revolution in Prussia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Revolution swept through Europe in 1848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German liberals in the state of Prussia also took the opportunity to revolt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Differed on whether they wanted a republic or a constitutional monarchy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Agreed that German unity would promote individual rights and liberal reforms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Steps Toward Unification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Frederick Wilhelm IV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Prussian king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Promised a constitution and other reforms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He would later go back on all that he promised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Banned publications and organizations that supported democracy and the constitution was never written</a:t>
            </a:r>
            <a:endParaRPr lang="en-US" dirty="0"/>
          </a:p>
        </p:txBody>
      </p:sp>
      <p:pic>
        <p:nvPicPr>
          <p:cNvPr id="7" name="Content Placeholder 6" descr="Wilhelm 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905000"/>
            <a:ext cx="2514600" cy="3810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Early step toward unity</a:t>
            </a:r>
          </a:p>
          <a:p>
            <a:pPr marL="571500" indent="-571500">
              <a:buAutoNum type="romanLcPeriod"/>
            </a:pPr>
            <a:r>
              <a:rPr lang="en-US" dirty="0" smtClean="0"/>
              <a:t>There was an economic alliance between some of the German states</a:t>
            </a:r>
          </a:p>
          <a:p>
            <a:pPr marL="571500" indent="-571500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Economic and Cultural Unity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Zollverein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Created in 1834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Name means customs union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Allowed for the removal of tariffs (taxes) on products traded between the German states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Inspired business people to support unification and encouraged the growth of railroads connecting the German states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By 1844, it included almost all the German states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Bismarck’s Plan for Germany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Otto von Bismarck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A conservative politician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Became prominent in Prussian politics in 1847 when he gave a strongly conservative speech at the National Assembly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1862, King Wilhelm I of Prussia chose him to be Prussia’s prime minister</a:t>
            </a:r>
          </a:p>
        </p:txBody>
      </p:sp>
      <p:pic>
        <p:nvPicPr>
          <p:cNvPr id="6" name="Content Placeholder 5" descr="bismarc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9812" y="2286000"/>
            <a:ext cx="1728788" cy="222011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He supported the king</a:t>
            </a:r>
          </a:p>
          <a:p>
            <a:pPr marL="571500" indent="-571500">
              <a:buAutoNum type="romanLcPeriod"/>
            </a:pPr>
            <a:r>
              <a:rPr lang="en-US" dirty="0" smtClean="0"/>
              <a:t>Believed it was Prussia’s destiny to lead the German people toward unification</a:t>
            </a:r>
          </a:p>
          <a:p>
            <a:pPr marL="571500" indent="-571500">
              <a:buAutoNum type="romanLcPeriod"/>
            </a:pPr>
            <a:r>
              <a:rPr lang="en-US" dirty="0" smtClean="0"/>
              <a:t>His philosophy toward government was more practical than it was idealistic</a:t>
            </a:r>
          </a:p>
          <a:p>
            <a:pPr marL="571500" indent="-571500">
              <a:buAutoNum type="romanLcPeriod"/>
            </a:pPr>
            <a:r>
              <a:rPr lang="en-US" dirty="0" err="1" smtClean="0"/>
              <a:t>Realpolitik</a:t>
            </a:r>
            <a:endParaRPr lang="en-US" dirty="0" smtClean="0"/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A practice he developed, where policies were based on the interest of Prussia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Bismarck’s Philosophy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ii. Nationalism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Growing force in Europe during the 1800s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Came in some part from the decisions of the Congress of Vienna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Congress had created political boundaries that ignored national groups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Placed these groups under large empires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Examples: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dirty="0" smtClean="0"/>
              <a:t>Austrian Empire: home to Croats, Czechs, Germans, Hungarians, Italians, Poles, Serbs, Slovaks, and Slovenes</a:t>
            </a: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Bismarck pushed to increase the power of the Prussian army</a:t>
            </a:r>
          </a:p>
          <a:p>
            <a:pPr marL="571500" indent="-571500">
              <a:buAutoNum type="romanLcPeriod"/>
            </a:pPr>
            <a:r>
              <a:rPr lang="en-US" dirty="0" smtClean="0"/>
              <a:t>Believed Prussian unity would only be won by “blood and iron”</a:t>
            </a:r>
          </a:p>
          <a:p>
            <a:pPr marL="571500" indent="-571500">
              <a:buAutoNum type="romanLcPeriod"/>
            </a:pPr>
            <a:r>
              <a:rPr lang="en-US" dirty="0" smtClean="0"/>
              <a:t>He dismissed the assembly when they would not approve funds to expand the army and collected taxes anyway</a:t>
            </a:r>
          </a:p>
          <a:p>
            <a:pPr marL="571500" indent="-571500">
              <a:buAutoNum type="romanLcPeriod"/>
            </a:pPr>
            <a:r>
              <a:rPr lang="en-US" dirty="0" smtClean="0"/>
              <a:t>Built army into a war machine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“Blood and Iron”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He used a disagreement between two states called Schleswig and Holstein, to start a war with Denmark</a:t>
            </a:r>
          </a:p>
          <a:p>
            <a:pPr marL="571500" indent="-571500">
              <a:buAutoNum type="romanLcPeriod"/>
            </a:pPr>
            <a:r>
              <a:rPr lang="en-US" dirty="0" smtClean="0"/>
              <a:t>1864, he formed a military alliance with Austria</a:t>
            </a:r>
          </a:p>
          <a:p>
            <a:pPr marL="571500" indent="-571500">
              <a:buAutoNum type="romanLcPeriod"/>
            </a:pPr>
            <a:r>
              <a:rPr lang="en-US" dirty="0" smtClean="0"/>
              <a:t>He believed both of these two states should be controlled by the German Confederation</a:t>
            </a:r>
          </a:p>
          <a:p>
            <a:pPr marL="571500" indent="-571500">
              <a:buAutoNum type="romanLcPeriod"/>
            </a:pPr>
            <a:r>
              <a:rPr lang="en-US" dirty="0" smtClean="0"/>
              <a:t>Denmark gave the territory to Austria and Germany after a brief fight</a:t>
            </a:r>
          </a:p>
          <a:p>
            <a:pPr marL="571500" indent="-571500">
              <a:buAutoNum type="romanLcPeriod"/>
            </a:pPr>
            <a:r>
              <a:rPr lang="en-US" dirty="0" smtClean="0"/>
              <a:t>This left some territory in the hands of Austria as well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Bismarck’s First War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The Austro-Prussian War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Bismarck made an alliance with the Italian prime minister and promised the territory of Venetia to Italy if they helped him in a war against Austria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He persuaded France to stay neutral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He provoked Austria by sending Prussian troops into the Austrian territory of Holstein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Austria declared war on Prussia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Unification and Empire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v. Wilhelm I blamed Austria for starting the war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Address appealed to the people’s sense of nationalism</a:t>
            </a: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vi. War unfolded how Wilhelm and Bismarck planned</a:t>
            </a:r>
          </a:p>
          <a:p>
            <a:pPr>
              <a:buNone/>
            </a:pPr>
            <a:r>
              <a:rPr lang="en-US" dirty="0" smtClean="0"/>
              <a:t>vii. Prussians defeated the Austrians in 7 weeks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viii. The treaty that ended the war dissolved the German Confederation and forced Austria to surrender the state of Holstein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Only 3 states remained outside of Prussian control</a:t>
            </a:r>
          </a:p>
          <a:p>
            <a:pPr>
              <a:buNone/>
            </a:pPr>
            <a:r>
              <a:rPr lang="en-US" dirty="0" smtClean="0"/>
              <a:t>ix. Bismarck and Wilhelm used the victory to rally other German states around Prussia</a:t>
            </a:r>
          </a:p>
          <a:p>
            <a:pPr>
              <a:buNone/>
            </a:pPr>
            <a:r>
              <a:rPr lang="en-US" dirty="0" smtClean="0"/>
              <a:t>x. Austro-Prussian War was the first step toward unification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014328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1870, a conflict arose over a dispute with France over the territory of Alsace and Lorraine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These provinces had been a part of the Holy Roman Empire, which included Prussia</a:t>
            </a:r>
          </a:p>
          <a:p>
            <a:pPr marL="571500" indent="-571500">
              <a:buAutoNum type="romanLcPeriod"/>
            </a:pPr>
            <a:r>
              <a:rPr lang="en-US" dirty="0" smtClean="0"/>
              <a:t>This caused the Southern German states to support Prussia and the Northern states in a war against France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Franco-Prussian War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1871, Bismarck secured a Prussian victory against France in the Franco-Prussian War</a:t>
            </a:r>
          </a:p>
          <a:p>
            <a:pPr>
              <a:buNone/>
            </a:pPr>
            <a:r>
              <a:rPr lang="en-US" dirty="0" smtClean="0"/>
              <a:t>iv. Peace treaty declared the unification of Germany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Peace treaty of the Franco-Prussian war had far reaching consequences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Victory established a unified Germany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Wilhelm I was proclaimed the first Kaiser (emperor) of the German Empire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Bismarck was appointed first chancellor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Significantly changed the balance of power in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Creating the German Empire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A new Government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Germany’s 25 states wanted to retain some power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Government took federalist form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Power was shared between the state and national governments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Wilhelm I led the government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According to law all men age 25 or older could vote</a:t>
            </a:r>
            <a:endParaRPr lang="en-US" dirty="0"/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Government will place many restrictions on voters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The Empire’s Growth and Change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Bismarck saw the Roman Catholic Church as a threat to his government</a:t>
            </a:r>
          </a:p>
          <a:p>
            <a:pPr marL="571500" indent="-571500">
              <a:buAutoNum type="romanLcPeriod"/>
            </a:pPr>
            <a:r>
              <a:rPr lang="en-US" dirty="0" smtClean="0"/>
              <a:t>Believed government should control aspect of culture, i.e. education, not the church</a:t>
            </a:r>
          </a:p>
          <a:p>
            <a:pPr marL="571500" indent="-571500">
              <a:buAutoNum type="romanLcPeriod"/>
            </a:pPr>
            <a:r>
              <a:rPr lang="en-US" dirty="0" smtClean="0"/>
              <a:t>Passed laws limiting the influence of the Catholic Church in Germany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This struggle was known as </a:t>
            </a:r>
            <a:r>
              <a:rPr lang="en-US" dirty="0" err="1" smtClean="0"/>
              <a:t>Kulturkampf</a:t>
            </a:r>
            <a:endParaRPr lang="en-US" dirty="0" smtClean="0"/>
          </a:p>
          <a:p>
            <a:pPr marL="971550" lvl="1" indent="-57150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The Government and the Church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Experienced a time of economic growth after unification</a:t>
            </a:r>
          </a:p>
          <a:p>
            <a:pPr marL="571500" indent="-571500">
              <a:buAutoNum type="romanLcPeriod"/>
            </a:pPr>
            <a:r>
              <a:rPr lang="en-US" dirty="0" smtClean="0"/>
              <a:t>France had to pay reparations (money) for damages to Germany during the war</a:t>
            </a:r>
          </a:p>
          <a:p>
            <a:pPr marL="571500" indent="-571500">
              <a:buAutoNum type="romanLcPeriod"/>
            </a:pPr>
            <a:r>
              <a:rPr lang="en-US" dirty="0" smtClean="0"/>
              <a:t>Used some of the money to build railroads t link the German states</a:t>
            </a:r>
          </a:p>
          <a:p>
            <a:pPr marL="571500" indent="-571500">
              <a:buAutoNum type="romanLcPeriod"/>
            </a:pPr>
            <a:r>
              <a:rPr lang="en-US" dirty="0" smtClean="0"/>
              <a:t>Other helped build up businesses</a:t>
            </a:r>
          </a:p>
          <a:p>
            <a:pPr marL="571500" indent="-571500">
              <a:buAutoNum type="romanLcPeriod"/>
            </a:pPr>
            <a:r>
              <a:rPr lang="en-US" dirty="0" smtClean="0"/>
              <a:t>Empire will catch up with other industrial countries of Europe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Economic Growth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German socialist protested against harsh factory conditions and called for state control of all industries</a:t>
            </a:r>
          </a:p>
          <a:p>
            <a:pPr marL="571500" indent="-571500">
              <a:buAutoNum type="romanLcPeriod"/>
            </a:pPr>
            <a:r>
              <a:rPr lang="en-US" dirty="0" smtClean="0"/>
              <a:t>Bismarck tried to destroy socialism</a:t>
            </a:r>
          </a:p>
          <a:p>
            <a:pPr marL="571500" indent="-571500">
              <a:buAutoNum type="romanLcPeriod"/>
            </a:pPr>
            <a:r>
              <a:rPr lang="en-US" dirty="0" smtClean="0"/>
              <a:t>He combated socialism with his own reforms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Had reforms that provided benefits for health, accidents, old age and disability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The Path to Social Reform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Bismarck did not want to expand Germany’s borders any further after unification</a:t>
            </a:r>
          </a:p>
          <a:p>
            <a:pPr marL="571500" indent="-571500">
              <a:buAutoNum type="romanLcPeriod"/>
            </a:pPr>
            <a:r>
              <a:rPr lang="en-US" dirty="0" smtClean="0"/>
              <a:t>He did believed France was still a threat</a:t>
            </a:r>
          </a:p>
          <a:p>
            <a:pPr marL="571500" indent="-571500">
              <a:buAutoNum type="romanLcPeriod"/>
            </a:pPr>
            <a:r>
              <a:rPr lang="en-US" dirty="0" smtClean="0"/>
              <a:t>Entered into a number of alliances to counteract the threat</a:t>
            </a:r>
          </a:p>
          <a:p>
            <a:pPr marL="571500" indent="-571500">
              <a:buAutoNum type="romanLcPeriod"/>
            </a:pPr>
            <a:r>
              <a:rPr lang="en-US" dirty="0" smtClean="0"/>
              <a:t>1888, Wilhelm I’s grandson, Wilhelm II, became Kaiser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He will fire Bismarck after a disagreement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Bismarck and Wilhelm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Unrest in Russia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Government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Russian monarchs ruled with absolute power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Czars believed in autocracy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Government by one ruler with unlimited power</a:t>
            </a:r>
          </a:p>
          <a:p>
            <a:pPr marL="514350" indent="-514350">
              <a:buAutoNum type="alphaLcPeriod"/>
            </a:pPr>
            <a:r>
              <a:rPr lang="en-US" dirty="0" smtClean="0"/>
              <a:t>Society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Society was mainly agricultural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Russia did not industrialize much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Government and Society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iii. Much of the country consisted of peasants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Serfs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Agricultural workers who were considered part of the land on which they worked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Were controlled by lords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Technically not slaves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Were not allowed to leave the property on which they were born and they did not own the land on which they worked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Had to make regular payments of both goods and labor to their lords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Some government officials wanted to improve conditions for the serfs but were unable to do 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The Decembrist Revolt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Some revolutionaries formed secret societies to fight the czar’s rule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Saw an opportunity when czar Alexander I died in 1825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Decembrist rebelled against the government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Included some military officers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Led a group of 3000 soldiers  and assembled in front of the Winter Palace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Refused to declare their allegiance to </a:t>
            </a:r>
            <a:r>
              <a:rPr lang="en-US" smtClean="0"/>
              <a:t>czar Nicholas 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Reform and Repression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Nicholas responded by crushing the rebellion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Captured many of the Decembrist and sent them to Siberia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5 were executed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Tsar_Nicholas_I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5119" y="2438397"/>
            <a:ext cx="2025400" cy="27432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Italy was split into three groups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North- under Austrian rule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Others under the Hapsburgs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rest left to France</a:t>
            </a: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iv. Italian nationalism grew in opposition to these conditions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Reforms of Alexander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Came to power in 1855 near the end of the Crimean War</a:t>
            </a:r>
          </a:p>
          <a:p>
            <a:pPr marL="571500" indent="-571500">
              <a:buAutoNum type="romanLcPeriod"/>
            </a:pPr>
            <a:r>
              <a:rPr lang="en-US" dirty="0" smtClean="0"/>
              <a:t>Lost in that war showed how far behind Russia was compared to the rest of Europe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lex2russia18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1676400"/>
            <a:ext cx="2895600" cy="41148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Russia did not have modern technology and industry needed to build up a military that could compete with that of Europe’s powers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iv. Reforms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1861, Alexander II freed the Russian serf’s and gave them the right to own land as part of a commune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Believed that the terrible conditions serfs lived in would only cause rebellion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Hoped that by giving them land it would help to build a market economy in Russia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Set up a new judicial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Allowed some local self-government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Reorganized the navy and army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v. Despite the reforms, revolutionary movements continued to strengthen</a:t>
            </a:r>
          </a:p>
          <a:p>
            <a:pPr>
              <a:buNone/>
            </a:pPr>
            <a:r>
              <a:rPr lang="en-US" dirty="0" smtClean="0"/>
              <a:t>vi. 1881, a revolutionary group called the People’s Will assassinated czar Alexander 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Unrest Under Alexander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Alexander III became czar after his father died</a:t>
            </a:r>
          </a:p>
          <a:p>
            <a:pPr marL="571500" indent="-571500">
              <a:buAutoNum type="romanLcPeriod"/>
            </a:pPr>
            <a:r>
              <a:rPr lang="en-US" dirty="0" smtClean="0"/>
              <a:t>He was a reactionary and ended all the reforms his father had made</a:t>
            </a:r>
          </a:p>
          <a:p>
            <a:pPr marL="571500" indent="-571500">
              <a:buAutoNum type="romanLcPeriod"/>
            </a:pPr>
            <a:r>
              <a:rPr lang="en-US" dirty="0" smtClean="0"/>
              <a:t>He went after individuals and groups suspected of plotting against his government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200px-Kramskoy_Alexander_II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7819" y="2000250"/>
            <a:ext cx="2540000" cy="36195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Unrest was building in Russia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Mobs started attacking Jews, killing them and destroying their property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These attacks were known as pogroms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Came in several waves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First wave started shortly after Alexander II was assassinated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Some wrongly blamed the Jews for the assassination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Industrialization under Nicholas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Crowned czar in 1894</a:t>
            </a:r>
          </a:p>
          <a:p>
            <a:pPr marL="571500" indent="-571500">
              <a:buAutoNum type="romanLcPeriod"/>
            </a:pPr>
            <a:r>
              <a:rPr lang="en-US" dirty="0" smtClean="0"/>
              <a:t>He ruled like an autocrat</a:t>
            </a:r>
          </a:p>
          <a:p>
            <a:pPr marL="571500" indent="-571500">
              <a:buAutoNum type="romanLcPeriod"/>
            </a:pPr>
            <a:r>
              <a:rPr lang="en-US" dirty="0" smtClean="0"/>
              <a:t>Early part of his reign, industry developed rapidly</a:t>
            </a:r>
          </a:p>
          <a:p>
            <a:pPr marL="571500" indent="-571500">
              <a:buAutoNum type="romanLcPeriod"/>
            </a:pPr>
            <a:r>
              <a:rPr lang="en-US" dirty="0" smtClean="0"/>
              <a:t>During 1890s Russia built the Trans-Siberian Railroad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It would link western Russia with Siberia</a:t>
            </a:r>
          </a:p>
          <a:p>
            <a:pPr marL="571500" indent="-571500">
              <a:buAutoNum type="romanLcPeriod"/>
            </a:pPr>
            <a:r>
              <a:rPr lang="en-US" dirty="0" smtClean="0"/>
              <a:t>Expansion would lead to conflict and war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Nickolas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524000"/>
            <a:ext cx="3048000" cy="4572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War with Japan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In the early 1900s Japan was building an empire in the East and saw Russia as a threat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Russo-Japanese War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Started in 1904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It ended with a Russian defeat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Shocked many Russians and added to calls for change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War and Revolution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Marxists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Russians who followed the communist theories of Karl Marx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Marxists ideas gained popularity in Russia in the late 1800s</a:t>
            </a:r>
          </a:p>
          <a:p>
            <a:pPr marL="571500" indent="-571500">
              <a:buAutoNum type="romanLcPeriod"/>
            </a:pPr>
            <a:r>
              <a:rPr lang="en-US" dirty="0" smtClean="0"/>
              <a:t>Followers wanted to create a socialist republic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A society in which there would be no private property and the state would collectively own and distribute goods</a:t>
            </a:r>
          </a:p>
          <a:p>
            <a:pPr marL="571500" indent="-57150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Marxist Ideas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Vladimir Lenin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Marxist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Published a work in 1902, that called for the overthrow of the czar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lenin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1241" y="1546860"/>
            <a:ext cx="3433156" cy="452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Mazzini and Young Italy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Italians in Austria formed secret societies to work for political change</a:t>
            </a:r>
          </a:p>
          <a:p>
            <a:pPr marL="971550" lvl="1" indent="-57150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Revolution of 1905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January 22, 1905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An Orthodox priest named Father </a:t>
            </a:r>
            <a:r>
              <a:rPr lang="en-US" dirty="0" err="1" smtClean="0"/>
              <a:t>Gapon</a:t>
            </a:r>
            <a:r>
              <a:rPr lang="en-US" dirty="0" smtClean="0"/>
              <a:t> planned to bring a petition to the czar at the winter palace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Petition had a number of demands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Troops fired on </a:t>
            </a:r>
            <a:r>
              <a:rPr lang="en-US" dirty="0" err="1" smtClean="0"/>
              <a:t>Gapon</a:t>
            </a:r>
            <a:r>
              <a:rPr lang="en-US" dirty="0" smtClean="0"/>
              <a:t> and the protesters as they neared the Winter Palace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This became known as Bloody Sunday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Father_Georgi_Apollonievich_Gapon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524000"/>
            <a:ext cx="2590800" cy="44196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ody-sun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Bloody Sunday inspired many sectors of society to rise up against the czar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Rebellions brook out in cities and the countryside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Workers strike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University students protest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Peasants revolted against their landlords	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At first the czar supported autocracy</a:t>
            </a:r>
          </a:p>
          <a:p>
            <a:pPr>
              <a:buNone/>
            </a:pPr>
            <a:r>
              <a:rPr lang="en-US" dirty="0" smtClean="0"/>
              <a:t>iv. Then he promised reform but never followed through on his promises</a:t>
            </a:r>
          </a:p>
          <a:p>
            <a:pPr>
              <a:buNone/>
            </a:pPr>
            <a:r>
              <a:rPr lang="en-US" dirty="0" smtClean="0"/>
              <a:t>v. October 1905, 2 million workers protested in the streets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Nicholas II issued the October Manifesto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It was an official promise for reform and a more democratic government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Promised a Russian Constitution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Guaranteed individual liberties to all Russians</a:t>
            </a:r>
          </a:p>
          <a:p>
            <a:pPr marL="1371600" lvl="2" indent="-571500">
              <a:buFont typeface="+mj-lt"/>
              <a:buAutoNum type="alphaLcPeriod"/>
            </a:pPr>
            <a:r>
              <a:rPr lang="en-US" dirty="0" smtClean="0"/>
              <a:t>Freedom of speech</a:t>
            </a:r>
          </a:p>
          <a:p>
            <a:pPr marL="1371600" lvl="2" indent="-571500">
              <a:buFont typeface="+mj-lt"/>
              <a:buAutoNum type="alphaLcPeriod"/>
            </a:pPr>
            <a:r>
              <a:rPr lang="en-US" dirty="0" smtClean="0"/>
              <a:t>Freedom of assembly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The October Manifesto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ii. Stated that voters would elect representatives to the </a:t>
            </a:r>
            <a:r>
              <a:rPr lang="en-US" dirty="0" err="1" smtClean="0"/>
              <a:t>Duma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iii. The czar would rule Russia but would not pass any laws without the approval of the </a:t>
            </a:r>
            <a:r>
              <a:rPr lang="en-US" dirty="0" err="1" smtClean="0"/>
              <a:t>Duma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iv. Nicholas II hoped the Manifesto would end the revolution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He didn’t want to give up the absolute power he had always known though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v. 1906, the first </a:t>
            </a:r>
            <a:r>
              <a:rPr lang="en-US" dirty="0" err="1" smtClean="0"/>
              <a:t>Duma</a:t>
            </a:r>
            <a:r>
              <a:rPr lang="en-US" dirty="0" smtClean="0"/>
              <a:t> meeting occurred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Nicholas II ended it when they made too many demands	</a:t>
            </a:r>
          </a:p>
          <a:p>
            <a:pPr>
              <a:buNone/>
            </a:pPr>
            <a:r>
              <a:rPr lang="en-US" dirty="0" smtClean="0"/>
              <a:t>vi. Nicholas did go on to make other reforms after 1905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However revolution </a:t>
            </a:r>
            <a:r>
              <a:rPr lang="en-US" smtClean="0"/>
              <a:t>would still come later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ii. Giuseppe Mazzini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Launched a nationalist group called Young Italy in 1831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Fought for the unification of the separate Italian states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He was exiled for his views, but smuggled in pamphlets into Italy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Felt the lines need to be redrawn that were set by the Congress of Vienna</a:t>
            </a:r>
            <a:endParaRPr lang="en-US" dirty="0"/>
          </a:p>
        </p:txBody>
      </p:sp>
      <p:pic>
        <p:nvPicPr>
          <p:cNvPr id="7" name="Content Placeholder 6" descr="giuseppe-mazzi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6209" y="1524000"/>
            <a:ext cx="290322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Uprisings and Revolutions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In 1848, revolutions spread through Europe, including Italy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1849, Revolutionaries seized Rome and set up a republic that Mazzini and two other governed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French troops would help the pope regain control of Rome</a:t>
            </a:r>
          </a:p>
          <a:p>
            <a:pPr marL="1371600" lvl="2" indent="-57150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The Path Toward Unity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Sardinia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Only place where a successful revolt occurred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Leaders there forced the rulers of Sardinia to grant a new constitution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Sardinia would remain independent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2518</Words>
  <Application>Microsoft Macintosh PowerPoint</Application>
  <PresentationFormat>On-screen Show (4:3)</PresentationFormat>
  <Paragraphs>294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Paper</vt:lpstr>
      <vt:lpstr>Nationalism in Europe</vt:lpstr>
      <vt:lpstr>1. Stirrings of Nationalism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The Path Toward Unity</vt:lpstr>
      <vt:lpstr>PowerPoint Presentation</vt:lpstr>
      <vt:lpstr>b. Cavour and Sardinia</vt:lpstr>
      <vt:lpstr>PowerPoint Presentation</vt:lpstr>
      <vt:lpstr>PowerPoint Presentation</vt:lpstr>
      <vt:lpstr>3. Garibaldi and the Red Shirts</vt:lpstr>
      <vt:lpstr>PowerPoint Presentation</vt:lpstr>
      <vt:lpstr>b. The Red Shirts</vt:lpstr>
      <vt:lpstr>c. Unification</vt:lpstr>
      <vt:lpstr>PowerPoint Presentation</vt:lpstr>
      <vt:lpstr>PowerPoint Presentation</vt:lpstr>
      <vt:lpstr>4. Challenges After Unification</vt:lpstr>
      <vt:lpstr>PowerPoint Presentation</vt:lpstr>
      <vt:lpstr>b. Reforms</vt:lpstr>
      <vt:lpstr>c. New Foreign Policy</vt:lpstr>
      <vt:lpstr>German Unification</vt:lpstr>
      <vt:lpstr>1. Steps Toward Unification</vt:lpstr>
      <vt:lpstr>PowerPoint Presentation</vt:lpstr>
      <vt:lpstr>b. Economic and Cultural Unity</vt:lpstr>
      <vt:lpstr>PowerPoint Presentation</vt:lpstr>
      <vt:lpstr>2. Bismarck’s Plan for Germany</vt:lpstr>
      <vt:lpstr>b. Bismarck’s Philosophy</vt:lpstr>
      <vt:lpstr>c. “Blood and Iron”</vt:lpstr>
      <vt:lpstr>d. Bismarck’s First War</vt:lpstr>
      <vt:lpstr>3. Unification and Empire</vt:lpstr>
      <vt:lpstr>PowerPoint Presentation</vt:lpstr>
      <vt:lpstr>PowerPoint Presentation</vt:lpstr>
      <vt:lpstr>PowerPoint Presentation</vt:lpstr>
      <vt:lpstr>b. Franco-Prussian War</vt:lpstr>
      <vt:lpstr>PowerPoint Presentation</vt:lpstr>
      <vt:lpstr>c. Creating the German Empire</vt:lpstr>
      <vt:lpstr>4. The Empire’s Growth and Change</vt:lpstr>
      <vt:lpstr>b. The Government and the Church</vt:lpstr>
      <vt:lpstr>c. Economic Growth</vt:lpstr>
      <vt:lpstr>d. The Path to Social Reform</vt:lpstr>
      <vt:lpstr>e. Bismarck and Wilhelm</vt:lpstr>
      <vt:lpstr>Unrest in Russia</vt:lpstr>
      <vt:lpstr>1. Government and Society</vt:lpstr>
      <vt:lpstr>PowerPoint Presentation</vt:lpstr>
      <vt:lpstr>PowerPoint Presentation</vt:lpstr>
      <vt:lpstr>2. Reform and Repression</vt:lpstr>
      <vt:lpstr>PowerPoint Presentation</vt:lpstr>
      <vt:lpstr>b. Reforms of Alexander II</vt:lpstr>
      <vt:lpstr>PowerPoint Presentation</vt:lpstr>
      <vt:lpstr>PowerPoint Presentation</vt:lpstr>
      <vt:lpstr>PowerPoint Presentation</vt:lpstr>
      <vt:lpstr>c. Unrest Under Alexander III</vt:lpstr>
      <vt:lpstr>PowerPoint Presentation</vt:lpstr>
      <vt:lpstr>d. Industrialization under Nicholas II</vt:lpstr>
      <vt:lpstr>3. War and Revolution</vt:lpstr>
      <vt:lpstr>b. Marxist Ideas</vt:lpstr>
      <vt:lpstr>PowerPoint Presentation</vt:lpstr>
      <vt:lpstr>c. Revolution of 1905</vt:lpstr>
      <vt:lpstr>PowerPoint Presentation</vt:lpstr>
      <vt:lpstr>PowerPoint Presentation</vt:lpstr>
      <vt:lpstr>PowerPoint Presentation</vt:lpstr>
      <vt:lpstr>d. The October Manifesto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in Europe</dc:title>
  <dc:creator>Erin</dc:creator>
  <cp:lastModifiedBy>lynne coyne</cp:lastModifiedBy>
  <cp:revision>17</cp:revision>
  <dcterms:created xsi:type="dcterms:W3CDTF">2011-05-12T19:09:41Z</dcterms:created>
  <dcterms:modified xsi:type="dcterms:W3CDTF">2013-11-12T13:46:54Z</dcterms:modified>
</cp:coreProperties>
</file>