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80" r:id="rId2"/>
    <p:sldId id="299" r:id="rId3"/>
    <p:sldId id="307" r:id="rId4"/>
    <p:sldId id="308" r:id="rId5"/>
    <p:sldId id="309" r:id="rId6"/>
    <p:sldId id="310" r:id="rId7"/>
    <p:sldId id="300" r:id="rId8"/>
    <p:sldId id="313" r:id="rId9"/>
    <p:sldId id="316" r:id="rId10"/>
    <p:sldId id="324" r:id="rId11"/>
    <p:sldId id="317" r:id="rId12"/>
    <p:sldId id="318" r:id="rId13"/>
    <p:sldId id="319" r:id="rId14"/>
    <p:sldId id="320" r:id="rId15"/>
    <p:sldId id="321" r:id="rId16"/>
    <p:sldId id="322" r:id="rId17"/>
    <p:sldId id="301" r:id="rId18"/>
    <p:sldId id="323" r:id="rId19"/>
    <p:sldId id="302" r:id="rId20"/>
    <p:sldId id="303" r:id="rId21"/>
    <p:sldId id="325" r:id="rId22"/>
    <p:sldId id="326" r:id="rId23"/>
    <p:sldId id="358" r:id="rId24"/>
    <p:sldId id="330" r:id="rId25"/>
    <p:sldId id="355" r:id="rId26"/>
    <p:sldId id="359" r:id="rId27"/>
    <p:sldId id="356" r:id="rId28"/>
    <p:sldId id="360" r:id="rId29"/>
    <p:sldId id="361" r:id="rId30"/>
    <p:sldId id="35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FFCC"/>
    <a:srgbClr val="FFFFCC"/>
    <a:srgbClr val="0000CC"/>
    <a:srgbClr val="FFCC99"/>
    <a:srgbClr val="CCCCFF"/>
    <a:srgbClr val="FFCCCC"/>
    <a:srgbClr val="FF9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080" autoAdjust="0"/>
    <p:restoredTop sz="79279" autoAdjust="0"/>
  </p:normalViewPr>
  <p:slideViewPr>
    <p:cSldViewPr>
      <p:cViewPr varScale="1">
        <p:scale>
          <a:sx n="59" d="100"/>
          <a:sy n="59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65AA22-9ABA-4E71-A4AB-2AD45E157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712EA-31E4-4EAB-802F-96F577DBD42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5FCE0A-27C9-491C-A188-12CE3B6D27F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2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8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4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4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0" y="167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9" y="176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28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1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1" y="165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7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2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0" y="164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3" y="165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0" y="173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4" y="1673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67" y="169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ookandlearn.com/if?img=3&amp;search=napoleon%201803&amp;cat=&amp;bool=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www.lookandlearn.com/if?img=14&amp;search=napoleon%20russia%201812&amp;cat=&amp;bool=an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lookandlearn.com/if?img=6&amp;search=napoleon%20elba&amp;cat=&amp;bool=and" TargetMode="External"/><Relationship Id="rId7" Type="http://schemas.openxmlformats.org/officeDocument/2006/relationships/hyperlink" Target="http://www.lookandlearn.com/if?img=0&amp;search=return%20of%20napoleon%201815&amp;cat=&amp;bool=an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lookandlearn.com/if?img=5&amp;search=louis%20xviii&amp;cat=&amp;bool=and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lookandlearn.com/if?img=17&amp;search=st%20helena&amp;cat=&amp;bool=a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2/2e/Ludvig_XVI_av_Frankrike_portr%C3%A4tterad_av_AF_Calle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2/2e/Ludvig_XVI_av_Frankrike_portr%C3%A4tterad_av_AF_Callet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ndlearn.com/if?img=93&amp;search=french%20revolution&amp;cat=&amp;bool=an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lookandlearn.com/if?img=11&amp;search=reign%20of%20terror&amp;cat=&amp;bool=a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How did Napoleon come to power </a:t>
            </a:r>
            <a:br>
              <a:rPr lang="en-US" sz="3800" smtClean="0"/>
            </a:br>
            <a:r>
              <a:rPr lang="en-US" sz="3800" smtClean="0"/>
              <a:t>in France?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were the important reforms </a:t>
            </a:r>
            <a:br>
              <a:rPr lang="en-US" sz="3800" smtClean="0"/>
            </a:br>
            <a:r>
              <a:rPr lang="en-US" sz="3800" smtClean="0"/>
              <a:t>&amp; consequences of his reign?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Warm-Up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u="sng" smtClean="0">
                <a:solidFill>
                  <a:srgbClr val="C00000"/>
                </a:solidFill>
              </a:rPr>
              <a:t>Quick Class Discussion: </a:t>
            </a:r>
            <a:r>
              <a:rPr lang="en-US" smtClean="0">
                <a:solidFill>
                  <a:srgbClr val="C00000"/>
                </a:solidFill>
              </a:rPr>
              <a:t/>
            </a:r>
            <a:br>
              <a:rPr lang="en-US" smtClean="0">
                <a:solidFill>
                  <a:srgbClr val="C00000"/>
                </a:solidFill>
              </a:rPr>
            </a:br>
            <a:r>
              <a:rPr lang="en-US" smtClean="0">
                <a:solidFill>
                  <a:srgbClr val="C00000"/>
                </a:solidFill>
              </a:rPr>
              <a:t>How to Fix France’s Problems? </a:t>
            </a:r>
          </a:p>
        </p:txBody>
      </p:sp>
      <p:pic>
        <p:nvPicPr>
          <p:cNvPr id="12291" name="Picture 4" descr="Bouchot_-_Le_general_Bonaparte_au_Conseil_des_Cinq-C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963" y="1447800"/>
            <a:ext cx="4110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76200" y="1676400"/>
            <a:ext cx="4876800" cy="4724400"/>
          </a:xfrm>
          <a:prstGeom prst="wedgeRectCallout">
            <a:avLst>
              <a:gd name="adj1" fmla="val 1752"/>
              <a:gd name="adj2" fmla="val 2987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/>
              <a:t>Now that Napoleon is in control of France, what are his top priorities? 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600"/>
              </a:spcAft>
              <a:buFontTx/>
              <a:buAutoNum type="arabicParenBoth"/>
              <a:defRPr/>
            </a:pPr>
            <a:r>
              <a:rPr lang="en-US" sz="3200" dirty="0"/>
              <a:t>Brainstorm France’s three biggest problems by 1799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600"/>
              </a:spcAft>
              <a:buFontTx/>
              <a:buAutoNum type="arabicParenBoth"/>
              <a:defRPr/>
            </a:pPr>
            <a:r>
              <a:rPr lang="en-US" sz="3200" dirty="0"/>
              <a:t>How can Napoleon solve these problems? </a:t>
            </a:r>
          </a:p>
          <a:p>
            <a:pPr marL="342900" indent="-342900" eaLnBrk="0" hangingPunct="0">
              <a:lnSpc>
                <a:spcPct val="90000"/>
              </a:lnSpc>
              <a:spcAft>
                <a:spcPts val="600"/>
              </a:spcAft>
              <a:buFontTx/>
              <a:buAutoNum type="arabicParenBoth"/>
              <a:defRPr/>
            </a:pPr>
            <a:r>
              <a:rPr lang="en-US" sz="3200" dirty="0"/>
              <a:t>Which of these reforms should Napoleon introduce first? Why?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apoleon-stud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-635"/>
          <a:stretch>
            <a:fillRect/>
          </a:stretch>
        </p:blipFill>
        <p:spPr bwMode="auto">
          <a:xfrm>
            <a:off x="5715000" y="1143000"/>
            <a:ext cx="3313113" cy="55626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 bwMode="auto">
          <a:xfrm>
            <a:off x="228600" y="76200"/>
            <a:ext cx="87630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Napoleon made a series of reforms to improve the government, economy, &amp; lives for French citizens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52400" y="1066800"/>
            <a:ext cx="5410200" cy="1676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To fix the French economy, </a:t>
            </a:r>
            <a:br>
              <a:rPr lang="en-US" sz="3200" dirty="0"/>
            </a:br>
            <a:r>
              <a:rPr lang="en-US" sz="3200" dirty="0"/>
              <a:t>he introduced a fair tax system &amp; a Bank of France to regulate the money supply 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2" name="Picture 4" descr="http://www.expcom.com/ABNVIWeb/img/099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55626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2600" y="2895600"/>
            <a:ext cx="2209800" cy="381000"/>
          </a:xfrm>
          <a:prstGeom prst="rect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6200" y="2895600"/>
            <a:ext cx="54102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He created a merit based system for gov’t bureaucrats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4" name="Picture 6" descr="http://upload.wikimedia.org/wikipedia/commons/3/3f/Entrevue_Erfurt_by_Nicolas_Gro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862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 bwMode="auto">
          <a:xfrm>
            <a:off x="76200" y="3810000"/>
            <a:ext cx="54102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He created public schools for students of all backgrounds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6200" y="4724400"/>
            <a:ext cx="5410200" cy="2057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He issued a comprehensive set of laws called the Napoleonic Code that provided order, freedom of religion, &amp; eliminated privileges by estates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60" name="Picture 12" descr="File:Code Civil 18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371600"/>
            <a:ext cx="32766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Jacques-Louis_David_019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 bwMode="auto">
          <a:xfrm>
            <a:off x="228600" y="5943600"/>
            <a:ext cx="87630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1804, Napoleon ordered an election &amp; </a:t>
            </a:r>
            <a:br>
              <a:rPr lang="en-US" sz="3200" dirty="0"/>
            </a:br>
            <a:r>
              <a:rPr lang="en-US" sz="3200" dirty="0"/>
              <a:t>the French people voted Napoleon emperor for life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A Stoppage to a Stride over the Globe, 18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381000"/>
            <a:ext cx="42830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 bwMode="auto">
          <a:xfrm>
            <a:off x="4419600" y="76200"/>
            <a:ext cx="45720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Napoleon wanted control of a global empire in North America &amp; Europe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419600" y="1524000"/>
            <a:ext cx="45720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But, the revolution in Haiti convinced Napoleon to abandon  North America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971800"/>
            <a:ext cx="46243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http://www.uni.edu/cutter/louisiana_purc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6868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533400" y="5486400"/>
            <a:ext cx="81534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1803, Napoleon sold territory in Louisiana</a:t>
            </a:r>
            <a:br>
              <a:rPr lang="en-US" sz="3200" dirty="0"/>
            </a:br>
            <a:r>
              <a:rPr lang="en-US" sz="3200" dirty="0"/>
              <a:t>to the United States for $15 million; The Louisiana Purchase doubled the size of the USA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914400"/>
            <a:ext cx="90916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381000" y="76200"/>
            <a:ext cx="82296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/>
              <a:t>During the Napoleonic Wars, Napoleon showed his military genius by defeating Austria &amp; Prussia and conquering Spain, Italy, &amp; central Europe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6200" y="76200"/>
            <a:ext cx="76962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1807 to 1812, Napoleon ruled over the largest European empire since the Romans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914400"/>
            <a:ext cx="90916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457200" y="76200"/>
            <a:ext cx="69342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During his rule over Europe, Napoleon made a number of devastating decisions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486400" y="1143000"/>
            <a:ext cx="35814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one nation Napoleon could not defeat was England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486400" y="2514600"/>
            <a:ext cx="3581400" cy="2057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He ordered a blockade, called the Continental System, to cut off all trade with England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486400" y="4724400"/>
            <a:ext cx="3581400" cy="1981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Continental System was a failure &amp; hurt the French economy more than England’s economy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25146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14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31924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4972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35814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39544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16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926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2498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70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1722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66214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64770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60960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5715000"/>
            <a:ext cx="3556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www.crwflags.com/fotw/images/f/f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5783263"/>
            <a:ext cx="35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914400"/>
            <a:ext cx="90916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76200" y="76200"/>
            <a:ext cx="89916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Napoleon’s insistence that nations obey French laws led to a rise in nationalism &amp; uprisings against France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152400" y="5181600"/>
            <a:ext cx="3505200" cy="1600200"/>
          </a:xfrm>
          <a:prstGeom prst="wedgeRectCallout">
            <a:avLst>
              <a:gd name="adj1" fmla="val 11435"/>
              <a:gd name="adj2" fmla="val 695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1812, Napoleon made his greatest mistake &amp; invaded Russia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810000" y="5181600"/>
            <a:ext cx="5181600" cy="1600200"/>
          </a:xfrm>
          <a:prstGeom prst="wedgeRectCallout">
            <a:avLst>
              <a:gd name="adj1" fmla="val 11435"/>
              <a:gd name="adj2" fmla="val 6957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harsh winter &amp; Russia’s scorched-earth policy devastated the French army  &amp; forced Napoleon to retreat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Burning of Moscow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143000" y="1035050"/>
            <a:ext cx="6858000" cy="4070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" name="Picture 7" descr="The picture shows a French invasion of Russia in 1812 that was defeated not so much by the defending Russian army as by the Russian winter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0668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0"/>
            <a:ext cx="8686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914400"/>
            <a:ext cx="90916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76200" y="76200"/>
            <a:ext cx="89916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1814, the weakened French army was defeated; Napoleon surrendered, was forced to give up his throne, &amp; was exiled to the island of Elba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Boney's Elba Chair, published by S. Knight, London, 5th May 18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91200" y="1447800"/>
            <a:ext cx="3275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 bwMode="auto">
          <a:xfrm>
            <a:off x="152400" y="5562600"/>
            <a:ext cx="87630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French monarchy was restored, but new </a:t>
            </a:r>
            <a:br>
              <a:rPr lang="en-US" sz="3200" dirty="0"/>
            </a:br>
            <a:r>
              <a:rPr lang="en-US" sz="3200" dirty="0"/>
              <a:t>King Louis XVIII was unpopular; In 1815, Napoleon escaped &amp; triumphantly regained the throne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4" name="Picture 4" descr="Louis XVIII (1755-1824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371600"/>
            <a:ext cx="321945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The People of Paris Acclaiming Napoleon (1769-1821) on his Return from Elba in 181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447800"/>
            <a:ext cx="7027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914400"/>
            <a:ext cx="90916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http://www.freewebs.com/godofwararmy/union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207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381000" y="76200"/>
            <a:ext cx="83058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Only 100 days after Napoleon’s return, he built </a:t>
            </a:r>
            <a:br>
              <a:rPr lang="en-US" sz="3200" dirty="0"/>
            </a:br>
            <a:r>
              <a:rPr lang="en-US" sz="3200" dirty="0"/>
              <a:t>a new army but was defeated by a European coalition at the Battle of Waterloo in 1815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1" name="Picture 11" descr="'What He Was. What He Is', caricature of Napoleon (1769-1821) published by S. Knigh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371600"/>
            <a:ext cx="5791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5943600" y="2514600"/>
            <a:ext cx="3124200" cy="3200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After his defeat, Napoleon was exiled to the remote island of St. Helena in the South Atlantic where he died after 6 years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rench Revolution Causes and Effects Timel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295400"/>
            <a:ext cx="911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1789 to 1804, France experienced revolutionary changes that transformed France from 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to a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to an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0" y="1371600"/>
            <a:ext cx="6781800" cy="19812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101" name="Picture 4" descr="http://aam.govst.edu/projects/pduignan/images/loc_Images/signingdecofind_lrg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800600" y="3505200"/>
            <a:ext cx="4267200" cy="3128963"/>
          </a:xfrm>
          <a:prstGeom prst="rect">
            <a:avLst/>
          </a:prstGeom>
          <a:noFill/>
          <a:ln w="57150">
            <a:solidFill>
              <a:srgbClr val="46212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6200" y="3657600"/>
            <a:ext cx="4572000" cy="28194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4621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success of the American Revolution &amp; Enlightenment ideas such as individual liberty &amp; consent of the governed led people to question rule by absolute monarchs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447800"/>
            <a:ext cx="2286000" cy="1295400"/>
          </a:xfrm>
          <a:prstGeom prst="rect">
            <a:avLst/>
          </a:prstGeom>
          <a:noFill/>
          <a:ln w="57150" cap="flat" cmpd="sng" algn="ctr">
            <a:solidFill>
              <a:srgbClr val="4621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upload.wikimedia.org/wikipedia/commons/thumb/8/8a/DelarocheNapoleon.jpg/446px-Delaroche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19175"/>
            <a:ext cx="47244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900" smtClean="0"/>
              <a:t>What was Napoleon’s impact? </a:t>
            </a:r>
          </a:p>
        </p:txBody>
      </p:sp>
      <p:pic>
        <p:nvPicPr>
          <p:cNvPr id="5" name="Picture 7" descr="Image:David-Napoleon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-76200" y="1019175"/>
            <a:ext cx="46101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 bwMode="auto">
          <a:xfrm>
            <a:off x="152400" y="1447800"/>
            <a:ext cx="4191000" cy="2057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He created reforms that ended the financial crisis &amp; unequal class system and made public schools &amp; a law code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495800" y="1447800"/>
            <a:ext cx="4495800" cy="1676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His rise as emperor ended the Enlightened ideas of democracy that led to the French Revolution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52400" y="3810000"/>
            <a:ext cx="41148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His massive empire brought glory to the French people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495800" y="3429000"/>
            <a:ext cx="4495800" cy="1676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fall of empire led to a conflict between rule by strong monarchs &amp; democratic governments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r>
              <a:rPr lang="en-US" smtClean="0">
                <a:solidFill>
                  <a:srgbClr val="C00000"/>
                </a:solidFill>
              </a:rPr>
              <a:t>Who was the read Napoleon Bonaparte?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11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smtClean="0"/>
              <a:t>Was Napoleon: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smtClean="0">
                <a:solidFill>
                  <a:schemeClr val="tx2"/>
                </a:solidFill>
              </a:rPr>
              <a:t>A great French hero who saved France  from destruction &amp; started effective new programs </a:t>
            </a:r>
            <a:r>
              <a:rPr lang="en-US" sz="3600" b="1" smtClean="0"/>
              <a:t>...OR…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smtClean="0">
                <a:solidFill>
                  <a:srgbClr val="C00000"/>
                </a:solidFill>
              </a:rPr>
              <a:t>A power-hungry dictator who used France’s problems as opportunity to take over &amp; eliminate the personal freedoms created during the French Revolution?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smtClean="0"/>
              <a:t>Create a poster that takes a stand: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3600" smtClean="0"/>
              <a:t>Your poster should have a visual &amp; </a:t>
            </a:r>
            <a:br>
              <a:rPr lang="en-US" sz="3600" smtClean="0"/>
            </a:br>
            <a:r>
              <a:rPr lang="en-US" sz="3600" smtClean="0"/>
              <a:t>a list of achievements or complaints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/>
              <a:t>What was the impact of the decisions made at the Congress of Vienna?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u="sng" smtClean="0">
                <a:solidFill>
                  <a:schemeClr val="folHlink"/>
                </a:solidFill>
              </a:rPr>
              <a:t>Warm-Up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800" smtClean="0">
                <a:solidFill>
                  <a:schemeClr val="folHlink"/>
                </a:solidFill>
              </a:rPr>
              <a:t>?</a:t>
            </a:r>
            <a:endParaRPr lang="en-US" sz="3800" smtClean="0">
              <a:solidFill>
                <a:srgbClr val="660066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 bwMode="auto">
          <a:xfrm>
            <a:off x="457200" y="76200"/>
            <a:ext cx="8153400" cy="914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era after the fall of Napoleon was a conflict among conservative, liberal, &amp; radical forces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76200" y="1143000"/>
            <a:ext cx="5334000" cy="1600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Conservatives were usually wealthy land owners &amp; nobles; They typically supported traditional monarchies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6200" y="2895600"/>
            <a:ext cx="5334000" cy="2057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Liberals were usually from the middle class; They supported Enlightenment ideas like limited monarchies &amp; voting rights for educated landowners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6200" y="5105400"/>
            <a:ext cx="5334000" cy="1676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Radicals were usually from </a:t>
            </a:r>
            <a:br>
              <a:rPr lang="en-US" sz="3200" dirty="0"/>
            </a:br>
            <a:r>
              <a:rPr lang="en-US" sz="3200" dirty="0"/>
              <a:t>the lower classes; They supported extending democracy to all citizens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File:Ludvig XVI av Frankrike porträtterad av AF Call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581400" cy="5486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" name="Picture 2" descr="http://asukamaxwell.files.wordpress.com/2010/06/declaration_of_human_righ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14463"/>
            <a:ext cx="35814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thebrightestman.wikispaces.com/file/view/Guillotine_Louis_XVI.jpg/129302097/Guillotine_Louis_XVI.jpg"/>
          <p:cNvPicPr>
            <a:picLocks noChangeAspect="1" noChangeArrowheads="1"/>
          </p:cNvPicPr>
          <p:nvPr/>
        </p:nvPicPr>
        <p:blipFill>
          <a:blip r:embed="rId5" cstate="print"/>
          <a:srcRect l="17241" b="5898"/>
          <a:stretch>
            <a:fillRect/>
          </a:stretch>
        </p:blipFill>
        <p:spPr bwMode="auto">
          <a:xfrm>
            <a:off x="5486400" y="1323975"/>
            <a:ext cx="3657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00163"/>
            <a:ext cx="8229600" cy="47720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3600" smtClean="0"/>
          </a:p>
        </p:txBody>
      </p:sp>
      <p:pic>
        <p:nvPicPr>
          <p:cNvPr id="26627" name="Picture 4" descr="map-Napoleon’s Empire at Its Height, 181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0" y="706438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map-Napoleon’s Empire at Its Height, 1812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0" y="766763"/>
            <a:ext cx="18288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152400" y="1600200"/>
            <a:ext cx="3962400" cy="833438"/>
          </a:xfrm>
          <a:prstGeom prst="wedgeRectCallout">
            <a:avLst>
              <a:gd name="adj1" fmla="val 24861"/>
              <a:gd name="adj2" fmla="val 181111"/>
            </a:avLst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In 1812, Napoleon was the emperor of France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5791200" y="5795963"/>
            <a:ext cx="2819400" cy="833437"/>
          </a:xfrm>
          <a:prstGeom prst="wedgeRectCallout">
            <a:avLst>
              <a:gd name="adj1" fmla="val -73907"/>
              <a:gd name="adj2" fmla="val -7797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he had conquered Italy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6858000" y="4724400"/>
            <a:ext cx="2286000" cy="838200"/>
          </a:xfrm>
          <a:prstGeom prst="wedgeRectCallout">
            <a:avLst>
              <a:gd name="adj1" fmla="val -163477"/>
              <a:gd name="adj2" fmla="val -9772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Switzerland</a:t>
            </a: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7162800" y="3509963"/>
            <a:ext cx="1981200" cy="833437"/>
          </a:xfrm>
          <a:prstGeom prst="wedgeRectCallout">
            <a:avLst>
              <a:gd name="adj1" fmla="val -181856"/>
              <a:gd name="adj2" fmla="val -20495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the Rhine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7010400" y="2290763"/>
            <a:ext cx="1676400" cy="833437"/>
          </a:xfrm>
          <a:prstGeom prst="wedgeRectCallout">
            <a:avLst>
              <a:gd name="adj1" fmla="val -101773"/>
              <a:gd name="adj2" fmla="val 4102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Warsaw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0" y="3505200"/>
            <a:ext cx="2133600" cy="452438"/>
          </a:xfrm>
          <a:prstGeom prst="wedgeRectCallout">
            <a:avLst>
              <a:gd name="adj1" fmla="val 11736"/>
              <a:gd name="adj2" fmla="val 24071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Spain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1524000" y="5719763"/>
            <a:ext cx="2971800" cy="838200"/>
          </a:xfrm>
          <a:prstGeom prst="wedgeRectCallout">
            <a:avLst>
              <a:gd name="adj1" fmla="val 77556"/>
              <a:gd name="adj2" fmla="val -199681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had defeated Austria</a:t>
            </a: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>
            <a:off x="6553200" y="995363"/>
            <a:ext cx="2438400" cy="452437"/>
          </a:xfrm>
          <a:prstGeom prst="wedgeRectCallout">
            <a:avLst>
              <a:gd name="adj1" fmla="val -76523"/>
              <a:gd name="adj2" fmla="val 31655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Prussia</a:t>
            </a:r>
          </a:p>
        </p:txBody>
      </p:sp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smtClean="0">
                <a:solidFill>
                  <a:schemeClr val="tx1"/>
                </a:solidFill>
              </a:rPr>
              <a:t>Europe in 1812 (at the height of Napoleon)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4648200" y="309563"/>
            <a:ext cx="4495800" cy="452437"/>
          </a:xfrm>
          <a:prstGeom prst="wedgeRectCallout">
            <a:avLst>
              <a:gd name="adj1" fmla="val -53097"/>
              <a:gd name="adj2" fmla="val 33103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…and Norway &amp; Denmark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5"/>
            <a:ext cx="9144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457200" y="76200"/>
            <a:ext cx="83058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When Napoleon was defeated in 1815, </a:t>
            </a:r>
            <a:br>
              <a:rPr lang="en-US" sz="3200" dirty="0"/>
            </a:br>
            <a:r>
              <a:rPr lang="en-US" sz="3200" dirty="0"/>
              <a:t>European leaders met at the Congress of Vienna </a:t>
            </a:r>
            <a:br>
              <a:rPr lang="en-US" sz="3200" dirty="0"/>
            </a:br>
            <a:r>
              <a:rPr lang="en-US" sz="3200" dirty="0"/>
              <a:t>to restore peace &amp; bring stability back to Europe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304800" y="1524000"/>
            <a:ext cx="8534400" cy="2438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3200" i="1" u="sng" dirty="0">
                <a:solidFill>
                  <a:srgbClr val="C00000"/>
                </a:solidFill>
              </a:rPr>
              <a:t>Class  Activity:</a:t>
            </a:r>
          </a:p>
          <a:p>
            <a:pPr marL="396875" indent="-396875" eaLnBrk="0" hangingPunct="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dirty="0"/>
              <a:t>Divide into conservative, liberal, radical groups and read the background information provided </a:t>
            </a:r>
          </a:p>
          <a:p>
            <a:pPr marL="396875" indent="-396875" eaLnBrk="0" hangingPunct="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dirty="0"/>
              <a:t> As a team, discuss solutions to each of the situations presented &amp; be prepared to discuss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76200" y="76200"/>
            <a:ext cx="89154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Congress of Vienna was attended by conservatives from Austria, Prussia, Russia, Britain, France and was led by Austrian minister Klemons von Metternich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562600"/>
            <a:ext cx="8915400" cy="12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Metternich &amp; other delegates disliked democracy,  </a:t>
            </a:r>
            <a:br>
              <a:rPr lang="en-US" sz="3200"/>
            </a:br>
            <a:r>
              <a:rPr lang="en-US" sz="3200"/>
              <a:t>feared the ideas of the French Revolution, &amp; wanted to restore Europe to the way it was before Napoleon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91440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6200" y="96838"/>
            <a:ext cx="3200400" cy="12747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One goal was to prevent future French aggression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2800" y="100013"/>
            <a:ext cx="5715000" cy="1677987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This was accomplished taking from France all lands it gained under Napoleon &amp; making the nations around France stronger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14800" y="1828800"/>
            <a:ext cx="2362200" cy="914400"/>
          </a:xfrm>
          <a:prstGeom prst="wedgeRectCallout">
            <a:avLst>
              <a:gd name="adj1" fmla="val 76204"/>
              <a:gd name="adj2" fmla="val 112676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/>
              <a:t>The Kingdom of the Netherlands was created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505200" y="2819400"/>
            <a:ext cx="2286000" cy="609600"/>
          </a:xfrm>
          <a:prstGeom prst="wedgeRectCallout">
            <a:avLst>
              <a:gd name="adj1" fmla="val 113366"/>
              <a:gd name="adj2" fmla="val 16339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/>
              <a:t>Switzerland became a nation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467600" y="5791200"/>
            <a:ext cx="1676400" cy="914400"/>
          </a:xfrm>
          <a:prstGeom prst="wedgeRectCallout">
            <a:avLst>
              <a:gd name="adj1" fmla="val -65333"/>
              <a:gd name="adj2" fmla="val -1977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/>
              <a:t>Sardinia merged with Genoa 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553200" y="1828800"/>
            <a:ext cx="2590800" cy="990600"/>
          </a:xfrm>
          <a:prstGeom prst="wedgeRectCallout">
            <a:avLst>
              <a:gd name="adj1" fmla="val 2190"/>
              <a:gd name="adj2" fmla="val 8671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/>
              <a:t>39 states joined to form the German Confederation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934200" y="3124200"/>
            <a:ext cx="457200" cy="1600200"/>
          </a:xfrm>
          <a:prstGeom prst="ellipse">
            <a:avLst/>
          </a:prstGeom>
          <a:solidFill>
            <a:srgbClr val="99CCFF">
              <a:alpha val="79999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05200" y="5562600"/>
            <a:ext cx="3733800" cy="9794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A “buffer zone” was created between France &amp; the major European powers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2544330">
            <a:off x="5983288" y="4060825"/>
            <a:ext cx="914400" cy="1600200"/>
          </a:xfrm>
          <a:prstGeom prst="upArrow">
            <a:avLst>
              <a:gd name="adj1" fmla="val 43176"/>
              <a:gd name="adj2" fmla="val 909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3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91440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6200" y="96838"/>
            <a:ext cx="3352800" cy="127476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One goal was to restore monarchs to power in Europe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05200" y="100013"/>
            <a:ext cx="5562600" cy="128428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This was done by restoring kings in France, Portugal, Spain, &amp; many Italian &amp; German states</a:t>
            </a:r>
          </a:p>
        </p:txBody>
      </p:sp>
      <p:pic>
        <p:nvPicPr>
          <p:cNvPr id="58370" name="Picture 2" descr="http://upload.wikimedia.org/wikipedia/commons/thumb/c/c1/Royal_crown.svg/750px-Royal_cr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429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91440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200" y="96838"/>
            <a:ext cx="3352800" cy="12842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One goal was to maintain a balance of power in Europe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05200" y="71438"/>
            <a:ext cx="5562600" cy="2062162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This was done by forming the Concert of Europe, an alliance among Russia, Austria, Prussia, &amp; Britain to maintain peace &amp; stop future revolutions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96000" y="2209800"/>
            <a:ext cx="762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153400" y="2971800"/>
            <a:ext cx="990600" cy="8382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772400" y="3657600"/>
            <a:ext cx="1295400" cy="838200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1007131">
            <a:off x="6945313" y="3014663"/>
            <a:ext cx="1447800" cy="628650"/>
          </a:xfrm>
          <a:prstGeom prst="ellips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5867400"/>
            <a:ext cx="8991600" cy="8794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The decisions made at the Congress of Vienna helped maintain peace in Europe for almost 40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rench Revolution Causes and Effects Timel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295400"/>
            <a:ext cx="911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1789 to 1804, France experienced revolutionary changes that transformed France from 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to a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to an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</a:p>
        </p:txBody>
      </p:sp>
      <p:pic>
        <p:nvPicPr>
          <p:cNvPr id="8" name="Picture 4" descr="http://burell9history.wikispaces.com/file/view/noblesse.jpg/30318569/nobless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028825" y="3962400"/>
            <a:ext cx="2085975" cy="2895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" name="Picture 5" descr="File:Ludvig XVI av Frankrike porträtterad av AF Call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19400"/>
            <a:ext cx="2125663" cy="28606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1447800"/>
            <a:ext cx="2286000" cy="12954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352800" y="2667000"/>
            <a:ext cx="1371600" cy="6858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343400" y="3505200"/>
            <a:ext cx="4724400" cy="1600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Peasants &amp; bourgeoisie </a:t>
            </a:r>
            <a:br>
              <a:rPr lang="en-US" sz="3200" dirty="0"/>
            </a:br>
            <a:r>
              <a:rPr lang="en-US" sz="3200" dirty="0"/>
              <a:t>of the Third Estate believed Louis XVI’s tax system </a:t>
            </a:r>
            <a:br>
              <a:rPr lang="en-US" sz="3200" dirty="0"/>
            </a:br>
            <a:r>
              <a:rPr lang="en-US" sz="3200" dirty="0"/>
              <a:t>was unfair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1447800"/>
            <a:ext cx="2362200" cy="990600"/>
          </a:xfrm>
          <a:prstGeom prst="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3962400"/>
            <a:ext cx="4110037" cy="23939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 bwMode="auto">
          <a:xfrm>
            <a:off x="4343400" y="5181600"/>
            <a:ext cx="4724400" cy="1600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At the Estates-General, Louis XVI raised taxes to solve the financial crisis &amp; the Third Estate rebelled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4724400" y="1447800"/>
            <a:ext cx="4419600" cy="19050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6200" y="76200"/>
            <a:ext cx="4038600" cy="16684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But the decisions of the Congress of Vienna did not make liberals or radicals happy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76200"/>
            <a:ext cx="4724400" cy="128428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The restoration of kings led to an increase in demand for democracy in Europe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1905000"/>
            <a:ext cx="2743200" cy="40417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/>
              <a:t>In 1848, </a:t>
            </a:r>
            <a:br>
              <a:rPr lang="en-US" sz="3200"/>
            </a:br>
            <a:r>
              <a:rPr lang="en-US" sz="3200"/>
              <a:t>a surge of nationalism  swept through Europe </a:t>
            </a:r>
            <a:br>
              <a:rPr lang="en-US" sz="3200"/>
            </a:br>
            <a:r>
              <a:rPr lang="en-US" sz="3200"/>
              <a:t>which sparked revolutions for democracy &amp; </a:t>
            </a:r>
            <a:br>
              <a:rPr lang="en-US" sz="3200"/>
            </a:br>
            <a:r>
              <a:rPr lang="en-US" sz="3200"/>
              <a:t>the formation of new 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rench Revolution Causes and Effects Timel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295400"/>
            <a:ext cx="911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1789 to 1804, France experienced revolutionary changes that transformed France from 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to a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to an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086600" y="1371600"/>
            <a:ext cx="2057400" cy="19812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1371600"/>
            <a:ext cx="4648200" cy="19812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648200" y="1447800"/>
            <a:ext cx="2438400" cy="19050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6200" y="3200400"/>
            <a:ext cx="4419600" cy="1600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Third Estate formed the National Assembly &amp; demanded the king agree to a limited monarchy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6" descr="The Taking of the Bastille, 14 July 17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4495800"/>
            <a:ext cx="3152775" cy="2286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3" name="Picture 2" descr="http://static.howstuffworks.com/gif/french-revolution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67100"/>
            <a:ext cx="2743200" cy="17907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 bwMode="auto">
          <a:xfrm>
            <a:off x="76200" y="4953000"/>
            <a:ext cx="44196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Starvation, frustration, &amp; fear led the peasants to storm the Bastille in 1789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rench Revolution Causes and Effects Timel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295400"/>
            <a:ext cx="911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1789 to 1804, France experienced revolutionary changes that transformed France from 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to a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to an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447800"/>
            <a:ext cx="7086600" cy="19812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447800"/>
            <a:ext cx="2057400" cy="1371600"/>
          </a:xfrm>
          <a:prstGeom prst="rect">
            <a:avLst/>
          </a:prstGeom>
          <a:noFill/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6200" y="3200400"/>
            <a:ext cx="4495800" cy="1981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When the king refused to work with the parliament, the National Convention was formed &amp; Louis XVI was executed  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6200" y="5334000"/>
            <a:ext cx="44958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leaders of the new republic turned radical &amp; began a Reign of Terror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4" descr="http://thebrightestman.wikispaces.com/file/view/Guillotine_Louis_XVI.jpg/129302097/Guillotine_Louis_X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581400"/>
            <a:ext cx="2159000" cy="295275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7177" name="Picture 4" descr="Robespierre (1758-94) and Saint-Just (1767-94) Leaving for the Guillotine, 28th July 1794, 18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581400"/>
            <a:ext cx="2057400" cy="295275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rench Revolution Causes and Effects Timeline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295400"/>
            <a:ext cx="9117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1789 to 1804, France experienced revolutionary changes that transformed France from 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monarchy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to a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to an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447800"/>
            <a:ext cx="7086600" cy="1981200"/>
          </a:xfrm>
          <a:prstGeom prst="rect">
            <a:avLst/>
          </a:prstGeom>
          <a:solidFill>
            <a:srgbClr val="FFFFFF">
              <a:alpha val="74901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086600" y="1447800"/>
            <a:ext cx="2057400" cy="1371600"/>
          </a:xfrm>
          <a:prstGeom prst="rect">
            <a:avLst/>
          </a:prstGeom>
          <a:noFill/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267200" y="3276600"/>
            <a:ext cx="4724400" cy="2057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By the late 1790s, France was in chaos, the republic failed to solve problems, </a:t>
            </a:r>
            <a:br>
              <a:rPr lang="en-US" sz="3200" dirty="0"/>
            </a:br>
            <a:r>
              <a:rPr lang="en-US" sz="3200" dirty="0"/>
              <a:t>&amp; foreign nations were at war with France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267200" y="5486400"/>
            <a:ext cx="4724400" cy="12954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chemeClr val="bg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Napoleon Bonaparte seized power in 1799 &amp; created a European empire</a:t>
            </a:r>
            <a:endParaRPr lang="en-US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0" name="Picture 7" descr="Image:David-Napole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62175"/>
            <a:ext cx="3962400" cy="4587875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 bwMode="auto">
          <a:xfrm>
            <a:off x="4495800" y="3733800"/>
            <a:ext cx="4267200" cy="14478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600" dirty="0"/>
              <a:t>Who was Napoleon </a:t>
            </a:r>
            <a:br>
              <a:rPr lang="en-US" sz="3600" dirty="0"/>
            </a:br>
            <a:r>
              <a:rPr lang="en-US" sz="3600" dirty="0"/>
              <a:t>&amp; what was his </a:t>
            </a:r>
            <a:br>
              <a:rPr lang="en-US" sz="3600" dirty="0"/>
            </a:br>
            <a:r>
              <a:rPr lang="en-US" sz="3600" dirty="0"/>
              <a:t>impact on Europe? </a:t>
            </a:r>
            <a:endParaRPr lang="en-US" sz="36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map-Europe in 180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 bwMode="auto">
          <a:xfrm rot="18858851">
            <a:off x="2208213" y="4062413"/>
            <a:ext cx="685800" cy="914400"/>
          </a:xfrm>
          <a:prstGeom prst="stripedRightArrow">
            <a:avLst/>
          </a:prstGeom>
          <a:solidFill>
            <a:srgbClr val="FF9F9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Striped Right Arrow 5"/>
          <p:cNvSpPr/>
          <p:nvPr/>
        </p:nvSpPr>
        <p:spPr bwMode="auto">
          <a:xfrm rot="4327119">
            <a:off x="2559050" y="2276475"/>
            <a:ext cx="685800" cy="914400"/>
          </a:xfrm>
          <a:prstGeom prst="stripedRightArrow">
            <a:avLst/>
          </a:prstGeom>
          <a:solidFill>
            <a:srgbClr val="FF9F9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Striped Right Arrow 7"/>
          <p:cNvSpPr/>
          <p:nvPr/>
        </p:nvSpPr>
        <p:spPr bwMode="auto">
          <a:xfrm rot="9711289">
            <a:off x="4010025" y="2151063"/>
            <a:ext cx="1138238" cy="914400"/>
          </a:xfrm>
          <a:prstGeom prst="stripedRightArrow">
            <a:avLst/>
          </a:prstGeom>
          <a:solidFill>
            <a:srgbClr val="FF9F9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Striped Right Arrow 8"/>
          <p:cNvSpPr/>
          <p:nvPr/>
        </p:nvSpPr>
        <p:spPr bwMode="auto">
          <a:xfrm rot="11395213">
            <a:off x="3956050" y="3457575"/>
            <a:ext cx="1295400" cy="914400"/>
          </a:xfrm>
          <a:prstGeom prst="stripedRightArrow">
            <a:avLst/>
          </a:prstGeom>
          <a:solidFill>
            <a:srgbClr val="FF9F9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Explosion 1 9"/>
          <p:cNvSpPr>
            <a:spLocks noChangeArrowheads="1"/>
          </p:cNvSpPr>
          <p:nvPr/>
        </p:nvSpPr>
        <p:spPr bwMode="auto">
          <a:xfrm>
            <a:off x="2286000" y="4114800"/>
            <a:ext cx="609600" cy="685800"/>
          </a:xfrm>
          <a:prstGeom prst="irregularSeal1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Explosion 1 10"/>
          <p:cNvSpPr>
            <a:spLocks noChangeArrowheads="1"/>
          </p:cNvSpPr>
          <p:nvPr/>
        </p:nvSpPr>
        <p:spPr bwMode="auto">
          <a:xfrm>
            <a:off x="2362200" y="4267200"/>
            <a:ext cx="381000" cy="381000"/>
          </a:xfrm>
          <a:prstGeom prst="irregularSeal1">
            <a:avLst/>
          </a:prstGeom>
          <a:solidFill>
            <a:srgbClr val="FFFF00"/>
          </a:solidFill>
          <a:ln w="190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Explosion 1 12"/>
          <p:cNvSpPr>
            <a:spLocks noChangeArrowheads="1"/>
          </p:cNvSpPr>
          <p:nvPr/>
        </p:nvSpPr>
        <p:spPr bwMode="auto">
          <a:xfrm>
            <a:off x="2667000" y="2590800"/>
            <a:ext cx="609600" cy="685800"/>
          </a:xfrm>
          <a:prstGeom prst="irregularSeal1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Explosion 1 13"/>
          <p:cNvSpPr>
            <a:spLocks noChangeArrowheads="1"/>
          </p:cNvSpPr>
          <p:nvPr/>
        </p:nvSpPr>
        <p:spPr bwMode="auto">
          <a:xfrm>
            <a:off x="2743200" y="2743200"/>
            <a:ext cx="381000" cy="381000"/>
          </a:xfrm>
          <a:prstGeom prst="irregularSeal1">
            <a:avLst/>
          </a:prstGeom>
          <a:solidFill>
            <a:srgbClr val="FFFF00"/>
          </a:solidFill>
          <a:ln w="190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Explosion 1 14"/>
          <p:cNvSpPr>
            <a:spLocks noChangeArrowheads="1"/>
          </p:cNvSpPr>
          <p:nvPr/>
        </p:nvSpPr>
        <p:spPr bwMode="auto">
          <a:xfrm>
            <a:off x="3886200" y="2362200"/>
            <a:ext cx="609600" cy="685800"/>
          </a:xfrm>
          <a:prstGeom prst="irregularSeal1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Explosion 1 15"/>
          <p:cNvSpPr>
            <a:spLocks noChangeArrowheads="1"/>
          </p:cNvSpPr>
          <p:nvPr/>
        </p:nvSpPr>
        <p:spPr bwMode="auto">
          <a:xfrm>
            <a:off x="3962400" y="2514600"/>
            <a:ext cx="381000" cy="381000"/>
          </a:xfrm>
          <a:prstGeom prst="irregularSeal1">
            <a:avLst/>
          </a:prstGeom>
          <a:solidFill>
            <a:srgbClr val="FFFF00"/>
          </a:solidFill>
          <a:ln w="190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Explosion 1 16"/>
          <p:cNvSpPr>
            <a:spLocks noChangeArrowheads="1"/>
          </p:cNvSpPr>
          <p:nvPr/>
        </p:nvSpPr>
        <p:spPr bwMode="auto">
          <a:xfrm>
            <a:off x="3810000" y="3505200"/>
            <a:ext cx="609600" cy="685800"/>
          </a:xfrm>
          <a:prstGeom prst="irregularSeal1">
            <a:avLst/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Explosion 1 17"/>
          <p:cNvSpPr>
            <a:spLocks noChangeArrowheads="1"/>
          </p:cNvSpPr>
          <p:nvPr/>
        </p:nvSpPr>
        <p:spPr bwMode="auto">
          <a:xfrm>
            <a:off x="3886200" y="3657600"/>
            <a:ext cx="381000" cy="381000"/>
          </a:xfrm>
          <a:prstGeom prst="irregularSeal1">
            <a:avLst/>
          </a:prstGeom>
          <a:solidFill>
            <a:srgbClr val="FFFF00"/>
          </a:solidFill>
          <a:ln w="190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ectangular Callout 20"/>
          <p:cNvSpPr/>
          <p:nvPr/>
        </p:nvSpPr>
        <p:spPr bwMode="auto">
          <a:xfrm>
            <a:off x="152400" y="5562600"/>
            <a:ext cx="88392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When Louis XVI was executed during the </a:t>
            </a:r>
            <a:br>
              <a:rPr lang="en-US" sz="3200" dirty="0"/>
            </a:br>
            <a:r>
              <a:rPr lang="en-US" sz="3200" dirty="0"/>
              <a:t>French Revolution, many European nations attacked France to keep revolutionary ideas from spreading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map-Europe in 1800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 bwMode="auto">
          <a:xfrm>
            <a:off x="152400" y="76200"/>
            <a:ext cx="6096000" cy="1219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A military officer named Napoleon Bonaparte successfully defended France &amp; became a military hero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81000" y="5943600"/>
            <a:ext cx="57912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But, the French republic </a:t>
            </a:r>
            <a:br>
              <a:rPr lang="en-US" sz="3200" dirty="0"/>
            </a:br>
            <a:r>
              <a:rPr lang="en-US" sz="3200" dirty="0"/>
              <a:t>lost the confidence of the citizens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Bouchot_-_Le_general_Bonaparte_au_Conseil_des_Cinq-C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 bwMode="auto">
          <a:xfrm>
            <a:off x="152400" y="76200"/>
            <a:ext cx="87630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1799, Napoleon staged a coup </a:t>
            </a:r>
            <a:r>
              <a:rPr lang="en-US" sz="3200" dirty="0" err="1"/>
              <a:t>d’etat</a:t>
            </a:r>
            <a:r>
              <a:rPr lang="en-US" sz="3200" dirty="0"/>
              <a:t> (overthrow) of the French republic &amp; assumed power as dictator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28600" y="5943600"/>
            <a:ext cx="8763000" cy="838200"/>
          </a:xfrm>
          <a:prstGeom prst="wedgeRectCallout">
            <a:avLst>
              <a:gd name="adj1" fmla="val -12002"/>
              <a:gd name="adj2" fmla="val 28050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1800, the French people voted in favor of a new Constitution that made Napoleon consul of France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1799</TotalTime>
  <Words>1203</Words>
  <Application>Microsoft Office PowerPoint</Application>
  <PresentationFormat>On-screen Show (4:3)</PresentationFormat>
  <Paragraphs>110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Arial</vt:lpstr>
      <vt:lpstr>Times New Roman</vt:lpstr>
      <vt:lpstr>Baggett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Quick Class Discussion:  How to Fix France’s Problems?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What was Napoleon’s impact? </vt:lpstr>
      <vt:lpstr>Slide 21</vt:lpstr>
      <vt:lpstr>Slide 22</vt:lpstr>
      <vt:lpstr>Slide 23</vt:lpstr>
      <vt:lpstr>Europe in 1812 (at the height of Napoleon)</vt:lpstr>
      <vt:lpstr>Slide 25</vt:lpstr>
      <vt:lpstr>Slide 26</vt:lpstr>
      <vt:lpstr>Slide 27</vt:lpstr>
      <vt:lpstr>Slide 28</vt:lpstr>
      <vt:lpstr>Slide 29</vt:lpstr>
      <vt:lpstr>Slide 30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127</cp:revision>
  <dcterms:created xsi:type="dcterms:W3CDTF">2011-02-05T20:28:23Z</dcterms:created>
  <dcterms:modified xsi:type="dcterms:W3CDTF">2014-11-10T13:13:28Z</dcterms:modified>
</cp:coreProperties>
</file>