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sldIdLst>
    <p:sldId id="280" r:id="rId2"/>
    <p:sldId id="281" r:id="rId3"/>
    <p:sldId id="282" r:id="rId4"/>
    <p:sldId id="283" r:id="rId5"/>
    <p:sldId id="284" r:id="rId6"/>
    <p:sldId id="285" r:id="rId7"/>
    <p:sldId id="291" r:id="rId8"/>
    <p:sldId id="293" r:id="rId9"/>
    <p:sldId id="286" r:id="rId10"/>
    <p:sldId id="295" r:id="rId11"/>
    <p:sldId id="287" r:id="rId12"/>
    <p:sldId id="296" r:id="rId13"/>
    <p:sldId id="288" r:id="rId14"/>
    <p:sldId id="297" r:id="rId15"/>
    <p:sldId id="289" r:id="rId16"/>
    <p:sldId id="298" r:id="rId17"/>
    <p:sldId id="300" r:id="rId18"/>
    <p:sldId id="299" r:id="rId19"/>
    <p:sldId id="301" r:id="rId20"/>
    <p:sldId id="302" r:id="rId21"/>
    <p:sldId id="303" r:id="rId22"/>
    <p:sldId id="304" r:id="rId23"/>
    <p:sldId id="305" r:id="rId24"/>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FF"/>
    <a:srgbClr val="FFFFCC"/>
    <a:srgbClr val="FFCC99"/>
    <a:srgbClr val="FFCCCC"/>
    <a:srgbClr val="CCFFCC"/>
    <a:srgbClr val="660066"/>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1" autoAdjust="0"/>
    <p:restoredTop sz="84130" autoAdjust="0"/>
  </p:normalViewPr>
  <p:slideViewPr>
    <p:cSldViewPr>
      <p:cViewPr varScale="1">
        <p:scale>
          <a:sx n="53" d="100"/>
          <a:sy n="53" d="100"/>
        </p:scale>
        <p:origin x="-720" y="-102"/>
      </p:cViewPr>
      <p:guideLst>
        <p:guide orient="horz" pos="2160"/>
        <p:guide pos="2880"/>
      </p:guideLst>
    </p:cSldViewPr>
  </p:slideViewPr>
  <p:outlineViewPr>
    <p:cViewPr>
      <p:scale>
        <a:sx n="33" d="100"/>
        <a:sy n="33" d="100"/>
      </p:scale>
      <p:origin x="0" y="11922"/>
    </p:cViewPr>
  </p:outlineViewPr>
  <p:notesTextViewPr>
    <p:cViewPr>
      <p:scale>
        <a:sx n="100" d="100"/>
        <a:sy n="100" d="100"/>
      </p:scale>
      <p:origin x="0" y="0"/>
    </p:cViewPr>
  </p:notesTextViewPr>
  <p:sorterViewPr>
    <p:cViewPr>
      <p:scale>
        <a:sx n="66" d="100"/>
        <a:sy n="66" d="100"/>
      </p:scale>
      <p:origin x="0" y="1872"/>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C6ED1-F7F5-4661-B22D-4D394973BC68}" type="doc">
      <dgm:prSet loTypeId="urn:microsoft.com/office/officeart/2005/8/layout/pList2" loCatId="list" qsTypeId="urn:microsoft.com/office/officeart/2005/8/quickstyle/simple1" qsCatId="simple" csTypeId="urn:microsoft.com/office/officeart/2005/8/colors/colorful2" csCatId="colorful" phldr="1"/>
      <dgm:spPr/>
      <dgm:t>
        <a:bodyPr/>
        <a:lstStyle/>
        <a:p>
          <a:endParaRPr lang="en-US"/>
        </a:p>
      </dgm:t>
    </dgm:pt>
    <dgm:pt modelId="{21DB26EB-0872-46E5-BC4B-8DD4E33E2274}">
      <dgm:prSet phldrT="[Text]" custT="1"/>
      <dgm:spPr>
        <a:solidFill>
          <a:srgbClr val="CCCCFF"/>
        </a:solidFill>
      </dgm:spPr>
      <dgm:t>
        <a:bodyPr/>
        <a:lstStyle/>
        <a:p>
          <a:pPr algn="ctr"/>
          <a:r>
            <a:rPr lang="en-US" sz="2800" dirty="0" smtClean="0">
              <a:solidFill>
                <a:schemeClr val="tx1"/>
              </a:solidFill>
              <a:latin typeface="Calibri" pitchFamily="34" charset="0"/>
              <a:cs typeface="Calibri" pitchFamily="34" charset="0"/>
            </a:rPr>
            <a:t>Moses</a:t>
          </a:r>
          <a:endParaRPr lang="en-US" sz="2800" dirty="0">
            <a:solidFill>
              <a:schemeClr val="tx1"/>
            </a:solidFill>
            <a:latin typeface="Calibri" pitchFamily="34" charset="0"/>
            <a:cs typeface="Calibri" pitchFamily="34" charset="0"/>
          </a:endParaRPr>
        </a:p>
      </dgm:t>
    </dgm:pt>
    <dgm:pt modelId="{284E36B7-5C80-4611-BAA1-9FE61EEA7C02}" type="parTrans" cxnId="{8D447560-184E-407A-BD26-8DCE772DF7B6}">
      <dgm:prSet/>
      <dgm:spPr/>
      <dgm:t>
        <a:bodyPr/>
        <a:lstStyle/>
        <a:p>
          <a:endParaRPr lang="en-US"/>
        </a:p>
      </dgm:t>
    </dgm:pt>
    <dgm:pt modelId="{0A91A6A6-DD8E-44A4-AA7E-5FF17D812E02}" type="sibTrans" cxnId="{8D447560-184E-407A-BD26-8DCE772DF7B6}">
      <dgm:prSet/>
      <dgm:spPr/>
      <dgm:t>
        <a:bodyPr/>
        <a:lstStyle/>
        <a:p>
          <a:endParaRPr lang="en-US"/>
        </a:p>
      </dgm:t>
    </dgm:pt>
    <dgm:pt modelId="{6C91E923-9ECB-4004-BA4F-FE54407767FB}">
      <dgm:prSet phldrT="[Text]" phldr="1" custT="1"/>
      <dgm:spPr>
        <a:solidFill>
          <a:srgbClr val="CCCCFF"/>
        </a:solidFill>
      </dgm:spPr>
      <dgm:t>
        <a:bodyPr/>
        <a:lstStyle/>
        <a:p>
          <a:pPr algn="ctr"/>
          <a:endParaRPr lang="en-US" sz="2400" dirty="0">
            <a:solidFill>
              <a:schemeClr val="tx1"/>
            </a:solidFill>
            <a:latin typeface="Calibri" pitchFamily="34" charset="0"/>
            <a:cs typeface="Calibri" pitchFamily="34" charset="0"/>
          </a:endParaRPr>
        </a:p>
      </dgm:t>
    </dgm:pt>
    <dgm:pt modelId="{66898EC6-0EC3-499C-AE76-0E4FB82C095A}" type="parTrans" cxnId="{E7ECEC4C-5471-4BEA-ADBF-766962514346}">
      <dgm:prSet/>
      <dgm:spPr/>
      <dgm:t>
        <a:bodyPr/>
        <a:lstStyle/>
        <a:p>
          <a:endParaRPr lang="en-US"/>
        </a:p>
      </dgm:t>
    </dgm:pt>
    <dgm:pt modelId="{1D019789-09AB-451E-9AB9-DBCEF9F22560}" type="sibTrans" cxnId="{E7ECEC4C-5471-4BEA-ADBF-766962514346}">
      <dgm:prSet/>
      <dgm:spPr/>
      <dgm:t>
        <a:bodyPr/>
        <a:lstStyle/>
        <a:p>
          <a:endParaRPr lang="en-US"/>
        </a:p>
      </dgm:t>
    </dgm:pt>
    <dgm:pt modelId="{42D0BF4E-1822-4908-AF6D-9156EC8EE979}">
      <dgm:prSet phldrT="[Text]" phldr="1" custT="1"/>
      <dgm:spPr>
        <a:solidFill>
          <a:srgbClr val="CCCCFF"/>
        </a:solidFill>
      </dgm:spPr>
      <dgm:t>
        <a:bodyPr/>
        <a:lstStyle/>
        <a:p>
          <a:pPr algn="ctr"/>
          <a:endParaRPr lang="en-US" sz="2400" dirty="0">
            <a:solidFill>
              <a:schemeClr val="tx1"/>
            </a:solidFill>
            <a:latin typeface="Calibri" pitchFamily="34" charset="0"/>
            <a:cs typeface="Calibri" pitchFamily="34" charset="0"/>
          </a:endParaRPr>
        </a:p>
      </dgm:t>
    </dgm:pt>
    <dgm:pt modelId="{43C4160C-1342-4698-84A0-25CC95832EF9}" type="parTrans" cxnId="{747C832F-E4A9-452E-91EE-8DC9D00BDB3B}">
      <dgm:prSet/>
      <dgm:spPr/>
      <dgm:t>
        <a:bodyPr/>
        <a:lstStyle/>
        <a:p>
          <a:endParaRPr lang="en-US"/>
        </a:p>
      </dgm:t>
    </dgm:pt>
    <dgm:pt modelId="{CB7F5BEE-7D92-4061-BA23-54D385277B67}" type="sibTrans" cxnId="{747C832F-E4A9-452E-91EE-8DC9D00BDB3B}">
      <dgm:prSet/>
      <dgm:spPr/>
      <dgm:t>
        <a:bodyPr/>
        <a:lstStyle/>
        <a:p>
          <a:endParaRPr lang="en-US"/>
        </a:p>
      </dgm:t>
    </dgm:pt>
    <dgm:pt modelId="{15A9D1C0-7543-4C3C-847C-59AB383C75D4}">
      <dgm:prSet phldrT="[Text]" custT="1"/>
      <dgm:spPr/>
      <dgm:t>
        <a:bodyPr/>
        <a:lstStyle/>
        <a:p>
          <a:pPr algn="ctr"/>
          <a:r>
            <a:rPr lang="en-US" sz="2800" dirty="0" smtClean="0">
              <a:solidFill>
                <a:schemeClr val="tx1"/>
              </a:solidFill>
              <a:latin typeface="Calibri" pitchFamily="34" charset="0"/>
              <a:cs typeface="Calibri" pitchFamily="34" charset="0"/>
            </a:rPr>
            <a:t>Jesus </a:t>
          </a:r>
          <a:endParaRPr lang="en-US" sz="2800" dirty="0">
            <a:solidFill>
              <a:schemeClr val="tx1"/>
            </a:solidFill>
            <a:latin typeface="Calibri" pitchFamily="34" charset="0"/>
            <a:cs typeface="Calibri" pitchFamily="34" charset="0"/>
          </a:endParaRPr>
        </a:p>
      </dgm:t>
    </dgm:pt>
    <dgm:pt modelId="{CCB7003E-79CE-4C7E-B991-51D166465B0F}" type="parTrans" cxnId="{3156DCB3-0F80-4CDE-B617-495BD167A4C9}">
      <dgm:prSet/>
      <dgm:spPr/>
      <dgm:t>
        <a:bodyPr/>
        <a:lstStyle/>
        <a:p>
          <a:endParaRPr lang="en-US"/>
        </a:p>
      </dgm:t>
    </dgm:pt>
    <dgm:pt modelId="{4FC4505F-C862-4FBD-98ED-C090DE31F75F}" type="sibTrans" cxnId="{3156DCB3-0F80-4CDE-B617-495BD167A4C9}">
      <dgm:prSet/>
      <dgm:spPr/>
      <dgm:t>
        <a:bodyPr/>
        <a:lstStyle/>
        <a:p>
          <a:endParaRPr lang="en-US"/>
        </a:p>
      </dgm:t>
    </dgm:pt>
    <dgm:pt modelId="{56DB4152-BEE7-4259-81B4-CE8DD7F2545A}">
      <dgm:prSet phldrT="[Text]" phldr="1" custT="1"/>
      <dgm:spPr/>
      <dgm:t>
        <a:bodyPr/>
        <a:lstStyle/>
        <a:p>
          <a:pPr algn="ctr"/>
          <a:endParaRPr lang="en-US" sz="2400" dirty="0">
            <a:solidFill>
              <a:schemeClr val="tx1"/>
            </a:solidFill>
            <a:latin typeface="Calibri" pitchFamily="34" charset="0"/>
            <a:cs typeface="Calibri" pitchFamily="34" charset="0"/>
          </a:endParaRPr>
        </a:p>
      </dgm:t>
    </dgm:pt>
    <dgm:pt modelId="{8123C600-BB3D-4E88-B01A-749CF8ACBDED}" type="parTrans" cxnId="{B8C800F0-084A-408A-A39E-B0FF0A54C003}">
      <dgm:prSet/>
      <dgm:spPr/>
      <dgm:t>
        <a:bodyPr/>
        <a:lstStyle/>
        <a:p>
          <a:endParaRPr lang="en-US"/>
        </a:p>
      </dgm:t>
    </dgm:pt>
    <dgm:pt modelId="{5FA32BD8-03C9-4AB7-8020-03C66158793B}" type="sibTrans" cxnId="{B8C800F0-084A-408A-A39E-B0FF0A54C003}">
      <dgm:prSet/>
      <dgm:spPr/>
      <dgm:t>
        <a:bodyPr/>
        <a:lstStyle/>
        <a:p>
          <a:endParaRPr lang="en-US"/>
        </a:p>
      </dgm:t>
    </dgm:pt>
    <dgm:pt modelId="{49653CA3-13C4-4DFE-9C86-DEAC13645A7E}">
      <dgm:prSet phldrT="[Text]" phldr="1" custT="1"/>
      <dgm:spPr/>
      <dgm:t>
        <a:bodyPr/>
        <a:lstStyle/>
        <a:p>
          <a:pPr algn="ctr"/>
          <a:endParaRPr lang="en-US" sz="2400">
            <a:solidFill>
              <a:schemeClr val="tx1"/>
            </a:solidFill>
            <a:latin typeface="Calibri" pitchFamily="34" charset="0"/>
            <a:cs typeface="Calibri" pitchFamily="34" charset="0"/>
          </a:endParaRPr>
        </a:p>
      </dgm:t>
    </dgm:pt>
    <dgm:pt modelId="{7AA79C26-E6F5-419D-B972-F6CBB1AE8FA1}" type="parTrans" cxnId="{8F1F9591-BF8C-496C-802A-AA6E45486090}">
      <dgm:prSet/>
      <dgm:spPr/>
      <dgm:t>
        <a:bodyPr/>
        <a:lstStyle/>
        <a:p>
          <a:endParaRPr lang="en-US"/>
        </a:p>
      </dgm:t>
    </dgm:pt>
    <dgm:pt modelId="{750D6463-243C-49BB-B9CE-02528A1A9421}" type="sibTrans" cxnId="{8F1F9591-BF8C-496C-802A-AA6E45486090}">
      <dgm:prSet/>
      <dgm:spPr/>
      <dgm:t>
        <a:bodyPr/>
        <a:lstStyle/>
        <a:p>
          <a:endParaRPr lang="en-US"/>
        </a:p>
      </dgm:t>
    </dgm:pt>
    <dgm:pt modelId="{40010B9F-DE32-46B5-8283-F602E59FF0C8}">
      <dgm:prSet phldrT="[Text]" custT="1"/>
      <dgm:spPr>
        <a:solidFill>
          <a:srgbClr val="FFCCFF"/>
        </a:solidFill>
      </dgm:spPr>
      <dgm:t>
        <a:bodyPr/>
        <a:lstStyle/>
        <a:p>
          <a:pPr algn="ctr"/>
          <a:r>
            <a:rPr lang="en-US" sz="2800" smtClean="0">
              <a:solidFill>
                <a:schemeClr val="tx1"/>
              </a:solidFill>
              <a:latin typeface="Calibri" pitchFamily="34" charset="0"/>
              <a:cs typeface="Calibri" pitchFamily="34" charset="0"/>
            </a:rPr>
            <a:t>Muhammad</a:t>
          </a:r>
          <a:endParaRPr lang="en-US" sz="2800" dirty="0">
            <a:solidFill>
              <a:schemeClr val="tx1"/>
            </a:solidFill>
            <a:latin typeface="Calibri" pitchFamily="34" charset="0"/>
            <a:cs typeface="Calibri" pitchFamily="34" charset="0"/>
          </a:endParaRPr>
        </a:p>
      </dgm:t>
    </dgm:pt>
    <dgm:pt modelId="{BE3675CA-478B-47AB-8473-EB3DD5DB59B6}" type="parTrans" cxnId="{9AB83693-D128-4A5B-A556-07EF65351861}">
      <dgm:prSet/>
      <dgm:spPr/>
      <dgm:t>
        <a:bodyPr/>
        <a:lstStyle/>
        <a:p>
          <a:endParaRPr lang="en-US"/>
        </a:p>
      </dgm:t>
    </dgm:pt>
    <dgm:pt modelId="{EF338513-3A88-4112-9F88-55F469637105}" type="sibTrans" cxnId="{9AB83693-D128-4A5B-A556-07EF65351861}">
      <dgm:prSet/>
      <dgm:spPr/>
      <dgm:t>
        <a:bodyPr/>
        <a:lstStyle/>
        <a:p>
          <a:endParaRPr lang="en-US"/>
        </a:p>
      </dgm:t>
    </dgm:pt>
    <dgm:pt modelId="{FB6A8263-18FE-40C3-BC32-8B48E943E996}">
      <dgm:prSet phldrT="[Text]" phldr="1" custT="1"/>
      <dgm:spPr>
        <a:solidFill>
          <a:srgbClr val="FFCCFF"/>
        </a:solidFill>
      </dgm:spPr>
      <dgm:t>
        <a:bodyPr/>
        <a:lstStyle/>
        <a:p>
          <a:pPr algn="ctr"/>
          <a:endParaRPr lang="en-US" sz="2400">
            <a:solidFill>
              <a:schemeClr val="tx1"/>
            </a:solidFill>
            <a:latin typeface="Calibri" pitchFamily="34" charset="0"/>
            <a:cs typeface="Calibri" pitchFamily="34" charset="0"/>
          </a:endParaRPr>
        </a:p>
      </dgm:t>
    </dgm:pt>
    <dgm:pt modelId="{EFBE71AB-BF64-45AD-8B2A-282D6B63EA77}" type="parTrans" cxnId="{D0FF86BF-366E-403D-8C1E-879096AE87E7}">
      <dgm:prSet/>
      <dgm:spPr/>
      <dgm:t>
        <a:bodyPr/>
        <a:lstStyle/>
        <a:p>
          <a:endParaRPr lang="en-US"/>
        </a:p>
      </dgm:t>
    </dgm:pt>
    <dgm:pt modelId="{70181688-417A-4842-A53B-8182E80BD326}" type="sibTrans" cxnId="{D0FF86BF-366E-403D-8C1E-879096AE87E7}">
      <dgm:prSet/>
      <dgm:spPr/>
      <dgm:t>
        <a:bodyPr/>
        <a:lstStyle/>
        <a:p>
          <a:endParaRPr lang="en-US"/>
        </a:p>
      </dgm:t>
    </dgm:pt>
    <dgm:pt modelId="{09E2528F-DABB-416D-8BF0-52893258B1C7}">
      <dgm:prSet phldrT="[Text]" phldr="1" custT="1"/>
      <dgm:spPr>
        <a:solidFill>
          <a:srgbClr val="FFCCFF"/>
        </a:solidFill>
      </dgm:spPr>
      <dgm:t>
        <a:bodyPr/>
        <a:lstStyle/>
        <a:p>
          <a:pPr algn="ctr"/>
          <a:endParaRPr lang="en-US" sz="2400" dirty="0">
            <a:solidFill>
              <a:schemeClr val="tx1"/>
            </a:solidFill>
            <a:latin typeface="Calibri" pitchFamily="34" charset="0"/>
            <a:cs typeface="Calibri" pitchFamily="34" charset="0"/>
          </a:endParaRPr>
        </a:p>
      </dgm:t>
    </dgm:pt>
    <dgm:pt modelId="{3444333A-9A53-41AE-856F-ADD0D9399600}" type="parTrans" cxnId="{ACFBA502-252D-401A-9DBD-1CF17433F313}">
      <dgm:prSet/>
      <dgm:spPr/>
      <dgm:t>
        <a:bodyPr/>
        <a:lstStyle/>
        <a:p>
          <a:endParaRPr lang="en-US"/>
        </a:p>
      </dgm:t>
    </dgm:pt>
    <dgm:pt modelId="{9C3038E2-0FD9-4C57-B8D5-454855263948}" type="sibTrans" cxnId="{ACFBA502-252D-401A-9DBD-1CF17433F313}">
      <dgm:prSet/>
      <dgm:spPr/>
      <dgm:t>
        <a:bodyPr/>
        <a:lstStyle/>
        <a:p>
          <a:endParaRPr lang="en-US"/>
        </a:p>
      </dgm:t>
    </dgm:pt>
    <dgm:pt modelId="{77F44F37-FE27-4890-AE45-94834AF5EA77}" type="pres">
      <dgm:prSet presAssocID="{1C1C6ED1-F7F5-4661-B22D-4D394973BC68}" presName="Name0" presStyleCnt="0">
        <dgm:presLayoutVars>
          <dgm:dir/>
          <dgm:resizeHandles val="exact"/>
        </dgm:presLayoutVars>
      </dgm:prSet>
      <dgm:spPr/>
      <dgm:t>
        <a:bodyPr/>
        <a:lstStyle/>
        <a:p>
          <a:endParaRPr lang="en-US"/>
        </a:p>
      </dgm:t>
    </dgm:pt>
    <dgm:pt modelId="{1599F07C-3961-4BE9-ADBB-1A65298B6E0D}" type="pres">
      <dgm:prSet presAssocID="{1C1C6ED1-F7F5-4661-B22D-4D394973BC68}" presName="bkgdShp" presStyleLbl="alignAccFollowNode1" presStyleIdx="0" presStyleCnt="1"/>
      <dgm:spPr/>
    </dgm:pt>
    <dgm:pt modelId="{4F1E3D8C-CFAA-4A28-AACD-B435E29EA60E}" type="pres">
      <dgm:prSet presAssocID="{1C1C6ED1-F7F5-4661-B22D-4D394973BC68}" presName="linComp" presStyleCnt="0"/>
      <dgm:spPr/>
    </dgm:pt>
    <dgm:pt modelId="{E357CA4D-37F9-43C7-BE57-1CACDEB2A7A8}" type="pres">
      <dgm:prSet presAssocID="{21DB26EB-0872-46E5-BC4B-8DD4E33E2274}" presName="compNode" presStyleCnt="0"/>
      <dgm:spPr/>
    </dgm:pt>
    <dgm:pt modelId="{ADC85B30-1773-4219-8974-66119772495D}" type="pres">
      <dgm:prSet presAssocID="{21DB26EB-0872-46E5-BC4B-8DD4E33E2274}" presName="node" presStyleLbl="node1" presStyleIdx="0" presStyleCnt="3">
        <dgm:presLayoutVars>
          <dgm:bulletEnabled val="1"/>
        </dgm:presLayoutVars>
      </dgm:prSet>
      <dgm:spPr/>
      <dgm:t>
        <a:bodyPr/>
        <a:lstStyle/>
        <a:p>
          <a:endParaRPr lang="en-US"/>
        </a:p>
      </dgm:t>
    </dgm:pt>
    <dgm:pt modelId="{94A5F351-7457-4BAE-967B-AC6799ADBBC3}" type="pres">
      <dgm:prSet presAssocID="{21DB26EB-0872-46E5-BC4B-8DD4E33E2274}" presName="invisiNode" presStyleLbl="node1" presStyleIdx="0" presStyleCnt="3"/>
      <dgm:spPr/>
    </dgm:pt>
    <dgm:pt modelId="{B33885E4-A88D-4021-BEA6-3ED7466038A3}" type="pres">
      <dgm:prSet presAssocID="{21DB26EB-0872-46E5-BC4B-8DD4E33E2274}" presName="imagNode" presStyleLbl="fgImgPlace1" presStyleIdx="0" presStyleCnt="3" custScaleX="51378"/>
      <dgm:spPr>
        <a:blipFill rotWithShape="0">
          <a:blip xmlns:r="http://schemas.openxmlformats.org/officeDocument/2006/relationships" r:embed="rId1"/>
          <a:stretch>
            <a:fillRect/>
          </a:stretch>
        </a:blipFill>
      </dgm:spPr>
    </dgm:pt>
    <dgm:pt modelId="{F612AA7F-BDEB-4A45-985E-9DF18C435F42}" type="pres">
      <dgm:prSet presAssocID="{0A91A6A6-DD8E-44A4-AA7E-5FF17D812E02}" presName="sibTrans" presStyleLbl="sibTrans2D1" presStyleIdx="0" presStyleCnt="0"/>
      <dgm:spPr/>
      <dgm:t>
        <a:bodyPr/>
        <a:lstStyle/>
        <a:p>
          <a:endParaRPr lang="en-US"/>
        </a:p>
      </dgm:t>
    </dgm:pt>
    <dgm:pt modelId="{9D7837DF-6199-4C1B-875E-97992E11F820}" type="pres">
      <dgm:prSet presAssocID="{15A9D1C0-7543-4C3C-847C-59AB383C75D4}" presName="compNode" presStyleCnt="0"/>
      <dgm:spPr/>
    </dgm:pt>
    <dgm:pt modelId="{84D20C77-E295-4E63-8410-9F9BEDF59B33}" type="pres">
      <dgm:prSet presAssocID="{15A9D1C0-7543-4C3C-847C-59AB383C75D4}" presName="node" presStyleLbl="node1" presStyleIdx="1" presStyleCnt="3">
        <dgm:presLayoutVars>
          <dgm:bulletEnabled val="1"/>
        </dgm:presLayoutVars>
      </dgm:prSet>
      <dgm:spPr/>
      <dgm:t>
        <a:bodyPr/>
        <a:lstStyle/>
        <a:p>
          <a:endParaRPr lang="en-US"/>
        </a:p>
      </dgm:t>
    </dgm:pt>
    <dgm:pt modelId="{AC226632-D233-4379-8413-CB68907EFA3A}" type="pres">
      <dgm:prSet presAssocID="{15A9D1C0-7543-4C3C-847C-59AB383C75D4}" presName="invisiNode" presStyleLbl="node1" presStyleIdx="1" presStyleCnt="3"/>
      <dgm:spPr/>
    </dgm:pt>
    <dgm:pt modelId="{3B0CA2AC-2241-4BFD-83C3-96E9550ECE27}" type="pres">
      <dgm:prSet presAssocID="{15A9D1C0-7543-4C3C-847C-59AB383C75D4}" presName="imagNode" presStyleLbl="fgImgPlace1" presStyleIdx="1" presStyleCnt="3" custScaleX="41360"/>
      <dgm:spPr>
        <a:blipFill rotWithShape="0">
          <a:blip xmlns:r="http://schemas.openxmlformats.org/officeDocument/2006/relationships" r:embed="rId2"/>
          <a:stretch>
            <a:fillRect/>
          </a:stretch>
        </a:blipFill>
      </dgm:spPr>
    </dgm:pt>
    <dgm:pt modelId="{97E0201B-B3BA-43AA-8A7C-790419F81F84}" type="pres">
      <dgm:prSet presAssocID="{4FC4505F-C862-4FBD-98ED-C090DE31F75F}" presName="sibTrans" presStyleLbl="sibTrans2D1" presStyleIdx="0" presStyleCnt="0"/>
      <dgm:spPr/>
      <dgm:t>
        <a:bodyPr/>
        <a:lstStyle/>
        <a:p>
          <a:endParaRPr lang="en-US"/>
        </a:p>
      </dgm:t>
    </dgm:pt>
    <dgm:pt modelId="{93B167CC-08B6-4D02-B5FF-2592CB7DEE49}" type="pres">
      <dgm:prSet presAssocID="{40010B9F-DE32-46B5-8283-F602E59FF0C8}" presName="compNode" presStyleCnt="0"/>
      <dgm:spPr/>
    </dgm:pt>
    <dgm:pt modelId="{894F425B-D2F1-446A-AF29-8CFAFE59464A}" type="pres">
      <dgm:prSet presAssocID="{40010B9F-DE32-46B5-8283-F602E59FF0C8}" presName="node" presStyleLbl="node1" presStyleIdx="2" presStyleCnt="3">
        <dgm:presLayoutVars>
          <dgm:bulletEnabled val="1"/>
        </dgm:presLayoutVars>
      </dgm:prSet>
      <dgm:spPr/>
      <dgm:t>
        <a:bodyPr/>
        <a:lstStyle/>
        <a:p>
          <a:endParaRPr lang="en-US"/>
        </a:p>
      </dgm:t>
    </dgm:pt>
    <dgm:pt modelId="{9CAB2508-A86C-4825-B41E-B9CE483A1704}" type="pres">
      <dgm:prSet presAssocID="{40010B9F-DE32-46B5-8283-F602E59FF0C8}" presName="invisiNode" presStyleLbl="node1" presStyleIdx="2" presStyleCnt="3"/>
      <dgm:spPr/>
    </dgm:pt>
    <dgm:pt modelId="{D8B05F1E-DCBB-4236-B866-99B34BCD3752}" type="pres">
      <dgm:prSet presAssocID="{40010B9F-DE32-46B5-8283-F602E59FF0C8}" presName="imagNode" presStyleLbl="fgImgPlace1" presStyleIdx="2" presStyleCnt="3" custScaleX="44004"/>
      <dgm:spPr>
        <a:blipFill rotWithShape="0">
          <a:blip xmlns:r="http://schemas.openxmlformats.org/officeDocument/2006/relationships" r:embed="rId3"/>
          <a:stretch>
            <a:fillRect/>
          </a:stretch>
        </a:blipFill>
      </dgm:spPr>
    </dgm:pt>
  </dgm:ptLst>
  <dgm:cxnLst>
    <dgm:cxn modelId="{30B15EC0-5D36-4710-92CF-F38DDD29C613}" type="presOf" srcId="{56DB4152-BEE7-4259-81B4-CE8DD7F2545A}" destId="{84D20C77-E295-4E63-8410-9F9BEDF59B33}" srcOrd="0" destOrd="1" presId="urn:microsoft.com/office/officeart/2005/8/layout/pList2"/>
    <dgm:cxn modelId="{598B6E68-D86E-429E-8E8B-89D0FDFAD8B8}" type="presOf" srcId="{0A91A6A6-DD8E-44A4-AA7E-5FF17D812E02}" destId="{F612AA7F-BDEB-4A45-985E-9DF18C435F42}" srcOrd="0" destOrd="0" presId="urn:microsoft.com/office/officeart/2005/8/layout/pList2"/>
    <dgm:cxn modelId="{5C72E493-86DE-43E7-B069-977E06F92BEA}" type="presOf" srcId="{42D0BF4E-1822-4908-AF6D-9156EC8EE979}" destId="{ADC85B30-1773-4219-8974-66119772495D}" srcOrd="0" destOrd="2" presId="urn:microsoft.com/office/officeart/2005/8/layout/pList2"/>
    <dgm:cxn modelId="{E7ECEC4C-5471-4BEA-ADBF-766962514346}" srcId="{21DB26EB-0872-46E5-BC4B-8DD4E33E2274}" destId="{6C91E923-9ECB-4004-BA4F-FE54407767FB}" srcOrd="0" destOrd="0" parTransId="{66898EC6-0EC3-499C-AE76-0E4FB82C095A}" sibTransId="{1D019789-09AB-451E-9AB9-DBCEF9F22560}"/>
    <dgm:cxn modelId="{66F43203-51C9-4C45-AEF4-5F17F32EC855}" type="presOf" srcId="{1C1C6ED1-F7F5-4661-B22D-4D394973BC68}" destId="{77F44F37-FE27-4890-AE45-94834AF5EA77}" srcOrd="0" destOrd="0" presId="urn:microsoft.com/office/officeart/2005/8/layout/pList2"/>
    <dgm:cxn modelId="{1945E4E5-AB0A-43C6-A2F7-2DD0AFE21B82}" type="presOf" srcId="{21DB26EB-0872-46E5-BC4B-8DD4E33E2274}" destId="{ADC85B30-1773-4219-8974-66119772495D}" srcOrd="0" destOrd="0" presId="urn:microsoft.com/office/officeart/2005/8/layout/pList2"/>
    <dgm:cxn modelId="{8F1F9591-BF8C-496C-802A-AA6E45486090}" srcId="{15A9D1C0-7543-4C3C-847C-59AB383C75D4}" destId="{49653CA3-13C4-4DFE-9C86-DEAC13645A7E}" srcOrd="1" destOrd="0" parTransId="{7AA79C26-E6F5-419D-B972-F6CBB1AE8FA1}" sibTransId="{750D6463-243C-49BB-B9CE-02528A1A9421}"/>
    <dgm:cxn modelId="{C944E531-62BD-425A-89CE-FAB959F09E79}" type="presOf" srcId="{15A9D1C0-7543-4C3C-847C-59AB383C75D4}" destId="{84D20C77-E295-4E63-8410-9F9BEDF59B33}" srcOrd="0" destOrd="0" presId="urn:microsoft.com/office/officeart/2005/8/layout/pList2"/>
    <dgm:cxn modelId="{B8C800F0-084A-408A-A39E-B0FF0A54C003}" srcId="{15A9D1C0-7543-4C3C-847C-59AB383C75D4}" destId="{56DB4152-BEE7-4259-81B4-CE8DD7F2545A}" srcOrd="0" destOrd="0" parTransId="{8123C600-BB3D-4E88-B01A-749CF8ACBDED}" sibTransId="{5FA32BD8-03C9-4AB7-8020-03C66158793B}"/>
    <dgm:cxn modelId="{D0FF86BF-366E-403D-8C1E-879096AE87E7}" srcId="{40010B9F-DE32-46B5-8283-F602E59FF0C8}" destId="{FB6A8263-18FE-40C3-BC32-8B48E943E996}" srcOrd="0" destOrd="0" parTransId="{EFBE71AB-BF64-45AD-8B2A-282D6B63EA77}" sibTransId="{70181688-417A-4842-A53B-8182E80BD326}"/>
    <dgm:cxn modelId="{B34DD831-81DB-4959-845F-F12CB065CD8C}" type="presOf" srcId="{49653CA3-13C4-4DFE-9C86-DEAC13645A7E}" destId="{84D20C77-E295-4E63-8410-9F9BEDF59B33}" srcOrd="0" destOrd="2" presId="urn:microsoft.com/office/officeart/2005/8/layout/pList2"/>
    <dgm:cxn modelId="{3285C942-5A88-4B54-A352-B2BF26AC14D5}" type="presOf" srcId="{4FC4505F-C862-4FBD-98ED-C090DE31F75F}" destId="{97E0201B-B3BA-43AA-8A7C-790419F81F84}" srcOrd="0" destOrd="0" presId="urn:microsoft.com/office/officeart/2005/8/layout/pList2"/>
    <dgm:cxn modelId="{ACFBA502-252D-401A-9DBD-1CF17433F313}" srcId="{40010B9F-DE32-46B5-8283-F602E59FF0C8}" destId="{09E2528F-DABB-416D-8BF0-52893258B1C7}" srcOrd="1" destOrd="0" parTransId="{3444333A-9A53-41AE-856F-ADD0D9399600}" sibTransId="{9C3038E2-0FD9-4C57-B8D5-454855263948}"/>
    <dgm:cxn modelId="{9AB83693-D128-4A5B-A556-07EF65351861}" srcId="{1C1C6ED1-F7F5-4661-B22D-4D394973BC68}" destId="{40010B9F-DE32-46B5-8283-F602E59FF0C8}" srcOrd="2" destOrd="0" parTransId="{BE3675CA-478B-47AB-8473-EB3DD5DB59B6}" sibTransId="{EF338513-3A88-4112-9F88-55F469637105}"/>
    <dgm:cxn modelId="{F4A469C7-5563-469F-AD4E-9AAD95E10A91}" type="presOf" srcId="{6C91E923-9ECB-4004-BA4F-FE54407767FB}" destId="{ADC85B30-1773-4219-8974-66119772495D}" srcOrd="0" destOrd="1" presId="urn:microsoft.com/office/officeart/2005/8/layout/pList2"/>
    <dgm:cxn modelId="{F147B418-DBA3-4F1C-A42D-FDF212EE50DD}" type="presOf" srcId="{09E2528F-DABB-416D-8BF0-52893258B1C7}" destId="{894F425B-D2F1-446A-AF29-8CFAFE59464A}" srcOrd="0" destOrd="2" presId="urn:microsoft.com/office/officeart/2005/8/layout/pList2"/>
    <dgm:cxn modelId="{8D447560-184E-407A-BD26-8DCE772DF7B6}" srcId="{1C1C6ED1-F7F5-4661-B22D-4D394973BC68}" destId="{21DB26EB-0872-46E5-BC4B-8DD4E33E2274}" srcOrd="0" destOrd="0" parTransId="{284E36B7-5C80-4611-BAA1-9FE61EEA7C02}" sibTransId="{0A91A6A6-DD8E-44A4-AA7E-5FF17D812E02}"/>
    <dgm:cxn modelId="{747C832F-E4A9-452E-91EE-8DC9D00BDB3B}" srcId="{21DB26EB-0872-46E5-BC4B-8DD4E33E2274}" destId="{42D0BF4E-1822-4908-AF6D-9156EC8EE979}" srcOrd="1" destOrd="0" parTransId="{43C4160C-1342-4698-84A0-25CC95832EF9}" sibTransId="{CB7F5BEE-7D92-4061-BA23-54D385277B67}"/>
    <dgm:cxn modelId="{1798CBE8-446E-4E92-A454-4D577197401A}" type="presOf" srcId="{40010B9F-DE32-46B5-8283-F602E59FF0C8}" destId="{894F425B-D2F1-446A-AF29-8CFAFE59464A}" srcOrd="0" destOrd="0" presId="urn:microsoft.com/office/officeart/2005/8/layout/pList2"/>
    <dgm:cxn modelId="{3156DCB3-0F80-4CDE-B617-495BD167A4C9}" srcId="{1C1C6ED1-F7F5-4661-B22D-4D394973BC68}" destId="{15A9D1C0-7543-4C3C-847C-59AB383C75D4}" srcOrd="1" destOrd="0" parTransId="{CCB7003E-79CE-4C7E-B991-51D166465B0F}" sibTransId="{4FC4505F-C862-4FBD-98ED-C090DE31F75F}"/>
    <dgm:cxn modelId="{726EFE09-481E-4E02-819D-904DF111BBEB}" type="presOf" srcId="{FB6A8263-18FE-40C3-BC32-8B48E943E996}" destId="{894F425B-D2F1-446A-AF29-8CFAFE59464A}" srcOrd="0" destOrd="1" presId="urn:microsoft.com/office/officeart/2005/8/layout/pList2"/>
    <dgm:cxn modelId="{D4F2AEE7-0A5E-45C8-AC29-8CD8079055B5}" type="presParOf" srcId="{77F44F37-FE27-4890-AE45-94834AF5EA77}" destId="{1599F07C-3961-4BE9-ADBB-1A65298B6E0D}" srcOrd="0" destOrd="0" presId="urn:microsoft.com/office/officeart/2005/8/layout/pList2"/>
    <dgm:cxn modelId="{D907B510-949E-4E02-BE98-8AD7ADA3FF86}" type="presParOf" srcId="{77F44F37-FE27-4890-AE45-94834AF5EA77}" destId="{4F1E3D8C-CFAA-4A28-AACD-B435E29EA60E}" srcOrd="1" destOrd="0" presId="urn:microsoft.com/office/officeart/2005/8/layout/pList2"/>
    <dgm:cxn modelId="{E7010799-B1D9-44F6-8AAE-2B249856DE95}" type="presParOf" srcId="{4F1E3D8C-CFAA-4A28-AACD-B435E29EA60E}" destId="{E357CA4D-37F9-43C7-BE57-1CACDEB2A7A8}" srcOrd="0" destOrd="0" presId="urn:microsoft.com/office/officeart/2005/8/layout/pList2"/>
    <dgm:cxn modelId="{B87BD374-293B-45B1-8C7C-0F7A319A0B3D}" type="presParOf" srcId="{E357CA4D-37F9-43C7-BE57-1CACDEB2A7A8}" destId="{ADC85B30-1773-4219-8974-66119772495D}" srcOrd="0" destOrd="0" presId="urn:microsoft.com/office/officeart/2005/8/layout/pList2"/>
    <dgm:cxn modelId="{F29C1027-A2D3-4FE4-97C6-86C1C0B67CF4}" type="presParOf" srcId="{E357CA4D-37F9-43C7-BE57-1CACDEB2A7A8}" destId="{94A5F351-7457-4BAE-967B-AC6799ADBBC3}" srcOrd="1" destOrd="0" presId="urn:microsoft.com/office/officeart/2005/8/layout/pList2"/>
    <dgm:cxn modelId="{E0ECD818-8496-4EE4-B90D-C49CDF17A857}" type="presParOf" srcId="{E357CA4D-37F9-43C7-BE57-1CACDEB2A7A8}" destId="{B33885E4-A88D-4021-BEA6-3ED7466038A3}" srcOrd="2" destOrd="0" presId="urn:microsoft.com/office/officeart/2005/8/layout/pList2"/>
    <dgm:cxn modelId="{29C42289-9E3F-4179-9240-410212FC286F}" type="presParOf" srcId="{4F1E3D8C-CFAA-4A28-AACD-B435E29EA60E}" destId="{F612AA7F-BDEB-4A45-985E-9DF18C435F42}" srcOrd="1" destOrd="0" presId="urn:microsoft.com/office/officeart/2005/8/layout/pList2"/>
    <dgm:cxn modelId="{2D66D23C-06E5-4519-A26A-0637DE618F9B}" type="presParOf" srcId="{4F1E3D8C-CFAA-4A28-AACD-B435E29EA60E}" destId="{9D7837DF-6199-4C1B-875E-97992E11F820}" srcOrd="2" destOrd="0" presId="urn:microsoft.com/office/officeart/2005/8/layout/pList2"/>
    <dgm:cxn modelId="{A4208A56-93C5-459B-AA38-A169232B4830}" type="presParOf" srcId="{9D7837DF-6199-4C1B-875E-97992E11F820}" destId="{84D20C77-E295-4E63-8410-9F9BEDF59B33}" srcOrd="0" destOrd="0" presId="urn:microsoft.com/office/officeart/2005/8/layout/pList2"/>
    <dgm:cxn modelId="{02B05BEA-00A5-416B-BA7A-722961A760D4}" type="presParOf" srcId="{9D7837DF-6199-4C1B-875E-97992E11F820}" destId="{AC226632-D233-4379-8413-CB68907EFA3A}" srcOrd="1" destOrd="0" presId="urn:microsoft.com/office/officeart/2005/8/layout/pList2"/>
    <dgm:cxn modelId="{A1BDD0F5-F0BB-47DA-A049-E734677B061E}" type="presParOf" srcId="{9D7837DF-6199-4C1B-875E-97992E11F820}" destId="{3B0CA2AC-2241-4BFD-83C3-96E9550ECE27}" srcOrd="2" destOrd="0" presId="urn:microsoft.com/office/officeart/2005/8/layout/pList2"/>
    <dgm:cxn modelId="{489E8C7A-F466-4AEB-A398-18849D94D0E2}" type="presParOf" srcId="{4F1E3D8C-CFAA-4A28-AACD-B435E29EA60E}" destId="{97E0201B-B3BA-43AA-8A7C-790419F81F84}" srcOrd="3" destOrd="0" presId="urn:microsoft.com/office/officeart/2005/8/layout/pList2"/>
    <dgm:cxn modelId="{7FD329B3-41D4-40FF-AAF8-58934ECB2DB3}" type="presParOf" srcId="{4F1E3D8C-CFAA-4A28-AACD-B435E29EA60E}" destId="{93B167CC-08B6-4D02-B5FF-2592CB7DEE49}" srcOrd="4" destOrd="0" presId="urn:microsoft.com/office/officeart/2005/8/layout/pList2"/>
    <dgm:cxn modelId="{330AE2DD-6628-4FCA-BED1-0935D4020037}" type="presParOf" srcId="{93B167CC-08B6-4D02-B5FF-2592CB7DEE49}" destId="{894F425B-D2F1-446A-AF29-8CFAFE59464A}" srcOrd="0" destOrd="0" presId="urn:microsoft.com/office/officeart/2005/8/layout/pList2"/>
    <dgm:cxn modelId="{F3CAE97A-655D-44BC-9296-D9927ACDDB21}" type="presParOf" srcId="{93B167CC-08B6-4D02-B5FF-2592CB7DEE49}" destId="{9CAB2508-A86C-4825-B41E-B9CE483A1704}" srcOrd="1" destOrd="0" presId="urn:microsoft.com/office/officeart/2005/8/layout/pList2"/>
    <dgm:cxn modelId="{95EF4610-3999-4878-82FE-7096655C1D91}" type="presParOf" srcId="{93B167CC-08B6-4D02-B5FF-2592CB7DEE49}" destId="{D8B05F1E-DCBB-4236-B866-99B34BCD3752}" srcOrd="2" destOrd="0" presId="urn:microsoft.com/office/officeart/2005/8/layout/p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99F07C-3961-4BE9-ADBB-1A65298B6E0D}">
      <dsp:nvSpPr>
        <dsp:cNvPr id="0" name=""/>
        <dsp:cNvSpPr/>
      </dsp:nvSpPr>
      <dsp:spPr>
        <a:xfrm>
          <a:off x="0" y="0"/>
          <a:ext cx="8153400" cy="144018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3885E4-A88D-4021-BEA6-3ED7466038A3}">
      <dsp:nvSpPr>
        <dsp:cNvPr id="0" name=""/>
        <dsp:cNvSpPr/>
      </dsp:nvSpPr>
      <dsp:spPr>
        <a:xfrm>
          <a:off x="826865" y="192024"/>
          <a:ext cx="1230534" cy="105613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C85B30-1773-4219-8974-66119772495D}">
      <dsp:nvSpPr>
        <dsp:cNvPr id="0" name=""/>
        <dsp:cNvSpPr/>
      </dsp:nvSpPr>
      <dsp:spPr>
        <a:xfrm rot="10800000">
          <a:off x="244601" y="1440179"/>
          <a:ext cx="2395061" cy="1760220"/>
        </a:xfrm>
        <a:prstGeom prst="round2SameRect">
          <a:avLst>
            <a:gd name="adj1" fmla="val 10500"/>
            <a:gd name="adj2" fmla="val 0"/>
          </a:avLst>
        </a:prstGeom>
        <a:solidFill>
          <a:srgbClr val="CC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alibri" pitchFamily="34" charset="0"/>
              <a:cs typeface="Calibri" pitchFamily="34" charset="0"/>
            </a:rPr>
            <a:t>Moses</a:t>
          </a:r>
          <a:endParaRPr lang="en-US" sz="2800" kern="1200" dirty="0">
            <a:solidFill>
              <a:schemeClr val="tx1"/>
            </a:solidFill>
            <a:latin typeface="Calibri" pitchFamily="34" charset="0"/>
            <a:cs typeface="Calibri" pitchFamily="34" charset="0"/>
          </a:endParaRPr>
        </a:p>
        <a:p>
          <a:pPr marL="228600" lvl="1" indent="-228600" algn="ctr" defTabSz="1066800">
            <a:lnSpc>
              <a:spcPct val="90000"/>
            </a:lnSpc>
            <a:spcBef>
              <a:spcPct val="0"/>
            </a:spcBef>
            <a:spcAft>
              <a:spcPct val="15000"/>
            </a:spcAft>
            <a:buChar char="••"/>
          </a:pPr>
          <a:endParaRPr lang="en-US" sz="2400" kern="1200" dirty="0">
            <a:solidFill>
              <a:schemeClr val="tx1"/>
            </a:solidFill>
            <a:latin typeface="Calibri" pitchFamily="34" charset="0"/>
            <a:cs typeface="Calibri" pitchFamily="34" charset="0"/>
          </a:endParaRPr>
        </a:p>
        <a:p>
          <a:pPr marL="228600" lvl="1" indent="-228600" algn="ctr" defTabSz="1066800">
            <a:lnSpc>
              <a:spcPct val="90000"/>
            </a:lnSpc>
            <a:spcBef>
              <a:spcPct val="0"/>
            </a:spcBef>
            <a:spcAft>
              <a:spcPct val="15000"/>
            </a:spcAft>
            <a:buChar char="••"/>
          </a:pPr>
          <a:endParaRPr lang="en-US" sz="2400" kern="1200" dirty="0">
            <a:solidFill>
              <a:schemeClr val="tx1"/>
            </a:solidFill>
            <a:latin typeface="Calibri" pitchFamily="34" charset="0"/>
            <a:cs typeface="Calibri" pitchFamily="34" charset="0"/>
          </a:endParaRPr>
        </a:p>
      </dsp:txBody>
      <dsp:txXfrm rot="10800000">
        <a:off x="244601" y="1440179"/>
        <a:ext cx="2395061" cy="1760220"/>
      </dsp:txXfrm>
    </dsp:sp>
    <dsp:sp modelId="{3B0CA2AC-2241-4BFD-83C3-96E9550ECE27}">
      <dsp:nvSpPr>
        <dsp:cNvPr id="0" name=""/>
        <dsp:cNvSpPr/>
      </dsp:nvSpPr>
      <dsp:spPr>
        <a:xfrm>
          <a:off x="3581401" y="192024"/>
          <a:ext cx="990597" cy="105613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D20C77-E295-4E63-8410-9F9BEDF59B33}">
      <dsp:nvSpPr>
        <dsp:cNvPr id="0" name=""/>
        <dsp:cNvSpPr/>
      </dsp:nvSpPr>
      <dsp:spPr>
        <a:xfrm rot="10800000">
          <a:off x="2879169" y="1440179"/>
          <a:ext cx="2395061" cy="1760220"/>
        </a:xfrm>
        <a:prstGeom prst="round2SameRect">
          <a:avLst>
            <a:gd name="adj1" fmla="val 10500"/>
            <a:gd name="adj2" fmla="val 0"/>
          </a:avLst>
        </a:prstGeom>
        <a:solidFill>
          <a:schemeClr val="accent2">
            <a:hueOff val="-6599964"/>
            <a:satOff val="-30002"/>
            <a:lumOff val="25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dirty="0" smtClean="0">
              <a:solidFill>
                <a:schemeClr val="tx1"/>
              </a:solidFill>
              <a:latin typeface="Calibri" pitchFamily="34" charset="0"/>
              <a:cs typeface="Calibri" pitchFamily="34" charset="0"/>
            </a:rPr>
            <a:t>Jesus </a:t>
          </a:r>
          <a:endParaRPr lang="en-US" sz="2800" kern="1200" dirty="0">
            <a:solidFill>
              <a:schemeClr val="tx1"/>
            </a:solidFill>
            <a:latin typeface="Calibri" pitchFamily="34" charset="0"/>
            <a:cs typeface="Calibri" pitchFamily="34" charset="0"/>
          </a:endParaRPr>
        </a:p>
        <a:p>
          <a:pPr marL="228600" lvl="1" indent="-228600" algn="ctr" defTabSz="1066800">
            <a:lnSpc>
              <a:spcPct val="90000"/>
            </a:lnSpc>
            <a:spcBef>
              <a:spcPct val="0"/>
            </a:spcBef>
            <a:spcAft>
              <a:spcPct val="15000"/>
            </a:spcAft>
            <a:buChar char="••"/>
          </a:pPr>
          <a:endParaRPr lang="en-US" sz="2400" kern="1200" dirty="0">
            <a:solidFill>
              <a:schemeClr val="tx1"/>
            </a:solidFill>
            <a:latin typeface="Calibri" pitchFamily="34" charset="0"/>
            <a:cs typeface="Calibri" pitchFamily="34" charset="0"/>
          </a:endParaRPr>
        </a:p>
        <a:p>
          <a:pPr marL="228600" lvl="1" indent="-228600" algn="ctr" defTabSz="1066800">
            <a:lnSpc>
              <a:spcPct val="90000"/>
            </a:lnSpc>
            <a:spcBef>
              <a:spcPct val="0"/>
            </a:spcBef>
            <a:spcAft>
              <a:spcPct val="15000"/>
            </a:spcAft>
            <a:buChar char="••"/>
          </a:pPr>
          <a:endParaRPr lang="en-US" sz="2400" kern="1200">
            <a:solidFill>
              <a:schemeClr val="tx1"/>
            </a:solidFill>
            <a:latin typeface="Calibri" pitchFamily="34" charset="0"/>
            <a:cs typeface="Calibri" pitchFamily="34" charset="0"/>
          </a:endParaRPr>
        </a:p>
      </dsp:txBody>
      <dsp:txXfrm rot="10800000">
        <a:off x="2879169" y="1440179"/>
        <a:ext cx="2395061" cy="1760220"/>
      </dsp:txXfrm>
    </dsp:sp>
    <dsp:sp modelId="{D8B05F1E-DCBB-4236-B866-99B34BCD3752}">
      <dsp:nvSpPr>
        <dsp:cNvPr id="0" name=""/>
        <dsp:cNvSpPr/>
      </dsp:nvSpPr>
      <dsp:spPr>
        <a:xfrm>
          <a:off x="6184305" y="192024"/>
          <a:ext cx="1053922" cy="105613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4F425B-D2F1-446A-AF29-8CFAFE59464A}">
      <dsp:nvSpPr>
        <dsp:cNvPr id="0" name=""/>
        <dsp:cNvSpPr/>
      </dsp:nvSpPr>
      <dsp:spPr>
        <a:xfrm rot="10800000">
          <a:off x="5513736" y="1440179"/>
          <a:ext cx="2395061" cy="1760220"/>
        </a:xfrm>
        <a:prstGeom prst="round2SameRect">
          <a:avLst>
            <a:gd name="adj1" fmla="val 10500"/>
            <a:gd name="adj2" fmla="val 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US" sz="2800" kern="1200" smtClean="0">
              <a:solidFill>
                <a:schemeClr val="tx1"/>
              </a:solidFill>
              <a:latin typeface="Calibri" pitchFamily="34" charset="0"/>
              <a:cs typeface="Calibri" pitchFamily="34" charset="0"/>
            </a:rPr>
            <a:t>Muhammad</a:t>
          </a:r>
          <a:endParaRPr lang="en-US" sz="2800" kern="1200" dirty="0">
            <a:solidFill>
              <a:schemeClr val="tx1"/>
            </a:solidFill>
            <a:latin typeface="Calibri" pitchFamily="34" charset="0"/>
            <a:cs typeface="Calibri" pitchFamily="34" charset="0"/>
          </a:endParaRPr>
        </a:p>
        <a:p>
          <a:pPr marL="228600" lvl="1" indent="-228600" algn="ctr" defTabSz="1066800">
            <a:lnSpc>
              <a:spcPct val="90000"/>
            </a:lnSpc>
            <a:spcBef>
              <a:spcPct val="0"/>
            </a:spcBef>
            <a:spcAft>
              <a:spcPct val="15000"/>
            </a:spcAft>
            <a:buChar char="••"/>
          </a:pPr>
          <a:endParaRPr lang="en-US" sz="2400" kern="1200">
            <a:solidFill>
              <a:schemeClr val="tx1"/>
            </a:solidFill>
            <a:latin typeface="Calibri" pitchFamily="34" charset="0"/>
            <a:cs typeface="Calibri" pitchFamily="34" charset="0"/>
          </a:endParaRPr>
        </a:p>
        <a:p>
          <a:pPr marL="228600" lvl="1" indent="-228600" algn="ctr" defTabSz="1066800">
            <a:lnSpc>
              <a:spcPct val="90000"/>
            </a:lnSpc>
            <a:spcBef>
              <a:spcPct val="0"/>
            </a:spcBef>
            <a:spcAft>
              <a:spcPct val="15000"/>
            </a:spcAft>
            <a:buChar char="••"/>
          </a:pPr>
          <a:endParaRPr lang="en-US" sz="2400" kern="1200" dirty="0">
            <a:solidFill>
              <a:schemeClr val="tx1"/>
            </a:solidFill>
            <a:latin typeface="Calibri" pitchFamily="34" charset="0"/>
            <a:cs typeface="Calibri" pitchFamily="34" charset="0"/>
          </a:endParaRPr>
        </a:p>
      </dsp:txBody>
      <dsp:txXfrm rot="10800000">
        <a:off x="5513736" y="1440179"/>
        <a:ext cx="2395061" cy="1760220"/>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962C5063-C09C-43A4-971E-59B3714191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3A2EB45D-E7D4-4025-815E-DBD768E4DF10}" type="slidenum">
              <a:rPr lang="en-US" smtClean="0"/>
              <a:pPr>
                <a:defRPr/>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lvl="1"/>
            <a:endParaRPr lang="en-US" sz="3600" smtClean="0"/>
          </a:p>
        </p:txBody>
      </p:sp>
      <p:sp>
        <p:nvSpPr>
          <p:cNvPr id="4" name="Slide Number Placeholder 3"/>
          <p:cNvSpPr>
            <a:spLocks noGrp="1"/>
          </p:cNvSpPr>
          <p:nvPr>
            <p:ph type="sldNum" sz="quarter" idx="5"/>
          </p:nvPr>
        </p:nvSpPr>
        <p:spPr/>
        <p:txBody>
          <a:bodyPr/>
          <a:lstStyle/>
          <a:p>
            <a:pPr>
              <a:defRPr/>
            </a:pPr>
            <a:fld id="{CD22C009-3102-450B-8E82-FE620B26F50B}"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5018E50-254E-4467-BB55-F80B290D81C1}"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75EB329-E8F6-4B6E-8660-8B3E62912313}"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smtClean="0"/>
              <a:t>After much soul-searching, Muhammad came to believe that the Lord who spoke to him through Gabriel was Allah. Muhammad became convinced that he was the last of the prophets. He began to teach that Allah was the one and only God and that all other gods must be abandoned. People who agreed to this basic principle of Islam were called Muslims. In Arabic, </a:t>
            </a:r>
            <a:r>
              <a:rPr lang="en-US" b="1" smtClean="0"/>
              <a:t>Islam (ihs•LAHM) means “submission to the will </a:t>
            </a:r>
            <a:r>
              <a:rPr lang="en-US" smtClean="0"/>
              <a:t>of Allah.” </a:t>
            </a:r>
            <a:r>
              <a:rPr lang="en-US" b="1" smtClean="0"/>
              <a:t>Muslim (MOOZ•lim) means “one who has submitted.” Muhammad’s </a:t>
            </a:r>
            <a:r>
              <a:rPr lang="en-US" smtClean="0"/>
              <a:t>wife, Khadijah, and several close friends and relatives were his first followers. </a:t>
            </a:r>
          </a:p>
        </p:txBody>
      </p:sp>
      <p:sp>
        <p:nvSpPr>
          <p:cNvPr id="4" name="Slide Number Placeholder 3"/>
          <p:cNvSpPr>
            <a:spLocks noGrp="1"/>
          </p:cNvSpPr>
          <p:nvPr>
            <p:ph type="sldNum" sz="quarter" idx="5"/>
          </p:nvPr>
        </p:nvSpPr>
        <p:spPr/>
        <p:txBody>
          <a:bodyPr/>
          <a:lstStyle/>
          <a:p>
            <a:pPr>
              <a:defRPr/>
            </a:pPr>
            <a:fld id="{9F664F6B-7AD0-4766-8BC7-B63F630EF4E9}"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C794C02-89B9-4D35-93EA-C05F2A3A1BD2}"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5"/>
              <a:chOff x="-3" y="1562"/>
              <a:chExt cx="5763" cy="645"/>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4"/>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70"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6" y="175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6"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0"/>
              </a:spcBef>
              <a:defRPr>
                <a:latin typeface="Calibri" pitchFamily="34" charset="0"/>
                <a:cs typeface="Calibri" pitchFamily="34" charset="0"/>
              </a:defRPr>
            </a:lvl1pPr>
            <a:lvl2pPr>
              <a:lnSpc>
                <a:spcPct val="90000"/>
              </a:lnSpc>
              <a:spcBef>
                <a:spcPts val="0"/>
              </a:spcBef>
              <a:defRPr>
                <a:latin typeface="Calibri" pitchFamily="34" charset="0"/>
                <a:cs typeface="Calibri" pitchFamily="34" charset="0"/>
              </a:defRPr>
            </a:lvl2pPr>
            <a:lvl3pPr>
              <a:lnSpc>
                <a:spcPct val="90000"/>
              </a:lnSpc>
              <a:spcBef>
                <a:spcPts val="0"/>
              </a:spcBef>
              <a:defRPr>
                <a:latin typeface="Calibri" pitchFamily="34" charset="0"/>
                <a:cs typeface="Calibri" pitchFamily="34" charset="0"/>
              </a:defRPr>
            </a:lvl3pPr>
            <a:lvl4pPr>
              <a:lnSpc>
                <a:spcPct val="90000"/>
              </a:lnSpc>
              <a:spcBef>
                <a:spcPts val="0"/>
              </a:spcBef>
              <a:defRPr>
                <a:latin typeface="Calibri" pitchFamily="34" charset="0"/>
                <a:cs typeface="Calibri" pitchFamily="34" charset="0"/>
              </a:defRPr>
            </a:lvl4pPr>
            <a:lvl5pPr>
              <a:lnSpc>
                <a:spcPct val="90000"/>
              </a:lnSpc>
              <a:spcBef>
                <a:spcPts val="0"/>
              </a:spcBef>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64" y="1677"/>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75" y="176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31"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44"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87" y="1656"/>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40"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31"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55" y="165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701" y="1659"/>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48" y="173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53"/>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7" y="1677"/>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72" y="1703"/>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8" r:id="rId1"/>
    <p:sldLayoutId id="2147483723" r:id="rId2"/>
    <p:sldLayoutId id="2147483724" r:id="rId3"/>
    <p:sldLayoutId id="2147483725" r:id="rId4"/>
    <p:sldLayoutId id="2147483726" r:id="rId5"/>
    <p:sldLayoutId id="2147483727"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spcBef>
                <a:spcPct val="0"/>
              </a:spcBef>
            </a:pPr>
            <a:r>
              <a:rPr lang="en-US" u="sng" smtClean="0"/>
              <a:t>Essential Question</a:t>
            </a:r>
            <a:r>
              <a:rPr lang="en-US" smtClean="0"/>
              <a:t>:</a:t>
            </a:r>
          </a:p>
          <a:p>
            <a:pPr lvl="1" eaLnBrk="1" hangingPunct="1">
              <a:spcBef>
                <a:spcPct val="0"/>
              </a:spcBef>
            </a:pPr>
            <a:r>
              <a:rPr lang="en-US" smtClean="0"/>
              <a:t>Who was Muhammad &amp; how did Islam unite the Arab people?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r>
              <a:rPr lang="en-US" u="sng" smtClean="0">
                <a:solidFill>
                  <a:schemeClr val="folHlink"/>
                </a:solidFill>
              </a:rPr>
              <a:t>Warm-Up Question</a:t>
            </a:r>
            <a:r>
              <a:rPr lang="en-US" smtClean="0">
                <a:solidFill>
                  <a:schemeClr val="folHlink"/>
                </a:solidFill>
              </a:rPr>
              <a:t>:</a:t>
            </a:r>
          </a:p>
          <a:p>
            <a:pPr lvl="1" eaLnBrk="1" hangingPunct="1">
              <a:spcBef>
                <a:spcPct val="0"/>
              </a:spcBef>
            </a:pPr>
            <a:r>
              <a:rPr lang="en-US" smtClean="0">
                <a:solidFill>
                  <a:schemeClr val="folHlink"/>
                </a:solidFill>
              </a:rPr>
              <a:t>Read the “Big Picture” section of the Unit 3 Organizer &amp; create a list of questions that you have about the things we will cover this unit</a:t>
            </a:r>
            <a:endParaRPr lang="en-US" smtClean="0">
              <a:solidFill>
                <a:srgbClr val="660066"/>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990600"/>
          </a:xfrm>
        </p:spPr>
        <p:txBody>
          <a:bodyPr/>
          <a:lstStyle/>
          <a:p>
            <a:pPr eaLnBrk="1" hangingPunct="1"/>
            <a:r>
              <a:rPr lang="en-US" smtClean="0"/>
              <a:t>The Early Life of Muhammad</a:t>
            </a:r>
          </a:p>
        </p:txBody>
      </p:sp>
      <p:sp>
        <p:nvSpPr>
          <p:cNvPr id="12291" name="Content Placeholder 2"/>
          <p:cNvSpPr>
            <a:spLocks noGrp="1"/>
          </p:cNvSpPr>
          <p:nvPr>
            <p:ph idx="1"/>
          </p:nvPr>
        </p:nvSpPr>
        <p:spPr>
          <a:xfrm>
            <a:off x="0" y="838200"/>
            <a:ext cx="5943600" cy="5943600"/>
          </a:xfrm>
        </p:spPr>
        <p:txBody>
          <a:bodyPr/>
          <a:lstStyle/>
          <a:p>
            <a:pPr eaLnBrk="1" hangingPunct="1">
              <a:spcBef>
                <a:spcPct val="0"/>
              </a:spcBef>
            </a:pPr>
            <a:r>
              <a:rPr lang="en-US" sz="3800" smtClean="0"/>
              <a:t>Muhammad’s early life: </a:t>
            </a:r>
          </a:p>
          <a:p>
            <a:pPr lvl="1" eaLnBrk="1" hangingPunct="1">
              <a:spcBef>
                <a:spcPct val="0"/>
              </a:spcBef>
            </a:pPr>
            <a:r>
              <a:rPr lang="en-US" sz="3800" smtClean="0"/>
              <a:t>He was born in Mecca </a:t>
            </a:r>
            <a:br>
              <a:rPr lang="en-US" sz="3800" smtClean="0"/>
            </a:br>
            <a:r>
              <a:rPr lang="en-US" sz="3800" smtClean="0"/>
              <a:t>in 570 into a poor clan, was orphaned at a </a:t>
            </a:r>
            <a:br>
              <a:rPr lang="en-US" sz="3800" smtClean="0"/>
            </a:br>
            <a:r>
              <a:rPr lang="en-US" sz="3800" smtClean="0"/>
              <a:t>young age, &amp; was raised by his grandparents</a:t>
            </a:r>
          </a:p>
          <a:p>
            <a:pPr lvl="1" eaLnBrk="1" hangingPunct="1">
              <a:spcBef>
                <a:spcPct val="0"/>
              </a:spcBef>
            </a:pPr>
            <a:r>
              <a:rPr lang="en-US" sz="3800" smtClean="0"/>
              <a:t>As an adult, Muhammad became an honest &amp; successful merchant</a:t>
            </a:r>
          </a:p>
          <a:p>
            <a:pPr lvl="1" eaLnBrk="1" hangingPunct="1">
              <a:spcBef>
                <a:spcPct val="0"/>
              </a:spcBef>
            </a:pPr>
            <a:r>
              <a:rPr lang="en-US" sz="3800" smtClean="0"/>
              <a:t>He married a wealthy widow &amp; started a family</a:t>
            </a:r>
          </a:p>
        </p:txBody>
      </p:sp>
      <p:pic>
        <p:nvPicPr>
          <p:cNvPr id="12292" name="Picture 2" descr="http://danedahl.com/khadija.jpg"/>
          <p:cNvPicPr>
            <a:picLocks noChangeAspect="1" noChangeArrowheads="1"/>
          </p:cNvPicPr>
          <p:nvPr/>
        </p:nvPicPr>
        <p:blipFill>
          <a:blip r:embed="rId2" cstate="print"/>
          <a:srcRect/>
          <a:stretch>
            <a:fillRect/>
          </a:stretch>
        </p:blipFill>
        <p:spPr bwMode="auto">
          <a:xfrm>
            <a:off x="5815013" y="3352800"/>
            <a:ext cx="3328987" cy="3505200"/>
          </a:xfrm>
          <a:prstGeom prst="rect">
            <a:avLst/>
          </a:prstGeom>
          <a:noFill/>
          <a:ln w="9525">
            <a:noFill/>
            <a:miter lim="800000"/>
            <a:headEnd/>
            <a:tailEnd/>
          </a:ln>
        </p:spPr>
      </p:pic>
      <p:pic>
        <p:nvPicPr>
          <p:cNvPr id="12293" name="Picture 8" descr="http://www.arabiaexotica.com/images/ArtGallery/AnArabCaravan.gif"/>
          <p:cNvPicPr>
            <a:picLocks noChangeAspect="1" noChangeArrowheads="1"/>
          </p:cNvPicPr>
          <p:nvPr/>
        </p:nvPicPr>
        <p:blipFill>
          <a:blip r:embed="rId3" cstate="print"/>
          <a:srcRect/>
          <a:stretch>
            <a:fillRect/>
          </a:stretch>
        </p:blipFill>
        <p:spPr bwMode="auto">
          <a:xfrm>
            <a:off x="5638800" y="838200"/>
            <a:ext cx="3505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9144000" cy="914400"/>
          </a:xfrm>
        </p:spPr>
        <p:txBody>
          <a:bodyPr/>
          <a:lstStyle/>
          <a:p>
            <a:pPr eaLnBrk="1" hangingPunct="1"/>
            <a:r>
              <a:rPr lang="en-US" sz="3900" smtClean="0">
                <a:solidFill>
                  <a:srgbClr val="C00000"/>
                </a:solidFill>
              </a:rPr>
              <a:t>What happened to Muhammad in 610?</a:t>
            </a:r>
          </a:p>
        </p:txBody>
      </p:sp>
      <p:pic>
        <p:nvPicPr>
          <p:cNvPr id="13315" name="Picture 4" descr="mohammed2"/>
          <p:cNvPicPr>
            <a:picLocks noChangeAspect="1" noChangeArrowheads="1"/>
          </p:cNvPicPr>
          <p:nvPr/>
        </p:nvPicPr>
        <p:blipFill>
          <a:blip r:embed="rId2" cstate="print"/>
          <a:srcRect t="-682"/>
          <a:stretch>
            <a:fillRect/>
          </a:stretch>
        </p:blipFill>
        <p:spPr bwMode="auto">
          <a:xfrm>
            <a:off x="533400" y="976313"/>
            <a:ext cx="7772400" cy="588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2"/>
          <p:cNvSpPr>
            <a:spLocks noGrp="1"/>
          </p:cNvSpPr>
          <p:nvPr>
            <p:ph type="title"/>
          </p:nvPr>
        </p:nvSpPr>
        <p:spPr>
          <a:xfrm>
            <a:off x="0" y="0"/>
            <a:ext cx="9144000" cy="762000"/>
          </a:xfrm>
        </p:spPr>
        <p:txBody>
          <a:bodyPr/>
          <a:lstStyle/>
          <a:p>
            <a:pPr eaLnBrk="1" hangingPunct="1"/>
            <a:r>
              <a:rPr lang="en-US" smtClean="0"/>
              <a:t>Mohammad &amp; Islam </a:t>
            </a:r>
          </a:p>
        </p:txBody>
      </p:sp>
      <p:sp>
        <p:nvSpPr>
          <p:cNvPr id="14339" name="Content Placeholder 3"/>
          <p:cNvSpPr>
            <a:spLocks noGrp="1"/>
          </p:cNvSpPr>
          <p:nvPr>
            <p:ph idx="1"/>
          </p:nvPr>
        </p:nvSpPr>
        <p:spPr>
          <a:xfrm>
            <a:off x="0" y="685800"/>
            <a:ext cx="6705600" cy="6172200"/>
          </a:xfrm>
        </p:spPr>
        <p:txBody>
          <a:bodyPr/>
          <a:lstStyle/>
          <a:p>
            <a:pPr eaLnBrk="1" hangingPunct="1">
              <a:lnSpc>
                <a:spcPct val="95000"/>
              </a:lnSpc>
              <a:spcBef>
                <a:spcPct val="0"/>
              </a:spcBef>
            </a:pPr>
            <a:r>
              <a:rPr lang="en-US" sz="3800" smtClean="0"/>
              <a:t>Muhammad created Islam:</a:t>
            </a:r>
          </a:p>
          <a:p>
            <a:pPr lvl="1" eaLnBrk="1" hangingPunct="1">
              <a:lnSpc>
                <a:spcPct val="95000"/>
              </a:lnSpc>
              <a:spcBef>
                <a:spcPct val="0"/>
              </a:spcBef>
            </a:pPr>
            <a:r>
              <a:rPr lang="en-US" sz="3800" smtClean="0"/>
              <a:t>Muhammad’s work brought him into contact with Jewish &amp; Christian merchants</a:t>
            </a:r>
          </a:p>
          <a:p>
            <a:pPr lvl="1" eaLnBrk="1" hangingPunct="1">
              <a:lnSpc>
                <a:spcPct val="95000"/>
              </a:lnSpc>
              <a:spcBef>
                <a:spcPct val="0"/>
              </a:spcBef>
            </a:pPr>
            <a:r>
              <a:rPr lang="en-US" sz="3800" smtClean="0"/>
              <a:t>In 610, Muhammad was </a:t>
            </a:r>
            <a:br>
              <a:rPr lang="en-US" sz="3800" smtClean="0"/>
            </a:br>
            <a:r>
              <a:rPr lang="en-US" sz="3800" smtClean="0"/>
              <a:t>told by the angel Gabriel </a:t>
            </a:r>
            <a:br>
              <a:rPr lang="en-US" sz="3800" smtClean="0"/>
            </a:br>
            <a:r>
              <a:rPr lang="en-US" sz="3800" smtClean="0"/>
              <a:t>that he was a prophet </a:t>
            </a:r>
            <a:br>
              <a:rPr lang="en-US" sz="3800" smtClean="0"/>
            </a:br>
            <a:r>
              <a:rPr lang="en-US" sz="3800" smtClean="0"/>
              <a:t>sent to Earth by God </a:t>
            </a:r>
          </a:p>
          <a:p>
            <a:pPr lvl="1" eaLnBrk="1" hangingPunct="1">
              <a:lnSpc>
                <a:spcPct val="95000"/>
              </a:lnSpc>
              <a:spcBef>
                <a:spcPct val="0"/>
              </a:spcBef>
            </a:pPr>
            <a:r>
              <a:rPr lang="en-US" sz="3800" smtClean="0"/>
              <a:t>He began</a:t>
            </a:r>
            <a:r>
              <a:rPr lang="en-US" sz="2800" smtClean="0"/>
              <a:t> </a:t>
            </a:r>
            <a:r>
              <a:rPr lang="en-US" sz="3800" smtClean="0"/>
              <a:t>preaching a new monotheistic faith called Islam (“surrender to God”) </a:t>
            </a:r>
          </a:p>
        </p:txBody>
      </p:sp>
      <p:pic>
        <p:nvPicPr>
          <p:cNvPr id="14340" name="Picture 2" descr="http://religionandmore.files.wordpress.com/2010/07/gabriel.jpg"/>
          <p:cNvPicPr>
            <a:picLocks noChangeAspect="1" noChangeArrowheads="1"/>
          </p:cNvPicPr>
          <p:nvPr/>
        </p:nvPicPr>
        <p:blipFill>
          <a:blip r:embed="rId3" cstate="print"/>
          <a:srcRect/>
          <a:stretch>
            <a:fillRect/>
          </a:stretch>
        </p:blipFill>
        <p:spPr bwMode="auto">
          <a:xfrm>
            <a:off x="6629400" y="708025"/>
            <a:ext cx="2514600" cy="3025775"/>
          </a:xfrm>
          <a:prstGeom prst="rect">
            <a:avLst/>
          </a:prstGeom>
          <a:noFill/>
          <a:ln w="19050">
            <a:solidFill>
              <a:schemeClr val="tx1"/>
            </a:solidFill>
            <a:miter lim="800000"/>
            <a:headEnd/>
            <a:tailEnd/>
          </a:ln>
        </p:spPr>
      </p:pic>
      <p:pic>
        <p:nvPicPr>
          <p:cNvPr id="14341" name="Picture 5" descr="MuhammadTeaching"/>
          <p:cNvPicPr>
            <a:picLocks noChangeAspect="1" noChangeArrowheads="1"/>
          </p:cNvPicPr>
          <p:nvPr/>
        </p:nvPicPr>
        <p:blipFill>
          <a:blip r:embed="rId4" cstate="print"/>
          <a:srcRect/>
          <a:stretch>
            <a:fillRect/>
          </a:stretch>
        </p:blipFill>
        <p:spPr bwMode="auto">
          <a:xfrm>
            <a:off x="6172200" y="3581400"/>
            <a:ext cx="2611438" cy="32766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914400"/>
          </a:xfrm>
        </p:spPr>
        <p:txBody>
          <a:bodyPr/>
          <a:lstStyle/>
          <a:p>
            <a:pPr eaLnBrk="1" hangingPunct="1"/>
            <a:r>
              <a:rPr lang="en-US" sz="3900" smtClean="0">
                <a:solidFill>
                  <a:srgbClr val="C00000"/>
                </a:solidFill>
              </a:rPr>
              <a:t>What is the basic concept of Islam?</a:t>
            </a:r>
          </a:p>
        </p:txBody>
      </p:sp>
      <p:pic>
        <p:nvPicPr>
          <p:cNvPr id="15363" name="Picture 4" descr="http://upload.wikimedia.org/wikipedia/en/thumb/8/82/Nabi_tree.pdf/page1-300px-Nabi_tree.pdf.jpg"/>
          <p:cNvPicPr>
            <a:picLocks noChangeAspect="1" noChangeArrowheads="1"/>
          </p:cNvPicPr>
          <p:nvPr/>
        </p:nvPicPr>
        <p:blipFill>
          <a:blip r:embed="rId2" cstate="print"/>
          <a:srcRect/>
          <a:stretch>
            <a:fillRect/>
          </a:stretch>
        </p:blipFill>
        <p:spPr bwMode="auto">
          <a:xfrm>
            <a:off x="4675188" y="1905000"/>
            <a:ext cx="4468812" cy="4800600"/>
          </a:xfrm>
          <a:prstGeom prst="rect">
            <a:avLst/>
          </a:prstGeom>
          <a:noFill/>
          <a:ln w="9525">
            <a:noFill/>
            <a:miter lim="800000"/>
            <a:headEnd/>
            <a:tailEnd/>
          </a:ln>
        </p:spPr>
      </p:pic>
      <p:pic>
        <p:nvPicPr>
          <p:cNvPr id="15364" name="Picture 4" descr="http://www.deccanchronicle.com/files/Islam--a-mirror-to-spirit-121209.jpg"/>
          <p:cNvPicPr>
            <a:picLocks noChangeAspect="1" noChangeArrowheads="1"/>
          </p:cNvPicPr>
          <p:nvPr/>
        </p:nvPicPr>
        <p:blipFill>
          <a:blip r:embed="rId3" cstate="print"/>
          <a:srcRect/>
          <a:stretch>
            <a:fillRect/>
          </a:stretch>
        </p:blipFill>
        <p:spPr bwMode="auto">
          <a:xfrm>
            <a:off x="0" y="800100"/>
            <a:ext cx="533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8915400" cy="685800"/>
          </a:xfrm>
        </p:spPr>
        <p:txBody>
          <a:bodyPr/>
          <a:lstStyle/>
          <a:p>
            <a:pPr eaLnBrk="1" hangingPunct="1"/>
            <a:r>
              <a:rPr lang="en-US" smtClean="0"/>
              <a:t>Islam </a:t>
            </a:r>
          </a:p>
        </p:txBody>
      </p:sp>
      <p:sp>
        <p:nvSpPr>
          <p:cNvPr id="16387" name="Content Placeholder 2"/>
          <p:cNvSpPr>
            <a:spLocks noGrp="1"/>
          </p:cNvSpPr>
          <p:nvPr>
            <p:ph idx="1"/>
          </p:nvPr>
        </p:nvSpPr>
        <p:spPr>
          <a:xfrm>
            <a:off x="0" y="762000"/>
            <a:ext cx="5486400" cy="6096000"/>
          </a:xfrm>
        </p:spPr>
        <p:txBody>
          <a:bodyPr/>
          <a:lstStyle/>
          <a:p>
            <a:pPr eaLnBrk="1" hangingPunct="1">
              <a:spcBef>
                <a:spcPct val="0"/>
              </a:spcBef>
            </a:pPr>
            <a:r>
              <a:rPr lang="en-US" sz="3800" smtClean="0"/>
              <a:t>Basic beliefs of Islam:</a:t>
            </a:r>
          </a:p>
          <a:p>
            <a:pPr lvl="1" eaLnBrk="1" hangingPunct="1">
              <a:spcBef>
                <a:spcPct val="0"/>
              </a:spcBef>
            </a:pPr>
            <a:r>
              <a:rPr lang="en-US" sz="3800" smtClean="0"/>
              <a:t>Followers of Islam </a:t>
            </a:r>
            <a:br>
              <a:rPr lang="en-US" sz="3800" smtClean="0"/>
            </a:br>
            <a:r>
              <a:rPr lang="en-US" sz="3800" smtClean="0"/>
              <a:t>are called Muslims who believe in one God, called Allah </a:t>
            </a:r>
          </a:p>
          <a:p>
            <a:pPr lvl="1" eaLnBrk="1" hangingPunct="1">
              <a:spcBef>
                <a:spcPct val="0"/>
              </a:spcBef>
            </a:pPr>
            <a:r>
              <a:rPr lang="en-US" sz="3800" smtClean="0"/>
              <a:t>Allah is the same </a:t>
            </a:r>
            <a:br>
              <a:rPr lang="en-US" sz="3800" smtClean="0"/>
            </a:br>
            <a:r>
              <a:rPr lang="en-US" sz="3800" smtClean="0"/>
              <a:t>God worshiped by Jews &amp; Christians </a:t>
            </a:r>
          </a:p>
          <a:p>
            <a:pPr lvl="1" eaLnBrk="1" hangingPunct="1">
              <a:spcBef>
                <a:spcPct val="0"/>
              </a:spcBef>
            </a:pPr>
            <a:r>
              <a:rPr lang="en-US" sz="3800" smtClean="0"/>
              <a:t>Muslims believe Muhammad was the last of God’s prophets </a:t>
            </a:r>
          </a:p>
        </p:txBody>
      </p:sp>
      <p:pic>
        <p:nvPicPr>
          <p:cNvPr id="39938" name="Picture 2" descr="http://members.ozemail.com.au/~zaynabelfatah/ALLAH.jpg"/>
          <p:cNvPicPr>
            <a:picLocks noChangeAspect="1" noChangeArrowheads="1"/>
          </p:cNvPicPr>
          <p:nvPr/>
        </p:nvPicPr>
        <p:blipFill>
          <a:blip r:embed="rId2" cstate="print"/>
          <a:srcRect/>
          <a:stretch>
            <a:fillRect/>
          </a:stretch>
        </p:blipFill>
        <p:spPr bwMode="auto">
          <a:xfrm>
            <a:off x="5105400" y="685800"/>
            <a:ext cx="3662363" cy="3586163"/>
          </a:xfrm>
          <a:prstGeom prst="rect">
            <a:avLst/>
          </a:prstGeom>
          <a:noFill/>
          <a:ln w="9525">
            <a:noFill/>
            <a:miter lim="800000"/>
            <a:headEnd/>
            <a:tailEnd/>
          </a:ln>
        </p:spPr>
      </p:pic>
      <p:pic>
        <p:nvPicPr>
          <p:cNvPr id="5" name="Picture 4" descr="http://www.deccanchronicle.com/files/Islam--a-mirror-to-spirit-121209.jpg"/>
          <p:cNvPicPr>
            <a:picLocks noChangeAspect="1" noChangeArrowheads="1"/>
          </p:cNvPicPr>
          <p:nvPr/>
        </p:nvPicPr>
        <p:blipFill>
          <a:blip r:embed="rId3" cstate="print"/>
          <a:srcRect/>
          <a:stretch>
            <a:fillRect/>
          </a:stretch>
        </p:blipFill>
        <p:spPr bwMode="auto">
          <a:xfrm>
            <a:off x="5486400" y="4114800"/>
            <a:ext cx="3657600" cy="2743200"/>
          </a:xfrm>
          <a:prstGeom prst="rect">
            <a:avLst/>
          </a:prstGeom>
          <a:noFill/>
          <a:ln w="9525">
            <a:noFill/>
            <a:miter lim="800000"/>
            <a:headEnd/>
            <a:tailEnd/>
          </a:ln>
        </p:spPr>
      </p:pic>
      <p:sp>
        <p:nvSpPr>
          <p:cNvPr id="7" name="TextBox 6"/>
          <p:cNvSpPr txBox="1">
            <a:spLocks noChangeArrowheads="1"/>
          </p:cNvSpPr>
          <p:nvPr/>
        </p:nvSpPr>
        <p:spPr bwMode="auto">
          <a:xfrm>
            <a:off x="5105400" y="919163"/>
            <a:ext cx="3962400" cy="2586037"/>
          </a:xfrm>
          <a:prstGeom prst="rect">
            <a:avLst/>
          </a:prstGeom>
          <a:solidFill>
            <a:schemeClr val="bg1"/>
          </a:solidFill>
          <a:ln w="9525">
            <a:noFill/>
            <a:miter lim="800000"/>
            <a:headEnd/>
            <a:tailEnd/>
          </a:ln>
        </p:spPr>
        <p:txBody>
          <a:bodyPr>
            <a:spAutoFit/>
          </a:bodyPr>
          <a:lstStyle/>
          <a:p>
            <a:pPr algn="ctr">
              <a:lnSpc>
                <a:spcPct val="90000"/>
              </a:lnSpc>
            </a:pPr>
            <a:r>
              <a:rPr lang="en-US" sz="3600">
                <a:solidFill>
                  <a:srgbClr val="C00000"/>
                </a:solidFill>
              </a:rPr>
              <a:t>The teachings of Mohammed were written down in the Qur'an (Koran), the holy book of Islam </a:t>
            </a:r>
          </a:p>
        </p:txBody>
      </p:sp>
      <p:pic>
        <p:nvPicPr>
          <p:cNvPr id="8" name="Picture 2"/>
          <p:cNvPicPr>
            <a:picLocks noChangeAspect="1" noChangeArrowheads="1"/>
          </p:cNvPicPr>
          <p:nvPr/>
        </p:nvPicPr>
        <p:blipFill>
          <a:blip r:embed="rId4" cstate="print"/>
          <a:srcRect/>
          <a:stretch>
            <a:fillRect/>
          </a:stretch>
        </p:blipFill>
        <p:spPr bwMode="auto">
          <a:xfrm>
            <a:off x="4810125" y="3505200"/>
            <a:ext cx="4333875"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9938"/>
                                        </p:tgtEl>
                                      </p:cBhvr>
                                    </p:animEffect>
                                    <p:set>
                                      <p:cBhvr>
                                        <p:cTn id="7" dur="1" fill="hold">
                                          <p:stCondLst>
                                            <p:cond delay="999"/>
                                          </p:stCondLst>
                                        </p:cTn>
                                        <p:tgtEl>
                                          <p:spTgt spid="3993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1143000"/>
          </a:xfrm>
        </p:spPr>
        <p:txBody>
          <a:bodyPr/>
          <a:lstStyle/>
          <a:p>
            <a:pPr eaLnBrk="1" hangingPunct="1">
              <a:lnSpc>
                <a:spcPct val="90000"/>
              </a:lnSpc>
            </a:pPr>
            <a:r>
              <a:rPr lang="en-US" sz="3900" smtClean="0">
                <a:solidFill>
                  <a:srgbClr val="FF0000"/>
                </a:solidFill>
              </a:rPr>
              <a:t>How did some people respond to Muhammad’s new religion? </a:t>
            </a:r>
          </a:p>
        </p:txBody>
      </p:sp>
      <p:pic>
        <p:nvPicPr>
          <p:cNvPr id="17411" name="Picture 5" descr="http://zombietime.com/mohammed_image_archive/islamic_mo_full/Algerian_postcard.jpg"/>
          <p:cNvPicPr>
            <a:picLocks noChangeAspect="1" noChangeArrowheads="1"/>
          </p:cNvPicPr>
          <p:nvPr/>
        </p:nvPicPr>
        <p:blipFill>
          <a:blip r:embed="rId2" cstate="print"/>
          <a:srcRect b="15446"/>
          <a:stretch>
            <a:fillRect/>
          </a:stretch>
        </p:blipFill>
        <p:spPr bwMode="auto">
          <a:xfrm>
            <a:off x="0" y="1219200"/>
            <a:ext cx="9144000" cy="5314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8915400" cy="685800"/>
          </a:xfrm>
        </p:spPr>
        <p:txBody>
          <a:bodyPr/>
          <a:lstStyle/>
          <a:p>
            <a:pPr eaLnBrk="1" hangingPunct="1"/>
            <a:r>
              <a:rPr lang="en-US" smtClean="0"/>
              <a:t>The Hijrah</a:t>
            </a:r>
          </a:p>
        </p:txBody>
      </p:sp>
      <p:sp>
        <p:nvSpPr>
          <p:cNvPr id="18435" name="Content Placeholder 2"/>
          <p:cNvSpPr>
            <a:spLocks noGrp="1"/>
          </p:cNvSpPr>
          <p:nvPr>
            <p:ph idx="1"/>
          </p:nvPr>
        </p:nvSpPr>
        <p:spPr>
          <a:xfrm>
            <a:off x="0" y="685800"/>
            <a:ext cx="5410200" cy="6172200"/>
          </a:xfrm>
        </p:spPr>
        <p:txBody>
          <a:bodyPr/>
          <a:lstStyle/>
          <a:p>
            <a:pPr eaLnBrk="1" hangingPunct="1">
              <a:spcBef>
                <a:spcPct val="0"/>
              </a:spcBef>
            </a:pPr>
            <a:r>
              <a:rPr lang="en-US" sz="3800" smtClean="0"/>
              <a:t>Reactions to Islam:</a:t>
            </a:r>
          </a:p>
          <a:p>
            <a:pPr lvl="1" eaLnBrk="1" hangingPunct="1">
              <a:spcBef>
                <a:spcPct val="0"/>
              </a:spcBef>
            </a:pPr>
            <a:r>
              <a:rPr lang="en-US" sz="3800" smtClean="0"/>
              <a:t>By 613, Muhammad began preaching his new ideas in Mecca</a:t>
            </a:r>
          </a:p>
          <a:p>
            <a:pPr lvl="1" eaLnBrk="1" hangingPunct="1">
              <a:spcBef>
                <a:spcPct val="0"/>
              </a:spcBef>
            </a:pPr>
            <a:r>
              <a:rPr lang="en-US" sz="3800" smtClean="0"/>
              <a:t>Some people were attracted to Islam</a:t>
            </a:r>
          </a:p>
          <a:p>
            <a:pPr lvl="1" eaLnBrk="1" hangingPunct="1">
              <a:spcBef>
                <a:spcPct val="0"/>
              </a:spcBef>
            </a:pPr>
            <a:r>
              <a:rPr lang="en-US" sz="3800" smtClean="0"/>
              <a:t>But, many people feared Muhammad’s growing popularity &amp; that Mecca would lose its status as a holy city </a:t>
            </a:r>
          </a:p>
        </p:txBody>
      </p:sp>
      <p:pic>
        <p:nvPicPr>
          <p:cNvPr id="18436" name="Picture 9" descr="http://www.islammonitor.org/uploads/pics/banu.jpg"/>
          <p:cNvPicPr>
            <a:picLocks noChangeAspect="1" noChangeArrowheads="1"/>
          </p:cNvPicPr>
          <p:nvPr/>
        </p:nvPicPr>
        <p:blipFill>
          <a:blip r:embed="rId2" cstate="print"/>
          <a:srcRect/>
          <a:stretch>
            <a:fillRect/>
          </a:stretch>
        </p:blipFill>
        <p:spPr bwMode="auto">
          <a:xfrm>
            <a:off x="5334000" y="1143000"/>
            <a:ext cx="4271963"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1143000"/>
          </a:xfrm>
        </p:spPr>
        <p:txBody>
          <a:bodyPr/>
          <a:lstStyle/>
          <a:p>
            <a:pPr eaLnBrk="1" hangingPunct="1">
              <a:lnSpc>
                <a:spcPct val="90000"/>
              </a:lnSpc>
            </a:pPr>
            <a:r>
              <a:rPr lang="en-US" sz="3900" smtClean="0">
                <a:solidFill>
                  <a:srgbClr val="FF0000"/>
                </a:solidFill>
              </a:rPr>
              <a:t>How did Muhammad react to violence</a:t>
            </a:r>
            <a:br>
              <a:rPr lang="en-US" sz="3900" smtClean="0">
                <a:solidFill>
                  <a:srgbClr val="FF0000"/>
                </a:solidFill>
              </a:rPr>
            </a:br>
            <a:r>
              <a:rPr lang="en-US" sz="3900" smtClean="0">
                <a:solidFill>
                  <a:srgbClr val="FF0000"/>
                </a:solidFill>
              </a:rPr>
              <a:t>by non-Muslims in Mecca? </a:t>
            </a:r>
          </a:p>
        </p:txBody>
      </p:sp>
      <p:pic>
        <p:nvPicPr>
          <p:cNvPr id="19459" name="Picture 5" descr="http://imagecache6.allposters.com/LRG/37/3762/G2MZF00Z.jpg"/>
          <p:cNvPicPr>
            <a:picLocks noChangeAspect="1" noChangeArrowheads="1"/>
          </p:cNvPicPr>
          <p:nvPr/>
        </p:nvPicPr>
        <p:blipFill>
          <a:blip r:embed="rId2" cstate="print"/>
          <a:srcRect/>
          <a:stretch>
            <a:fillRect/>
          </a:stretch>
        </p:blipFill>
        <p:spPr bwMode="auto">
          <a:xfrm>
            <a:off x="1524000" y="1119188"/>
            <a:ext cx="6248400" cy="573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8915400" cy="685800"/>
          </a:xfrm>
        </p:spPr>
        <p:txBody>
          <a:bodyPr/>
          <a:lstStyle/>
          <a:p>
            <a:pPr eaLnBrk="1" hangingPunct="1"/>
            <a:r>
              <a:rPr lang="en-US" smtClean="0"/>
              <a:t>Islam Grows in Medina  </a:t>
            </a:r>
          </a:p>
        </p:txBody>
      </p:sp>
      <p:sp>
        <p:nvSpPr>
          <p:cNvPr id="20483" name="Content Placeholder 2"/>
          <p:cNvSpPr>
            <a:spLocks noGrp="1"/>
          </p:cNvSpPr>
          <p:nvPr>
            <p:ph idx="1"/>
          </p:nvPr>
        </p:nvSpPr>
        <p:spPr>
          <a:xfrm>
            <a:off x="0" y="533400"/>
            <a:ext cx="5943600" cy="6324600"/>
          </a:xfrm>
        </p:spPr>
        <p:txBody>
          <a:bodyPr/>
          <a:lstStyle/>
          <a:p>
            <a:pPr eaLnBrk="1" hangingPunct="1">
              <a:spcBef>
                <a:spcPct val="0"/>
              </a:spcBef>
            </a:pPr>
            <a:r>
              <a:rPr lang="en-US" sz="3800" smtClean="0"/>
              <a:t>After years of attacks, Muhammad &amp; his followers fled to Medina</a:t>
            </a:r>
          </a:p>
          <a:p>
            <a:pPr lvl="1" eaLnBrk="1" hangingPunct="1">
              <a:spcBef>
                <a:spcPct val="0"/>
              </a:spcBef>
            </a:pPr>
            <a:r>
              <a:rPr lang="en-US" sz="3800" smtClean="0"/>
              <a:t>This migration was known as the Hijrah</a:t>
            </a:r>
          </a:p>
          <a:p>
            <a:pPr lvl="1" eaLnBrk="1" hangingPunct="1">
              <a:spcBef>
                <a:spcPct val="0"/>
              </a:spcBef>
            </a:pPr>
            <a:r>
              <a:rPr lang="en-US" sz="3800" smtClean="0"/>
              <a:t>In Medina, Muhammad gained new converts who put Islam above their families &amp; clans </a:t>
            </a:r>
          </a:p>
          <a:p>
            <a:pPr lvl="1" eaLnBrk="1" hangingPunct="1">
              <a:spcBef>
                <a:spcPct val="0"/>
              </a:spcBef>
            </a:pPr>
            <a:r>
              <a:rPr lang="en-US" sz="3800" smtClean="0"/>
              <a:t>He taught respect for Christians &amp; Jews (“People of the Book”) </a:t>
            </a:r>
          </a:p>
        </p:txBody>
      </p:sp>
      <p:pic>
        <p:nvPicPr>
          <p:cNvPr id="20484" name="Picture 5" descr="http://upload.wikimedia.org/wikipedia/commons/8/8e/Gagarin_PropovedMagometGRM.jpg"/>
          <p:cNvPicPr>
            <a:picLocks noChangeAspect="1" noChangeArrowheads="1"/>
          </p:cNvPicPr>
          <p:nvPr/>
        </p:nvPicPr>
        <p:blipFill>
          <a:blip r:embed="rId3" cstate="print"/>
          <a:srcRect/>
          <a:stretch>
            <a:fillRect/>
          </a:stretch>
        </p:blipFill>
        <p:spPr bwMode="auto">
          <a:xfrm>
            <a:off x="5562600" y="838200"/>
            <a:ext cx="35814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0"/>
            <a:ext cx="9144000" cy="1143000"/>
          </a:xfrm>
        </p:spPr>
        <p:txBody>
          <a:bodyPr/>
          <a:lstStyle/>
          <a:p>
            <a:pPr eaLnBrk="1" hangingPunct="1">
              <a:lnSpc>
                <a:spcPct val="90000"/>
              </a:lnSpc>
            </a:pPr>
            <a:r>
              <a:rPr lang="en-US" sz="3900" smtClean="0">
                <a:solidFill>
                  <a:srgbClr val="FF0000"/>
                </a:solidFill>
              </a:rPr>
              <a:t>What did Muhammad do after</a:t>
            </a:r>
            <a:br>
              <a:rPr lang="en-US" sz="3900" smtClean="0">
                <a:solidFill>
                  <a:srgbClr val="FF0000"/>
                </a:solidFill>
              </a:rPr>
            </a:br>
            <a:r>
              <a:rPr lang="en-US" sz="3900" smtClean="0">
                <a:solidFill>
                  <a:srgbClr val="FF0000"/>
                </a:solidFill>
              </a:rPr>
              <a:t>he gained converts &amp; returned to Mecca? </a:t>
            </a:r>
          </a:p>
        </p:txBody>
      </p:sp>
      <p:pic>
        <p:nvPicPr>
          <p:cNvPr id="21507" name="Picture 10" descr="kaaba-02"/>
          <p:cNvPicPr>
            <a:picLocks noChangeAspect="1" noChangeArrowheads="1"/>
          </p:cNvPicPr>
          <p:nvPr/>
        </p:nvPicPr>
        <p:blipFill>
          <a:blip r:embed="rId2" cstate="print"/>
          <a:srcRect/>
          <a:stretch>
            <a:fillRect/>
          </a:stretch>
        </p:blipFill>
        <p:spPr bwMode="auto">
          <a:xfrm>
            <a:off x="0" y="1152525"/>
            <a:ext cx="4114800" cy="5657850"/>
          </a:xfrm>
          <a:prstGeom prst="rect">
            <a:avLst/>
          </a:prstGeom>
          <a:noFill/>
          <a:ln w="9525">
            <a:noFill/>
            <a:miter lim="800000"/>
            <a:headEnd/>
            <a:tailEnd/>
          </a:ln>
        </p:spPr>
      </p:pic>
      <p:sp>
        <p:nvSpPr>
          <p:cNvPr id="21508" name="Rectangular Callout 11"/>
          <p:cNvSpPr>
            <a:spLocks noChangeArrowheads="1"/>
          </p:cNvSpPr>
          <p:nvPr/>
        </p:nvSpPr>
        <p:spPr bwMode="auto">
          <a:xfrm>
            <a:off x="5257800" y="1066800"/>
            <a:ext cx="3657600" cy="5791200"/>
          </a:xfrm>
          <a:prstGeom prst="wedgeRectCallout">
            <a:avLst>
              <a:gd name="adj1" fmla="val -120847"/>
              <a:gd name="adj2" fmla="val 21546"/>
            </a:avLst>
          </a:prstGeom>
          <a:solidFill>
            <a:srgbClr val="FFFFCC"/>
          </a:solidFill>
          <a:ln w="57150" algn="ctr">
            <a:solidFill>
              <a:schemeClr val="tx1"/>
            </a:solidFill>
            <a:round/>
            <a:headEnd/>
            <a:tailEnd/>
          </a:ln>
        </p:spPr>
        <p:txBody>
          <a:bodyPr/>
          <a:lstStyle/>
          <a:p>
            <a:pPr eaLnBrk="0" hangingPunct="0"/>
            <a:endParaRPr lang="en-US"/>
          </a:p>
        </p:txBody>
      </p:sp>
      <p:pic>
        <p:nvPicPr>
          <p:cNvPr id="21509" name="Picture 4" descr="File:Muhammad destroying icons L Histoire Merveilleuse en Vers de Mahomet BNF.jpg"/>
          <p:cNvPicPr>
            <a:picLocks noChangeAspect="1" noChangeArrowheads="1"/>
          </p:cNvPicPr>
          <p:nvPr/>
        </p:nvPicPr>
        <p:blipFill>
          <a:blip r:embed="rId3" cstate="print"/>
          <a:srcRect/>
          <a:stretch>
            <a:fillRect/>
          </a:stretch>
        </p:blipFill>
        <p:spPr bwMode="auto">
          <a:xfrm>
            <a:off x="5410200" y="1219200"/>
            <a:ext cx="33528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838200"/>
          </a:xfrm>
        </p:spPr>
        <p:txBody>
          <a:bodyPr/>
          <a:lstStyle/>
          <a:p>
            <a:pPr eaLnBrk="1" hangingPunct="1"/>
            <a:r>
              <a:rPr lang="en-US" smtClean="0"/>
              <a:t> Overview of Islam </a:t>
            </a:r>
          </a:p>
        </p:txBody>
      </p:sp>
      <p:sp>
        <p:nvSpPr>
          <p:cNvPr id="4099" name="Rectangle 3"/>
          <p:cNvSpPr>
            <a:spLocks noGrp="1" noChangeArrowheads="1"/>
          </p:cNvSpPr>
          <p:nvPr>
            <p:ph type="body" idx="1"/>
          </p:nvPr>
        </p:nvSpPr>
        <p:spPr>
          <a:xfrm>
            <a:off x="0" y="990600"/>
            <a:ext cx="5029200" cy="5867400"/>
          </a:xfrm>
        </p:spPr>
        <p:txBody>
          <a:bodyPr/>
          <a:lstStyle/>
          <a:p>
            <a:pPr eaLnBrk="1" hangingPunct="1">
              <a:spcBef>
                <a:spcPct val="0"/>
              </a:spcBef>
            </a:pPr>
            <a:r>
              <a:rPr lang="en-US" sz="3600" smtClean="0"/>
              <a:t>Around 600 AD, a new monotheistic religion began called Islam:</a:t>
            </a:r>
          </a:p>
          <a:p>
            <a:pPr lvl="1" eaLnBrk="1" hangingPunct="1">
              <a:spcBef>
                <a:spcPct val="0"/>
              </a:spcBef>
            </a:pPr>
            <a:r>
              <a:rPr lang="en-US" sz="3600" smtClean="0"/>
              <a:t>The faith was founded by the prophet Muhammad</a:t>
            </a:r>
          </a:p>
          <a:p>
            <a:pPr lvl="1" eaLnBrk="1" hangingPunct="1">
              <a:spcBef>
                <a:spcPct val="0"/>
              </a:spcBef>
            </a:pPr>
            <a:r>
              <a:rPr lang="en-US" sz="3600" smtClean="0"/>
              <a:t>His followers, called Muslims, spread Islam throughout the Middle East, Africa, Asia, &amp; Europe</a:t>
            </a:r>
            <a:endParaRPr lang="en-US" sz="3800" smtClean="0">
              <a:solidFill>
                <a:schemeClr val="folHlink"/>
              </a:solidFill>
            </a:endParaRPr>
          </a:p>
        </p:txBody>
      </p:sp>
      <p:pic>
        <p:nvPicPr>
          <p:cNvPr id="6" name="Picture 5" descr="MuhammadTeaching"/>
          <p:cNvPicPr>
            <a:picLocks noChangeAspect="1" noChangeArrowheads="1"/>
          </p:cNvPicPr>
          <p:nvPr/>
        </p:nvPicPr>
        <p:blipFill>
          <a:blip r:embed="rId2" cstate="print"/>
          <a:srcRect/>
          <a:stretch>
            <a:fillRect/>
          </a:stretch>
        </p:blipFill>
        <p:spPr bwMode="auto">
          <a:xfrm>
            <a:off x="5010150" y="914400"/>
            <a:ext cx="4133850" cy="579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685800"/>
          </a:xfrm>
        </p:spPr>
        <p:txBody>
          <a:bodyPr/>
          <a:lstStyle/>
          <a:p>
            <a:pPr eaLnBrk="1" hangingPunct="1"/>
            <a:r>
              <a:rPr lang="en-US" smtClean="0"/>
              <a:t>Islam </a:t>
            </a:r>
          </a:p>
        </p:txBody>
      </p:sp>
      <p:sp>
        <p:nvSpPr>
          <p:cNvPr id="22531" name="Content Placeholder 2"/>
          <p:cNvSpPr>
            <a:spLocks noGrp="1"/>
          </p:cNvSpPr>
          <p:nvPr>
            <p:ph idx="1"/>
          </p:nvPr>
        </p:nvSpPr>
        <p:spPr>
          <a:xfrm>
            <a:off x="0" y="533400"/>
            <a:ext cx="5867400" cy="6324600"/>
          </a:xfrm>
        </p:spPr>
        <p:txBody>
          <a:bodyPr/>
          <a:lstStyle/>
          <a:p>
            <a:pPr eaLnBrk="1" hangingPunct="1">
              <a:spcBef>
                <a:spcPct val="0"/>
              </a:spcBef>
            </a:pPr>
            <a:r>
              <a:rPr lang="en-US" sz="3800" smtClean="0"/>
              <a:t>In 630, Muhammad returned to Mecca </a:t>
            </a:r>
            <a:br>
              <a:rPr lang="en-US" sz="3800" smtClean="0"/>
            </a:br>
            <a:r>
              <a:rPr lang="en-US" sz="3800" smtClean="0"/>
              <a:t>with 10,000 troops </a:t>
            </a:r>
            <a:br>
              <a:rPr lang="en-US" sz="3800" smtClean="0"/>
            </a:br>
            <a:r>
              <a:rPr lang="en-US" sz="3800" smtClean="0"/>
              <a:t>&amp; conquered the city</a:t>
            </a:r>
          </a:p>
          <a:p>
            <a:pPr lvl="1" eaLnBrk="1" hangingPunct="1">
              <a:spcBef>
                <a:spcPct val="0"/>
              </a:spcBef>
            </a:pPr>
            <a:r>
              <a:rPr lang="en-US" sz="3800" smtClean="0"/>
              <a:t>He destroyed the </a:t>
            </a:r>
            <a:br>
              <a:rPr lang="en-US" sz="3800" smtClean="0"/>
            </a:br>
            <a:r>
              <a:rPr lang="en-US" sz="3800" smtClean="0"/>
              <a:t>god statues in the Ka’aba, leaving only </a:t>
            </a:r>
            <a:br>
              <a:rPr lang="en-US" sz="3800" smtClean="0"/>
            </a:br>
            <a:r>
              <a:rPr lang="en-US" sz="3800" smtClean="0"/>
              <a:t>the statue for Allah</a:t>
            </a:r>
          </a:p>
          <a:p>
            <a:pPr lvl="1" eaLnBrk="1" hangingPunct="1">
              <a:spcBef>
                <a:spcPct val="0"/>
              </a:spcBef>
            </a:pPr>
            <a:r>
              <a:rPr lang="en-US" sz="3800" smtClean="0"/>
              <a:t>This time, the people </a:t>
            </a:r>
            <a:br>
              <a:rPr lang="en-US" sz="3800" smtClean="0"/>
            </a:br>
            <a:r>
              <a:rPr lang="en-US" sz="3800" smtClean="0"/>
              <a:t>in Mecca converted </a:t>
            </a:r>
            <a:br>
              <a:rPr lang="en-US" sz="3800" smtClean="0"/>
            </a:br>
            <a:r>
              <a:rPr lang="en-US" sz="3800" smtClean="0"/>
              <a:t>to Islam</a:t>
            </a:r>
          </a:p>
          <a:p>
            <a:pPr lvl="1" eaLnBrk="1" hangingPunct="1">
              <a:spcBef>
                <a:spcPct val="0"/>
              </a:spcBef>
            </a:pPr>
            <a:r>
              <a:rPr lang="en-US" sz="3800" smtClean="0"/>
              <a:t>In 632, Muhammad died</a:t>
            </a:r>
          </a:p>
        </p:txBody>
      </p:sp>
      <p:pic>
        <p:nvPicPr>
          <p:cNvPr id="4" name="Picture 8" descr="MuhammadRidingMedina"/>
          <p:cNvPicPr>
            <a:picLocks noChangeAspect="1" noChangeArrowheads="1"/>
          </p:cNvPicPr>
          <p:nvPr/>
        </p:nvPicPr>
        <p:blipFill>
          <a:blip r:embed="rId2" cstate="print"/>
          <a:srcRect/>
          <a:stretch>
            <a:fillRect/>
          </a:stretch>
        </p:blipFill>
        <p:spPr bwMode="auto">
          <a:xfrm>
            <a:off x="5097463" y="752475"/>
            <a:ext cx="4046537" cy="54959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1143000"/>
          </a:xfrm>
        </p:spPr>
        <p:txBody>
          <a:bodyPr/>
          <a:lstStyle/>
          <a:p>
            <a:pPr eaLnBrk="1" hangingPunct="1">
              <a:lnSpc>
                <a:spcPct val="85000"/>
              </a:lnSpc>
            </a:pPr>
            <a:r>
              <a:rPr lang="en-US" sz="3900" smtClean="0">
                <a:solidFill>
                  <a:srgbClr val="FF0000"/>
                </a:solidFill>
              </a:rPr>
              <a:t>What happened to Islam </a:t>
            </a:r>
            <a:br>
              <a:rPr lang="en-US" sz="3900" smtClean="0">
                <a:solidFill>
                  <a:srgbClr val="FF0000"/>
                </a:solidFill>
              </a:rPr>
            </a:br>
            <a:r>
              <a:rPr lang="en-US" sz="3900" smtClean="0">
                <a:solidFill>
                  <a:srgbClr val="FF0000"/>
                </a:solidFill>
              </a:rPr>
              <a:t>after Muhammad’s death? </a:t>
            </a:r>
          </a:p>
        </p:txBody>
      </p:sp>
      <p:pic>
        <p:nvPicPr>
          <p:cNvPr id="23555" name="Picture 2"/>
          <p:cNvPicPr>
            <a:picLocks noChangeAspect="1" noChangeArrowheads="1"/>
          </p:cNvPicPr>
          <p:nvPr/>
        </p:nvPicPr>
        <p:blipFill>
          <a:blip r:embed="rId2" cstate="print"/>
          <a:srcRect/>
          <a:stretch>
            <a:fillRect/>
          </a:stretch>
        </p:blipFill>
        <p:spPr bwMode="auto">
          <a:xfrm>
            <a:off x="0" y="1066800"/>
            <a:ext cx="9205913"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0"/>
            <a:ext cx="9144000" cy="685800"/>
          </a:xfrm>
        </p:spPr>
        <p:txBody>
          <a:bodyPr/>
          <a:lstStyle/>
          <a:p>
            <a:pPr eaLnBrk="1" hangingPunct="1"/>
            <a:r>
              <a:rPr lang="en-US" smtClean="0"/>
              <a:t>The Islamic Empire </a:t>
            </a:r>
          </a:p>
        </p:txBody>
      </p:sp>
      <p:sp>
        <p:nvSpPr>
          <p:cNvPr id="24579" name="Content Placeholder 2"/>
          <p:cNvSpPr>
            <a:spLocks noGrp="1"/>
          </p:cNvSpPr>
          <p:nvPr>
            <p:ph idx="1"/>
          </p:nvPr>
        </p:nvSpPr>
        <p:spPr>
          <a:xfrm>
            <a:off x="0" y="533400"/>
            <a:ext cx="5410200" cy="6324600"/>
          </a:xfrm>
        </p:spPr>
        <p:txBody>
          <a:bodyPr/>
          <a:lstStyle/>
          <a:p>
            <a:pPr eaLnBrk="1" hangingPunct="1">
              <a:spcBef>
                <a:spcPct val="0"/>
              </a:spcBef>
            </a:pPr>
            <a:r>
              <a:rPr lang="en-US" sz="3800" smtClean="0"/>
              <a:t>After Muhammad, Islamic leaders created an empire:</a:t>
            </a:r>
          </a:p>
          <a:p>
            <a:pPr lvl="1" eaLnBrk="1" hangingPunct="1">
              <a:spcBef>
                <a:spcPct val="0"/>
              </a:spcBef>
            </a:pPr>
            <a:r>
              <a:rPr lang="en-US" sz="3800" smtClean="0"/>
              <a:t>The Islamic Empire had well-trained troops that conquered nearby regions</a:t>
            </a:r>
          </a:p>
          <a:p>
            <a:pPr lvl="1" eaLnBrk="1" hangingPunct="1">
              <a:spcBef>
                <a:spcPct val="0"/>
              </a:spcBef>
            </a:pPr>
            <a:r>
              <a:rPr lang="en-US" sz="3800" smtClean="0"/>
              <a:t>The massive empire led to great wealth </a:t>
            </a:r>
            <a:br>
              <a:rPr lang="en-US" sz="3800" smtClean="0"/>
            </a:br>
            <a:r>
              <a:rPr lang="en-US" sz="3800" smtClean="0"/>
              <a:t>for Muslims &amp; new opportunities to spread Islam  </a:t>
            </a:r>
          </a:p>
        </p:txBody>
      </p:sp>
      <p:pic>
        <p:nvPicPr>
          <p:cNvPr id="24580" name="Picture 3"/>
          <p:cNvPicPr>
            <a:picLocks noChangeAspect="1" noChangeArrowheads="1"/>
          </p:cNvPicPr>
          <p:nvPr/>
        </p:nvPicPr>
        <p:blipFill>
          <a:blip r:embed="rId2" cstate="print"/>
          <a:srcRect/>
          <a:stretch>
            <a:fillRect/>
          </a:stretch>
        </p:blipFill>
        <p:spPr bwMode="auto">
          <a:xfrm>
            <a:off x="5381625" y="762000"/>
            <a:ext cx="3762375"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685800"/>
          </a:xfrm>
        </p:spPr>
        <p:txBody>
          <a:bodyPr/>
          <a:lstStyle/>
          <a:p>
            <a:r>
              <a:rPr lang="en-US" smtClean="0"/>
              <a:t>Closure Activity </a:t>
            </a:r>
          </a:p>
        </p:txBody>
      </p:sp>
      <p:sp>
        <p:nvSpPr>
          <p:cNvPr id="25603" name="Content Placeholder 2"/>
          <p:cNvSpPr>
            <a:spLocks noGrp="1"/>
          </p:cNvSpPr>
          <p:nvPr>
            <p:ph idx="1"/>
          </p:nvPr>
        </p:nvSpPr>
        <p:spPr>
          <a:xfrm>
            <a:off x="0" y="762000"/>
            <a:ext cx="9144000" cy="2895600"/>
          </a:xfrm>
        </p:spPr>
        <p:txBody>
          <a:bodyPr/>
          <a:lstStyle/>
          <a:p>
            <a:pPr>
              <a:spcBef>
                <a:spcPct val="0"/>
              </a:spcBef>
            </a:pPr>
            <a:r>
              <a:rPr lang="en-US" smtClean="0"/>
              <a:t>Compare the roles of Moses, Jesus, </a:t>
            </a:r>
            <a:br>
              <a:rPr lang="en-US" smtClean="0"/>
            </a:br>
            <a:r>
              <a:rPr lang="en-US" smtClean="0"/>
              <a:t>&amp; Muhammad in the development </a:t>
            </a:r>
            <a:br>
              <a:rPr lang="en-US" smtClean="0"/>
            </a:br>
            <a:r>
              <a:rPr lang="en-US" smtClean="0"/>
              <a:t>of the 3 major monotheistic religions </a:t>
            </a:r>
          </a:p>
          <a:p>
            <a:pPr lvl="1">
              <a:spcBef>
                <a:spcPct val="0"/>
              </a:spcBef>
            </a:pPr>
            <a:r>
              <a:rPr lang="en-US" smtClean="0"/>
              <a:t>Match the terms from the word bank with the appropriate prophet </a:t>
            </a:r>
          </a:p>
        </p:txBody>
      </p:sp>
      <p:graphicFrame>
        <p:nvGraphicFramePr>
          <p:cNvPr id="4" name="Diagram 3"/>
          <p:cNvGraphicFramePr/>
          <p:nvPr/>
        </p:nvGraphicFramePr>
        <p:xfrm>
          <a:off x="533400" y="3657600"/>
          <a:ext cx="8153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76200"/>
            <a:ext cx="9144000" cy="609600"/>
          </a:xfrm>
        </p:spPr>
        <p:txBody>
          <a:bodyPr/>
          <a:lstStyle/>
          <a:p>
            <a:pPr marL="0" indent="0" algn="ctr" eaLnBrk="1" hangingPunct="1">
              <a:spcBef>
                <a:spcPct val="0"/>
              </a:spcBef>
              <a:buFont typeface="Arial" charset="0"/>
              <a:buNone/>
            </a:pPr>
            <a:r>
              <a:rPr lang="en-US" sz="3600" smtClean="0"/>
              <a:t>By 750 AD, Muslim leaders built an empire</a:t>
            </a:r>
          </a:p>
        </p:txBody>
      </p:sp>
      <p:pic>
        <p:nvPicPr>
          <p:cNvPr id="5123" name="Picture 2"/>
          <p:cNvPicPr>
            <a:picLocks noChangeAspect="1" noChangeArrowheads="1"/>
          </p:cNvPicPr>
          <p:nvPr/>
        </p:nvPicPr>
        <p:blipFill>
          <a:blip r:embed="rId3" cstate="print"/>
          <a:srcRect/>
          <a:stretch>
            <a:fillRect/>
          </a:stretch>
        </p:blipFill>
        <p:spPr bwMode="auto">
          <a:xfrm>
            <a:off x="0" y="838200"/>
            <a:ext cx="9115425" cy="6019800"/>
          </a:xfrm>
          <a:prstGeom prst="rect">
            <a:avLst/>
          </a:prstGeom>
          <a:noFill/>
          <a:ln w="9525">
            <a:noFill/>
            <a:miter lim="800000"/>
            <a:headEnd/>
            <a:tailEnd/>
          </a:ln>
        </p:spPr>
      </p:pic>
      <p:sp>
        <p:nvSpPr>
          <p:cNvPr id="8" name="Rectangular Callout 7"/>
          <p:cNvSpPr>
            <a:spLocks noChangeArrowheads="1"/>
          </p:cNvSpPr>
          <p:nvPr/>
        </p:nvSpPr>
        <p:spPr bwMode="auto">
          <a:xfrm>
            <a:off x="3886200" y="609600"/>
            <a:ext cx="4572000" cy="1371600"/>
          </a:xfrm>
          <a:prstGeom prst="wedgeRectCallout">
            <a:avLst>
              <a:gd name="adj1" fmla="val -82565"/>
              <a:gd name="adj2" fmla="val 143639"/>
            </a:avLst>
          </a:prstGeom>
          <a:solidFill>
            <a:srgbClr val="CCFFCC"/>
          </a:solidFill>
          <a:ln w="28575" algn="ctr">
            <a:solidFill>
              <a:schemeClr val="tx1"/>
            </a:solidFill>
            <a:round/>
            <a:headEnd/>
            <a:tailEnd/>
          </a:ln>
        </p:spPr>
        <p:txBody>
          <a:bodyPr/>
          <a:lstStyle/>
          <a:p>
            <a:pPr marL="0" lvl="1" algn="ctr" eaLnBrk="0" hangingPunct="0">
              <a:lnSpc>
                <a:spcPct val="85000"/>
              </a:lnSpc>
            </a:pPr>
            <a:r>
              <a:rPr lang="en-US" sz="3200"/>
              <a:t>The Islamic Empire </a:t>
            </a:r>
            <a:br>
              <a:rPr lang="en-US" sz="3200"/>
            </a:br>
            <a:r>
              <a:rPr lang="en-US" sz="3200"/>
              <a:t>connected diverse people through religion &amp; trade </a:t>
            </a:r>
          </a:p>
        </p:txBody>
      </p:sp>
      <p:sp>
        <p:nvSpPr>
          <p:cNvPr id="10" name="Rectangular Callout 9"/>
          <p:cNvSpPr>
            <a:spLocks noChangeArrowheads="1"/>
          </p:cNvSpPr>
          <p:nvPr/>
        </p:nvSpPr>
        <p:spPr bwMode="auto">
          <a:xfrm>
            <a:off x="76200" y="1600200"/>
            <a:ext cx="3733800" cy="2590800"/>
          </a:xfrm>
          <a:prstGeom prst="wedgeRectCallout">
            <a:avLst>
              <a:gd name="adj1" fmla="val 103986"/>
              <a:gd name="adj2" fmla="val 51685"/>
            </a:avLst>
          </a:prstGeom>
          <a:solidFill>
            <a:srgbClr val="FFCCFF"/>
          </a:solidFill>
          <a:ln w="28575" algn="ctr">
            <a:solidFill>
              <a:schemeClr val="tx1"/>
            </a:solidFill>
            <a:round/>
            <a:headEnd/>
            <a:tailEnd/>
          </a:ln>
        </p:spPr>
        <p:txBody>
          <a:bodyPr/>
          <a:lstStyle/>
          <a:p>
            <a:pPr algn="ctr">
              <a:lnSpc>
                <a:spcPct val="85000"/>
              </a:lnSpc>
            </a:pPr>
            <a:r>
              <a:rPr lang="en-US" sz="3200"/>
              <a:t>Muslim scholars focused on learning &amp; developed numerous cultural achievements that are still used today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par>
                                <p:cTn id="13" presetID="10" presetClass="exit" presetSubtype="0" fill="hold" grpId="1" nodeType="withEffect">
                                  <p:stCondLst>
                                    <p:cond delay="0"/>
                                  </p:stCondLst>
                                  <p:childTnLst>
                                    <p:animEffect transition="out" filter="fade">
                                      <p:cBhvr>
                                        <p:cTn id="14" dur="1000"/>
                                        <p:tgtEl>
                                          <p:spTgt spid="8"/>
                                        </p:tgtEl>
                                      </p:cBhvr>
                                    </p:animEffect>
                                    <p:set>
                                      <p:cBhvr>
                                        <p:cTn id="15"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838200"/>
          </a:xfrm>
        </p:spPr>
        <p:txBody>
          <a:bodyPr/>
          <a:lstStyle/>
          <a:p>
            <a:pPr eaLnBrk="1" hangingPunct="1"/>
            <a:r>
              <a:rPr lang="en-US" smtClean="0"/>
              <a:t> Overview of Islam </a:t>
            </a:r>
          </a:p>
        </p:txBody>
      </p:sp>
      <p:sp>
        <p:nvSpPr>
          <p:cNvPr id="6147" name="Rectangle 3"/>
          <p:cNvSpPr>
            <a:spLocks noGrp="1" noChangeArrowheads="1"/>
          </p:cNvSpPr>
          <p:nvPr>
            <p:ph type="body" idx="1"/>
          </p:nvPr>
        </p:nvSpPr>
        <p:spPr>
          <a:xfrm>
            <a:off x="0" y="1447800"/>
            <a:ext cx="5029200" cy="3124200"/>
          </a:xfrm>
        </p:spPr>
        <p:txBody>
          <a:bodyPr/>
          <a:lstStyle/>
          <a:p>
            <a:pPr marL="0" indent="0" algn="ctr" eaLnBrk="1" hangingPunct="1">
              <a:spcBef>
                <a:spcPct val="0"/>
              </a:spcBef>
              <a:buFont typeface="Arial" charset="0"/>
              <a:buNone/>
            </a:pPr>
            <a:r>
              <a:rPr lang="en-US" sz="3600" smtClean="0"/>
              <a:t>Today, Islam is the world’s fastest growing religion with more than   1 billion followers throughout the world  </a:t>
            </a:r>
            <a:endParaRPr lang="en-US" sz="3800" smtClean="0">
              <a:solidFill>
                <a:schemeClr val="folHlink"/>
              </a:solidFill>
            </a:endParaRPr>
          </a:p>
        </p:txBody>
      </p:sp>
      <p:pic>
        <p:nvPicPr>
          <p:cNvPr id="6148" name="Picture 5"/>
          <p:cNvPicPr>
            <a:picLocks noChangeAspect="1" noChangeArrowheads="1"/>
          </p:cNvPicPr>
          <p:nvPr/>
        </p:nvPicPr>
        <p:blipFill>
          <a:blip r:embed="rId2" cstate="print"/>
          <a:srcRect/>
          <a:stretch>
            <a:fillRect/>
          </a:stretch>
        </p:blipFill>
        <p:spPr bwMode="auto">
          <a:xfrm>
            <a:off x="5033963" y="838200"/>
            <a:ext cx="4110037" cy="4343400"/>
          </a:xfrm>
          <a:prstGeom prst="rect">
            <a:avLst/>
          </a:prstGeom>
          <a:noFill/>
          <a:ln w="9525">
            <a:noFill/>
            <a:miter lim="800000"/>
            <a:headEnd/>
            <a:tailEnd/>
          </a:ln>
        </p:spPr>
      </p:pic>
      <p:pic>
        <p:nvPicPr>
          <p:cNvPr id="6149" name="Picture 5"/>
          <p:cNvPicPr>
            <a:picLocks noChangeAspect="1" noChangeArrowheads="1"/>
          </p:cNvPicPr>
          <p:nvPr/>
        </p:nvPicPr>
        <p:blipFill>
          <a:blip r:embed="rId3" cstate="print"/>
          <a:srcRect/>
          <a:stretch>
            <a:fillRect/>
          </a:stretch>
        </p:blipFill>
        <p:spPr bwMode="auto">
          <a:xfrm>
            <a:off x="0" y="5195888"/>
            <a:ext cx="9144000" cy="1662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http://www.crescentsofbrisbane.org/images/CCN/CCN241/Muslim%20World.gif"/>
          <p:cNvPicPr>
            <a:picLocks noChangeAspect="1" noChangeArrowheads="1"/>
          </p:cNvPicPr>
          <p:nvPr/>
        </p:nvPicPr>
        <p:blipFill>
          <a:blip r:embed="rId2" cstate="print"/>
          <a:srcRect/>
          <a:stretch>
            <a:fillRect/>
          </a:stretch>
        </p:blipFill>
        <p:spPr bwMode="auto">
          <a:xfrm>
            <a:off x="1371600" y="-26988"/>
            <a:ext cx="6400800" cy="688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762000"/>
          </a:xfrm>
        </p:spPr>
        <p:txBody>
          <a:bodyPr/>
          <a:lstStyle/>
          <a:p>
            <a:pPr eaLnBrk="1" hangingPunct="1"/>
            <a:r>
              <a:rPr lang="en-US" sz="3900" smtClean="0">
                <a:solidFill>
                  <a:srgbClr val="C00000"/>
                </a:solidFill>
              </a:rPr>
              <a:t>What was Arabia like before </a:t>
            </a:r>
            <a:r>
              <a:rPr lang="en-US" sz="4000" smtClean="0">
                <a:solidFill>
                  <a:srgbClr val="C00000"/>
                </a:solidFill>
              </a:rPr>
              <a:t>Muhammad</a:t>
            </a:r>
            <a:r>
              <a:rPr lang="en-US" sz="3900" smtClean="0">
                <a:solidFill>
                  <a:srgbClr val="C00000"/>
                </a:solidFill>
              </a:rPr>
              <a:t>?</a:t>
            </a:r>
          </a:p>
        </p:txBody>
      </p:sp>
      <p:pic>
        <p:nvPicPr>
          <p:cNvPr id="5" name="Picture 11"/>
          <p:cNvPicPr>
            <a:picLocks noChangeAspect="1" noChangeArrowheads="1"/>
          </p:cNvPicPr>
          <p:nvPr/>
        </p:nvPicPr>
        <p:blipFill>
          <a:blip r:embed="rId2" cstate="print"/>
          <a:srcRect/>
          <a:stretch>
            <a:fillRect/>
          </a:stretch>
        </p:blipFill>
        <p:spPr bwMode="auto">
          <a:xfrm>
            <a:off x="0" y="814388"/>
            <a:ext cx="9144000" cy="60436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914400"/>
          </a:xfrm>
        </p:spPr>
        <p:txBody>
          <a:bodyPr/>
          <a:lstStyle/>
          <a:p>
            <a:pPr eaLnBrk="1" hangingPunct="1"/>
            <a:r>
              <a:rPr lang="en-US" smtClean="0"/>
              <a:t>Arabia, the Birthplace of Islam </a:t>
            </a:r>
          </a:p>
        </p:txBody>
      </p:sp>
      <p:pic>
        <p:nvPicPr>
          <p:cNvPr id="9219" name="Picture 4" descr="http://www.pakistanpatriot.com/wp-content/uploads/2008/09/pre-islam-map.jpg"/>
          <p:cNvPicPr>
            <a:picLocks noChangeAspect="1" noChangeArrowheads="1"/>
          </p:cNvPicPr>
          <p:nvPr/>
        </p:nvPicPr>
        <p:blipFill>
          <a:blip r:embed="rId3" cstate="print"/>
          <a:srcRect/>
          <a:stretch>
            <a:fillRect/>
          </a:stretch>
        </p:blipFill>
        <p:spPr bwMode="auto">
          <a:xfrm>
            <a:off x="1981200" y="1085850"/>
            <a:ext cx="7162800" cy="5772150"/>
          </a:xfrm>
          <a:prstGeom prst="rect">
            <a:avLst/>
          </a:prstGeom>
          <a:noFill/>
          <a:ln w="9525">
            <a:noFill/>
            <a:miter lim="800000"/>
            <a:headEnd/>
            <a:tailEnd/>
          </a:ln>
        </p:spPr>
      </p:pic>
      <p:pic>
        <p:nvPicPr>
          <p:cNvPr id="9220" name="Picture 2" descr="http://oem.sherwin-williams.com/images/maps/world-map.jpg"/>
          <p:cNvPicPr>
            <a:picLocks noChangeAspect="1" noChangeArrowheads="1"/>
          </p:cNvPicPr>
          <p:nvPr/>
        </p:nvPicPr>
        <p:blipFill>
          <a:blip r:embed="rId4" cstate="print"/>
          <a:srcRect/>
          <a:stretch>
            <a:fillRect/>
          </a:stretch>
        </p:blipFill>
        <p:spPr bwMode="auto">
          <a:xfrm>
            <a:off x="0" y="5207000"/>
            <a:ext cx="2743200" cy="1651000"/>
          </a:xfrm>
          <a:prstGeom prst="rect">
            <a:avLst/>
          </a:prstGeom>
          <a:noFill/>
          <a:ln w="28575">
            <a:solidFill>
              <a:schemeClr val="tx1"/>
            </a:solidFill>
            <a:miter lim="800000"/>
            <a:headEnd/>
            <a:tailEnd/>
          </a:ln>
        </p:spPr>
      </p:pic>
      <p:sp>
        <p:nvSpPr>
          <p:cNvPr id="9221" name="Rectangle 4"/>
          <p:cNvSpPr>
            <a:spLocks noChangeArrowheads="1"/>
          </p:cNvSpPr>
          <p:nvPr/>
        </p:nvSpPr>
        <p:spPr bwMode="auto">
          <a:xfrm>
            <a:off x="1447800" y="5867400"/>
            <a:ext cx="381000" cy="381000"/>
          </a:xfrm>
          <a:prstGeom prst="rect">
            <a:avLst/>
          </a:prstGeom>
          <a:noFill/>
          <a:ln w="19050" algn="ctr">
            <a:solidFill>
              <a:srgbClr val="C00000"/>
            </a:solidFill>
            <a:round/>
            <a:headEnd/>
            <a:tailEnd/>
          </a:ln>
        </p:spPr>
        <p:txBody>
          <a:bodyPr/>
          <a:lstStyle/>
          <a:p>
            <a:pPr eaLnBrk="0" hangingPunct="0"/>
            <a:endParaRPr lang="en-US"/>
          </a:p>
        </p:txBody>
      </p:sp>
      <p:sp>
        <p:nvSpPr>
          <p:cNvPr id="7" name="Rectangular Callout 6"/>
          <p:cNvSpPr>
            <a:spLocks noChangeArrowheads="1"/>
          </p:cNvSpPr>
          <p:nvPr/>
        </p:nvSpPr>
        <p:spPr bwMode="auto">
          <a:xfrm>
            <a:off x="76200" y="762000"/>
            <a:ext cx="4572000" cy="1371600"/>
          </a:xfrm>
          <a:prstGeom prst="wedgeRectCallout">
            <a:avLst>
              <a:gd name="adj1" fmla="val 57245"/>
              <a:gd name="adj2" fmla="val 144958"/>
            </a:avLst>
          </a:prstGeom>
          <a:solidFill>
            <a:srgbClr val="CCFFCC"/>
          </a:solidFill>
          <a:ln w="28575" algn="ctr">
            <a:solidFill>
              <a:schemeClr val="tx1"/>
            </a:solidFill>
            <a:round/>
            <a:headEnd/>
            <a:tailEnd/>
          </a:ln>
        </p:spPr>
        <p:txBody>
          <a:bodyPr/>
          <a:lstStyle/>
          <a:p>
            <a:pPr algn="ctr" eaLnBrk="0" hangingPunct="0">
              <a:lnSpc>
                <a:spcPct val="85000"/>
              </a:lnSpc>
            </a:pPr>
            <a:r>
              <a:rPr lang="en-US" sz="3200"/>
              <a:t>The Arabian Peninsula </a:t>
            </a:r>
            <a:br>
              <a:rPr lang="en-US" sz="3200"/>
            </a:br>
            <a:r>
              <a:rPr lang="en-US" sz="3200"/>
              <a:t>is a desert region with little fertile soil or farming</a:t>
            </a:r>
            <a:endParaRPr lang="en-US"/>
          </a:p>
        </p:txBody>
      </p:sp>
      <p:sp>
        <p:nvSpPr>
          <p:cNvPr id="9" name="Rectangular Callout 8"/>
          <p:cNvSpPr>
            <a:spLocks noChangeArrowheads="1"/>
          </p:cNvSpPr>
          <p:nvPr/>
        </p:nvSpPr>
        <p:spPr bwMode="auto">
          <a:xfrm>
            <a:off x="76200" y="2286000"/>
            <a:ext cx="4419600" cy="1828800"/>
          </a:xfrm>
          <a:prstGeom prst="wedgeRectCallout">
            <a:avLst>
              <a:gd name="adj1" fmla="val 21486"/>
              <a:gd name="adj2" fmla="val 17704"/>
            </a:avLst>
          </a:prstGeom>
          <a:solidFill>
            <a:srgbClr val="FFCCFF"/>
          </a:solidFill>
          <a:ln w="28575" algn="ctr">
            <a:solidFill>
              <a:schemeClr val="tx1"/>
            </a:solidFill>
            <a:round/>
            <a:headEnd/>
            <a:tailEnd/>
          </a:ln>
        </p:spPr>
        <p:txBody>
          <a:bodyPr/>
          <a:lstStyle/>
          <a:p>
            <a:pPr algn="ctr" eaLnBrk="0" hangingPunct="0">
              <a:lnSpc>
                <a:spcPct val="85000"/>
              </a:lnSpc>
            </a:pPr>
            <a:r>
              <a:rPr lang="en-US" sz="3200"/>
              <a:t>Most Arabs lived in desert tribes which were centered around families &amp; were ruled by clans </a:t>
            </a:r>
            <a:endParaRPr lang="en-US"/>
          </a:p>
        </p:txBody>
      </p:sp>
      <p:sp>
        <p:nvSpPr>
          <p:cNvPr id="10" name="Rectangular Callout 9"/>
          <p:cNvSpPr>
            <a:spLocks noChangeArrowheads="1"/>
          </p:cNvSpPr>
          <p:nvPr/>
        </p:nvSpPr>
        <p:spPr bwMode="auto">
          <a:xfrm>
            <a:off x="76200" y="4267200"/>
            <a:ext cx="4572000" cy="1828800"/>
          </a:xfrm>
          <a:prstGeom prst="wedgeRectCallout">
            <a:avLst>
              <a:gd name="adj1" fmla="val 31315"/>
              <a:gd name="adj2" fmla="val 9819"/>
            </a:avLst>
          </a:prstGeom>
          <a:solidFill>
            <a:srgbClr val="CCCCFF"/>
          </a:solidFill>
          <a:ln w="28575" algn="ctr">
            <a:solidFill>
              <a:schemeClr val="tx1"/>
            </a:solidFill>
            <a:round/>
            <a:headEnd/>
            <a:tailEnd/>
          </a:ln>
        </p:spPr>
        <p:txBody>
          <a:bodyPr/>
          <a:lstStyle/>
          <a:p>
            <a:pPr algn="ctr" eaLnBrk="0" hangingPunct="0">
              <a:lnSpc>
                <a:spcPct val="85000"/>
              </a:lnSpc>
            </a:pPr>
            <a:r>
              <a:rPr lang="en-US" sz="3200"/>
              <a:t>Arabia was not united under a single gov’t, but Arabs did have a common language (Arabic)</a:t>
            </a:r>
            <a:endParaRPr lang="en-US"/>
          </a:p>
        </p:txBody>
      </p:sp>
      <p:sp>
        <p:nvSpPr>
          <p:cNvPr id="11" name="Rectangular Callout 10"/>
          <p:cNvSpPr>
            <a:spLocks noChangeArrowheads="1"/>
          </p:cNvSpPr>
          <p:nvPr/>
        </p:nvSpPr>
        <p:spPr bwMode="auto">
          <a:xfrm>
            <a:off x="76200" y="6248400"/>
            <a:ext cx="5105400" cy="533400"/>
          </a:xfrm>
          <a:prstGeom prst="wedgeRectCallout">
            <a:avLst>
              <a:gd name="adj1" fmla="val 31315"/>
              <a:gd name="adj2" fmla="val 9819"/>
            </a:avLst>
          </a:prstGeom>
          <a:solidFill>
            <a:srgbClr val="FFFFCC"/>
          </a:solidFill>
          <a:ln w="28575" algn="ctr">
            <a:solidFill>
              <a:schemeClr val="tx1"/>
            </a:solidFill>
            <a:round/>
            <a:headEnd/>
            <a:tailEnd/>
          </a:ln>
        </p:spPr>
        <p:txBody>
          <a:bodyPr/>
          <a:lstStyle/>
          <a:p>
            <a:pPr algn="ctr" eaLnBrk="0" hangingPunct="0">
              <a:lnSpc>
                <a:spcPct val="85000"/>
              </a:lnSpc>
            </a:pPr>
            <a:r>
              <a:rPr lang="en-US" sz="3200"/>
              <a:t>Most Arabs were polytheistic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0"/>
            <a:ext cx="9144000" cy="914400"/>
          </a:xfrm>
        </p:spPr>
        <p:txBody>
          <a:bodyPr/>
          <a:lstStyle/>
          <a:p>
            <a:pPr eaLnBrk="1" hangingPunct="1"/>
            <a:r>
              <a:rPr lang="en-US" smtClean="0"/>
              <a:t>Arabia, the Birthplace of Islam </a:t>
            </a:r>
          </a:p>
        </p:txBody>
      </p:sp>
      <p:pic>
        <p:nvPicPr>
          <p:cNvPr id="10243" name="Picture 2" descr="http://oem.sherwin-williams.com/images/maps/world-map.jpg"/>
          <p:cNvPicPr>
            <a:picLocks noChangeAspect="1" noChangeArrowheads="1"/>
          </p:cNvPicPr>
          <p:nvPr/>
        </p:nvPicPr>
        <p:blipFill>
          <a:blip r:embed="rId3" cstate="print"/>
          <a:srcRect/>
          <a:stretch>
            <a:fillRect/>
          </a:stretch>
        </p:blipFill>
        <p:spPr bwMode="auto">
          <a:xfrm>
            <a:off x="0" y="5207000"/>
            <a:ext cx="2743200" cy="1651000"/>
          </a:xfrm>
          <a:prstGeom prst="rect">
            <a:avLst/>
          </a:prstGeom>
          <a:noFill/>
          <a:ln w="28575">
            <a:solidFill>
              <a:schemeClr val="tx1"/>
            </a:solidFill>
            <a:miter lim="800000"/>
            <a:headEnd/>
            <a:tailEnd/>
          </a:ln>
        </p:spPr>
      </p:pic>
      <p:sp>
        <p:nvSpPr>
          <p:cNvPr id="10244" name="Rectangle 4"/>
          <p:cNvSpPr>
            <a:spLocks noChangeArrowheads="1"/>
          </p:cNvSpPr>
          <p:nvPr/>
        </p:nvSpPr>
        <p:spPr bwMode="auto">
          <a:xfrm>
            <a:off x="1447800" y="5867400"/>
            <a:ext cx="381000" cy="381000"/>
          </a:xfrm>
          <a:prstGeom prst="rect">
            <a:avLst/>
          </a:prstGeom>
          <a:noFill/>
          <a:ln w="19050" algn="ctr">
            <a:solidFill>
              <a:srgbClr val="C00000"/>
            </a:solidFill>
            <a:round/>
            <a:headEnd/>
            <a:tailEnd/>
          </a:ln>
        </p:spPr>
        <p:txBody>
          <a:bodyPr/>
          <a:lstStyle/>
          <a:p>
            <a:pPr eaLnBrk="0" hangingPunct="0"/>
            <a:endParaRPr lang="en-US"/>
          </a:p>
        </p:txBody>
      </p:sp>
      <p:pic>
        <p:nvPicPr>
          <p:cNvPr id="10245" name="Picture 11"/>
          <p:cNvPicPr>
            <a:picLocks noChangeAspect="1" noChangeArrowheads="1"/>
          </p:cNvPicPr>
          <p:nvPr/>
        </p:nvPicPr>
        <p:blipFill>
          <a:blip r:embed="rId4" cstate="print"/>
          <a:srcRect/>
          <a:stretch>
            <a:fillRect/>
          </a:stretch>
        </p:blipFill>
        <p:spPr bwMode="auto">
          <a:xfrm>
            <a:off x="0" y="1119188"/>
            <a:ext cx="9144000" cy="5738812"/>
          </a:xfrm>
          <a:prstGeom prst="rect">
            <a:avLst/>
          </a:prstGeom>
          <a:noFill/>
          <a:ln w="9525">
            <a:noFill/>
            <a:miter lim="800000"/>
            <a:headEnd/>
            <a:tailEnd/>
          </a:ln>
        </p:spPr>
      </p:pic>
      <p:sp>
        <p:nvSpPr>
          <p:cNvPr id="10246" name="Rectangular Callout 17"/>
          <p:cNvSpPr>
            <a:spLocks noChangeArrowheads="1"/>
          </p:cNvSpPr>
          <p:nvPr/>
        </p:nvSpPr>
        <p:spPr bwMode="auto">
          <a:xfrm>
            <a:off x="685800" y="76200"/>
            <a:ext cx="8077200" cy="1371600"/>
          </a:xfrm>
          <a:prstGeom prst="wedgeRectCallout">
            <a:avLst>
              <a:gd name="adj1" fmla="val -3005"/>
              <a:gd name="adj2" fmla="val 30472"/>
            </a:avLst>
          </a:prstGeom>
          <a:solidFill>
            <a:srgbClr val="FFFFCC"/>
          </a:solidFill>
          <a:ln w="28575" algn="ctr">
            <a:solidFill>
              <a:schemeClr val="tx1"/>
            </a:solidFill>
            <a:round/>
            <a:headEnd/>
            <a:tailEnd/>
          </a:ln>
        </p:spPr>
        <p:txBody>
          <a:bodyPr/>
          <a:lstStyle/>
          <a:p>
            <a:pPr algn="ctr" eaLnBrk="0" hangingPunct="0">
              <a:lnSpc>
                <a:spcPct val="85000"/>
              </a:lnSpc>
            </a:pPr>
            <a:r>
              <a:rPr lang="en-US" sz="3200"/>
              <a:t>But, Arabia was the intersection of 3 continents (Africa, Asia, &amp; Europe) so it was an important region for trade &amp; had lots of cultural diffusion   </a:t>
            </a:r>
            <a:endParaRPr lang="en-US"/>
          </a:p>
        </p:txBody>
      </p:sp>
      <p:sp>
        <p:nvSpPr>
          <p:cNvPr id="19" name="Rectangular Callout 18"/>
          <p:cNvSpPr>
            <a:spLocks noChangeArrowheads="1"/>
          </p:cNvSpPr>
          <p:nvPr/>
        </p:nvSpPr>
        <p:spPr bwMode="auto">
          <a:xfrm>
            <a:off x="152400" y="2743200"/>
            <a:ext cx="3886200" cy="1447800"/>
          </a:xfrm>
          <a:prstGeom prst="wedgeRectCallout">
            <a:avLst>
              <a:gd name="adj1" fmla="val 72583"/>
              <a:gd name="adj2" fmla="val 119454"/>
            </a:avLst>
          </a:prstGeom>
          <a:solidFill>
            <a:srgbClr val="FFCCFF"/>
          </a:solidFill>
          <a:ln w="28575" algn="ctr">
            <a:solidFill>
              <a:schemeClr val="tx1"/>
            </a:solidFill>
            <a:round/>
            <a:headEnd/>
            <a:tailEnd/>
          </a:ln>
        </p:spPr>
        <p:txBody>
          <a:bodyPr/>
          <a:lstStyle/>
          <a:p>
            <a:pPr algn="ctr" eaLnBrk="0" hangingPunct="0">
              <a:lnSpc>
                <a:spcPct val="85000"/>
              </a:lnSpc>
            </a:pPr>
            <a:r>
              <a:rPr lang="en-US" sz="3200"/>
              <a:t>One of the wealthiest trade cities in Arabia was Mecca </a:t>
            </a:r>
            <a:endParaRPr lang="en-US"/>
          </a:p>
        </p:txBody>
      </p:sp>
      <p:sp>
        <p:nvSpPr>
          <p:cNvPr id="20" name="Rectangular Callout 19"/>
          <p:cNvSpPr>
            <a:spLocks noChangeArrowheads="1"/>
          </p:cNvSpPr>
          <p:nvPr/>
        </p:nvSpPr>
        <p:spPr bwMode="auto">
          <a:xfrm>
            <a:off x="76200" y="4343400"/>
            <a:ext cx="3429000" cy="2209800"/>
          </a:xfrm>
          <a:prstGeom prst="wedgeRectCallout">
            <a:avLst>
              <a:gd name="adj1" fmla="val 90190"/>
              <a:gd name="adj2" fmla="val -5060"/>
            </a:avLst>
          </a:prstGeom>
          <a:solidFill>
            <a:srgbClr val="CCFFCC"/>
          </a:solidFill>
          <a:ln w="28575" algn="ctr">
            <a:solidFill>
              <a:schemeClr val="tx1"/>
            </a:solidFill>
            <a:round/>
            <a:headEnd/>
            <a:tailEnd/>
          </a:ln>
        </p:spPr>
        <p:txBody>
          <a:bodyPr/>
          <a:lstStyle/>
          <a:p>
            <a:pPr algn="ctr" eaLnBrk="0" hangingPunct="0">
              <a:lnSpc>
                <a:spcPct val="85000"/>
              </a:lnSpc>
            </a:pPr>
            <a:r>
              <a:rPr lang="en-US" sz="3200"/>
              <a:t>Mecca was also a religious city; The Ka’aba was a cube that held statues of hundreds of gods </a:t>
            </a:r>
            <a:endParaRPr lang="en-US"/>
          </a:p>
        </p:txBody>
      </p:sp>
      <p:sp>
        <p:nvSpPr>
          <p:cNvPr id="10" name="Rectangular Callout 9"/>
          <p:cNvSpPr>
            <a:spLocks noChangeArrowheads="1"/>
          </p:cNvSpPr>
          <p:nvPr/>
        </p:nvSpPr>
        <p:spPr bwMode="auto">
          <a:xfrm>
            <a:off x="6324600" y="5105400"/>
            <a:ext cx="2667000" cy="1752600"/>
          </a:xfrm>
          <a:prstGeom prst="wedgeRectCallout">
            <a:avLst>
              <a:gd name="adj1" fmla="val -74875"/>
              <a:gd name="adj2" fmla="val -34125"/>
            </a:avLst>
          </a:prstGeom>
          <a:solidFill>
            <a:srgbClr val="FFCC99"/>
          </a:solidFill>
          <a:ln w="28575" algn="ctr">
            <a:solidFill>
              <a:schemeClr val="tx1"/>
            </a:solidFill>
            <a:round/>
            <a:headEnd/>
            <a:tailEnd/>
          </a:ln>
        </p:spPr>
        <p:txBody>
          <a:bodyPr/>
          <a:lstStyle/>
          <a:p>
            <a:pPr algn="ctr" eaLnBrk="0" hangingPunct="0">
              <a:lnSpc>
                <a:spcPct val="85000"/>
              </a:lnSpc>
            </a:pPr>
            <a:r>
              <a:rPr lang="en-US" sz="3200"/>
              <a:t>Arabs made pilgrimages to Mecca to visit the Ka’aba </a:t>
            </a:r>
            <a:endParaRPr lang="en-US"/>
          </a:p>
        </p:txBody>
      </p:sp>
      <p:pic>
        <p:nvPicPr>
          <p:cNvPr id="11" name="Picture 4" descr="http://www.wikiwak.com/image/Kaaba+(1910)-2.jpg"/>
          <p:cNvPicPr>
            <a:picLocks noChangeAspect="1" noChangeArrowheads="1"/>
          </p:cNvPicPr>
          <p:nvPr/>
        </p:nvPicPr>
        <p:blipFill>
          <a:blip r:embed="rId5" cstate="print"/>
          <a:srcRect/>
          <a:stretch>
            <a:fillRect/>
          </a:stretch>
        </p:blipFill>
        <p:spPr bwMode="auto">
          <a:xfrm>
            <a:off x="6324600" y="1600200"/>
            <a:ext cx="2632075"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9144000" cy="914400"/>
          </a:xfrm>
        </p:spPr>
        <p:txBody>
          <a:bodyPr/>
          <a:lstStyle/>
          <a:p>
            <a:pPr eaLnBrk="1" hangingPunct="1"/>
            <a:r>
              <a:rPr lang="en-US" sz="3900" smtClean="0">
                <a:solidFill>
                  <a:srgbClr val="C00000"/>
                </a:solidFill>
              </a:rPr>
              <a:t>Who was Muhammad? </a:t>
            </a:r>
          </a:p>
        </p:txBody>
      </p:sp>
      <p:pic>
        <p:nvPicPr>
          <p:cNvPr id="11267" name="Picture 8" descr="http://www.arabiaexotica.com/images/ArtGallery/AnArabCaravan.gif"/>
          <p:cNvPicPr>
            <a:picLocks noChangeAspect="1" noChangeArrowheads="1"/>
          </p:cNvPicPr>
          <p:nvPr/>
        </p:nvPicPr>
        <p:blipFill>
          <a:blip r:embed="rId2" cstate="print"/>
          <a:srcRect/>
          <a:stretch>
            <a:fillRect/>
          </a:stretch>
        </p:blipFill>
        <p:spPr bwMode="auto">
          <a:xfrm>
            <a:off x="2533650" y="3352800"/>
            <a:ext cx="6610350" cy="3505200"/>
          </a:xfrm>
          <a:prstGeom prst="rect">
            <a:avLst/>
          </a:prstGeom>
          <a:noFill/>
          <a:ln w="9525">
            <a:noFill/>
            <a:miter lim="800000"/>
            <a:headEnd/>
            <a:tailEnd/>
          </a:ln>
        </p:spPr>
      </p:pic>
      <p:pic>
        <p:nvPicPr>
          <p:cNvPr id="11268" name="Picture 4" descr="http://www.asiawelcome.com/Images/Spices/ArabMerchant_Spices04m.jpg"/>
          <p:cNvPicPr>
            <a:picLocks noChangeAspect="1" noChangeArrowheads="1"/>
          </p:cNvPicPr>
          <p:nvPr/>
        </p:nvPicPr>
        <p:blipFill>
          <a:blip r:embed="rId3" cstate="print"/>
          <a:srcRect/>
          <a:stretch>
            <a:fillRect/>
          </a:stretch>
        </p:blipFill>
        <p:spPr bwMode="auto">
          <a:xfrm>
            <a:off x="0" y="838200"/>
            <a:ext cx="4114800" cy="4144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919</TotalTime>
  <Words>635</Words>
  <Application>Microsoft Office PowerPoint</Application>
  <PresentationFormat>On-screen Show (4:3)</PresentationFormat>
  <Paragraphs>82</Paragraphs>
  <Slides>23</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Arial</vt:lpstr>
      <vt:lpstr>Baggett</vt:lpstr>
      <vt:lpstr>Slide 1</vt:lpstr>
      <vt:lpstr> Overview of Islam </vt:lpstr>
      <vt:lpstr>Slide 3</vt:lpstr>
      <vt:lpstr> Overview of Islam </vt:lpstr>
      <vt:lpstr>Slide 5</vt:lpstr>
      <vt:lpstr>What was Arabia like before Muhammad?</vt:lpstr>
      <vt:lpstr>Arabia, the Birthplace of Islam </vt:lpstr>
      <vt:lpstr>Arabia, the Birthplace of Islam </vt:lpstr>
      <vt:lpstr>Who was Muhammad? </vt:lpstr>
      <vt:lpstr>The Early Life of Muhammad</vt:lpstr>
      <vt:lpstr>What happened to Muhammad in 610?</vt:lpstr>
      <vt:lpstr>Mohammad &amp; Islam </vt:lpstr>
      <vt:lpstr>What is the basic concept of Islam?</vt:lpstr>
      <vt:lpstr>Islam </vt:lpstr>
      <vt:lpstr>How did some people respond to Muhammad’s new religion? </vt:lpstr>
      <vt:lpstr>The Hijrah</vt:lpstr>
      <vt:lpstr>How did Muhammad react to violence by non-Muslims in Mecca? </vt:lpstr>
      <vt:lpstr>Islam Grows in Medina  </vt:lpstr>
      <vt:lpstr>What did Muhammad do after he gained converts &amp; returned to Mecca? </vt:lpstr>
      <vt:lpstr>Islam </vt:lpstr>
      <vt:lpstr>What happened to Islam  after Muhammad’s death? </vt:lpstr>
      <vt:lpstr>The Islamic Empire </vt:lpstr>
      <vt:lpstr>Closure Activity </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104</cp:revision>
  <dcterms:created xsi:type="dcterms:W3CDTF">2010-09-16T00:36:00Z</dcterms:created>
  <dcterms:modified xsi:type="dcterms:W3CDTF">2014-11-10T13:21:37Z</dcterms:modified>
</cp:coreProperties>
</file>