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82" r:id="rId2"/>
    <p:sldId id="288" r:id="rId3"/>
    <p:sldId id="289" r:id="rId4"/>
    <p:sldId id="307" r:id="rId5"/>
    <p:sldId id="308" r:id="rId6"/>
    <p:sldId id="309" r:id="rId7"/>
    <p:sldId id="315" r:id="rId8"/>
    <p:sldId id="316" r:id="rId9"/>
    <p:sldId id="291" r:id="rId10"/>
    <p:sldId id="332" r:id="rId11"/>
    <p:sldId id="319" r:id="rId12"/>
    <p:sldId id="294" r:id="rId13"/>
    <p:sldId id="327" r:id="rId14"/>
    <p:sldId id="325" r:id="rId15"/>
    <p:sldId id="334" r:id="rId16"/>
    <p:sldId id="333" r:id="rId17"/>
  </p:sldIdLst>
  <p:sldSz cx="9144000" cy="6858000" type="screen4x3"/>
  <p:notesSz cx="7315200" cy="9601200"/>
  <p:custDataLst>
    <p:tags r:id="rId2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B"/>
    <a:srgbClr val="FFFFCC"/>
    <a:srgbClr val="FFCCFF"/>
    <a:srgbClr val="0000CC"/>
    <a:srgbClr val="CCFFFF"/>
    <a:srgbClr val="FFCC99"/>
    <a:srgbClr val="CCECFF"/>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22" autoAdjust="0"/>
    <p:restoredTop sz="82600" autoAdjust="0"/>
  </p:normalViewPr>
  <p:slideViewPr>
    <p:cSldViewPr>
      <p:cViewPr varScale="1">
        <p:scale>
          <a:sx n="47" d="100"/>
          <a:sy n="47" d="100"/>
        </p:scale>
        <p:origin x="-450"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 name="Date Placeholder 2"/>
          <p:cNvSpPr>
            <a:spLocks noGrp="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fld id="{82A82858-CD4F-4FB8-9C66-9215DC2B34E9}" type="datetimeFigureOut">
              <a:rPr lang="en-US"/>
              <a:pPr/>
              <a:t>11/10/2014</a:t>
            </a:fld>
            <a:endParaRPr lang="en-US"/>
          </a:p>
        </p:txBody>
      </p:sp>
      <p:sp>
        <p:nvSpPr>
          <p:cNvPr id="4" name="Footer Placeholder 3"/>
          <p:cNvSpPr>
            <a:spLocks noGrp="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 name="Slide Number Placeholder 4"/>
          <p:cNvSpPr>
            <a:spLocks noGrp="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E74ED9BA-F60B-4FF4-A1CF-E3A20E2920A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endParaRPr lang="en-US"/>
          </a:p>
        </p:txBody>
      </p:sp>
      <p:sp>
        <p:nvSpPr>
          <p:cNvPr id="81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endParaRPr lang="en-US"/>
          </a:p>
        </p:txBody>
      </p:sp>
      <p:sp>
        <p:nvSpPr>
          <p:cNvPr id="194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endParaRPr lang="en-US"/>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fld id="{3E7E9C33-1369-4DE8-9E9B-7C7E63A5F29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 Disruption of Trade Merchants faced invasions from both land and sea.  </a:t>
            </a:r>
            <a:r>
              <a:rPr lang="en-US" dirty="0" smtClean="0"/>
              <a:t>Their businesses collapsed. The breakdown of trade destroyed Europe’s</a:t>
            </a:r>
          </a:p>
          <a:p>
            <a:pPr>
              <a:defRPr/>
            </a:pPr>
            <a:r>
              <a:rPr lang="en-US" dirty="0" smtClean="0"/>
              <a:t>cities as economic centers. Money became scarce.</a:t>
            </a:r>
          </a:p>
          <a:p>
            <a:pPr>
              <a:defRPr/>
            </a:pPr>
            <a:r>
              <a:rPr lang="en-US" b="1" dirty="0" smtClean="0"/>
              <a:t>• Downfall of Cities With the fall of the Roman Empire, cities were</a:t>
            </a:r>
          </a:p>
          <a:p>
            <a:pPr>
              <a:defRPr/>
            </a:pPr>
            <a:r>
              <a:rPr lang="en-US" dirty="0" smtClean="0"/>
              <a:t>abandoned as centers of administration.</a:t>
            </a:r>
          </a:p>
          <a:p>
            <a:pPr>
              <a:defRPr/>
            </a:pPr>
            <a:r>
              <a:rPr lang="en-US" b="1" dirty="0" smtClean="0"/>
              <a:t>• Population Shifts As Roman centers of trade and government collapsed, </a:t>
            </a:r>
            <a:r>
              <a:rPr lang="en-US" dirty="0" smtClean="0"/>
              <a:t>nobles retreated to the rural areas. Roman cities were left without strong leadership. Other city dwellers also fled to the countryside, where they grew their own food. The population of western Europe became mostly rural.</a:t>
            </a:r>
          </a:p>
          <a:p>
            <a:pPr>
              <a:defRPr/>
            </a:pPr>
            <a:r>
              <a:rPr lang="en-US" b="1" dirty="0" smtClean="0"/>
              <a:t>The Decline of Learning The Germanic invaders who stormed Rome could not </a:t>
            </a:r>
            <a:r>
              <a:rPr lang="en-US" dirty="0" smtClean="0"/>
              <a:t>read or write. Among Romans themselves, the level of learning sank sharply as more and more families left for rural areas. Few people except priests and other church officials were literate. Knowledge of Greek, long important in Roman culture, was almost lost. Few people could read Greek works of literature, science, and philosophy. The Germanic tribes, though, had a rich oral tradition of</a:t>
            </a:r>
          </a:p>
          <a:p>
            <a:pPr>
              <a:defRPr/>
            </a:pPr>
            <a:r>
              <a:rPr lang="en-US" dirty="0" smtClean="0"/>
              <a:t>songs and legends. But they had no written language.</a:t>
            </a:r>
          </a:p>
          <a:p>
            <a:pPr>
              <a:defRPr/>
            </a:pPr>
            <a:r>
              <a:rPr lang="en-US" b="1" dirty="0" smtClean="0"/>
              <a:t>Loss of a Common Language As German-speaking peoples mixed with the </a:t>
            </a:r>
            <a:r>
              <a:rPr lang="en-US" dirty="0" smtClean="0"/>
              <a:t>Roman population, Latin changed. While it was still an official language, it was no longer understood. Different dialects developed as new words and phrases became part of everyday speech. By the 800s, French, Spanish, and other Roman-based languages had evolved from Latin. The development of various languages mirrored the continued breakup of a once-unified empire.</a:t>
            </a:r>
            <a:endParaRPr lang="en-US" dirty="0"/>
          </a:p>
        </p:txBody>
      </p:sp>
      <p:sp>
        <p:nvSpPr>
          <p:cNvPr id="4" name="Slide Number Placeholder 3"/>
          <p:cNvSpPr>
            <a:spLocks noGrp="1"/>
          </p:cNvSpPr>
          <p:nvPr>
            <p:ph type="sldNum" sz="quarter" idx="5"/>
          </p:nvPr>
        </p:nvSpPr>
        <p:spPr>
          <a:noFill/>
        </p:spPr>
        <p:txBody>
          <a:bodyPr/>
          <a:lstStyle/>
          <a:p>
            <a:fld id="{4B582B62-FF7C-4628-85E4-5C9182525781}"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5"/>
          </p:nvPr>
        </p:nvSpPr>
        <p:spPr>
          <a:noFill/>
        </p:spPr>
        <p:txBody>
          <a:bodyPr/>
          <a:lstStyle/>
          <a:p>
            <a:fld id="{69F4ACA1-CE00-4925-8E38-5CF77A7F1E1B}"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5"/>
          </p:nvPr>
        </p:nvSpPr>
        <p:spPr>
          <a:noFill/>
        </p:spPr>
        <p:txBody>
          <a:bodyPr/>
          <a:lstStyle/>
          <a:p>
            <a:fld id="{3A805A46-C2DE-4F8D-BB45-565D34AF7FD2}"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The Concept of Government Changes Along with shifting boundaries, the entire </a:t>
            </a:r>
            <a:r>
              <a:rPr lang="en-US" dirty="0" smtClean="0"/>
              <a:t>concept of government changed. Loyalty to public government and written law had unified Roman society. Family ties and personal loyalty, rather than citizenship in a public state, held Germanic society together. Unlike Romans, Germanic peoples lived in small communities that were governed by unwritten rules and traditions. Every Germanic chief led a band of warriors who had pledged their loyalty to him. In peacetime, these followers lived in their lord’s hall. He gave them food, weapons, and treasure. In battle, warriors fought to the death at their lord’s side. They considered it a disgrace to outlive him. But Germanic warriors felt no obligation to obey a king they did not even know. Nor would they obey an official sent to collect taxes or administer justice in the name of an emperor they had never met. The Germanic stress on personal ties made it impossible to establish orderly government for large territories.</a:t>
            </a:r>
            <a:endParaRPr lang="en-US" dirty="0"/>
          </a:p>
        </p:txBody>
      </p:sp>
      <p:sp>
        <p:nvSpPr>
          <p:cNvPr id="4" name="Slide Number Placeholder 3"/>
          <p:cNvSpPr>
            <a:spLocks noGrp="1"/>
          </p:cNvSpPr>
          <p:nvPr>
            <p:ph type="sldNum" sz="quarter" idx="5"/>
          </p:nvPr>
        </p:nvSpPr>
        <p:spPr>
          <a:noFill/>
        </p:spPr>
        <p:txBody>
          <a:bodyPr/>
          <a:lstStyle/>
          <a:p>
            <a:fld id="{A89CE9BE-E65B-496A-A37D-A06FC586A258}"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noFill/>
        </p:spPr>
        <p:txBody>
          <a:bodyPr/>
          <a:lstStyle/>
          <a:p>
            <a:fld id="{75B81F7D-8164-451A-A28F-378F38067ACB}"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noFill/>
        </p:spPr>
        <p:txBody>
          <a:bodyPr/>
          <a:lstStyle/>
          <a:p>
            <a:fld id="{3F7D6061-850E-4405-9C13-A83AE5C69CB2}"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58E306C1-245A-455D-BF12-34EE68F7287C}"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3E1855E5-34D8-43D2-BB7E-8B204F72EACE}"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p:txBody>
          <a:bodyPr/>
          <a:lstStyle/>
          <a:p>
            <a:r>
              <a:rPr lang="en-US" smtClean="0"/>
              <a:t>The invasions by Vikings, Magyars, and Muslims caused widespread disorder and suffering. Most western Europeans lived in constant danger. Kings could not effectively defend their lands from invasion. As a result, people no longer looked to a central ruler for security. Instead, many turned to local rulers who had their own armies. Any leader who could fight the invaders gained followers and political strength.</a:t>
            </a:r>
          </a:p>
        </p:txBody>
      </p:sp>
      <p:sp>
        <p:nvSpPr>
          <p:cNvPr id="4" name="Slide Number Placeholder 3"/>
          <p:cNvSpPr>
            <a:spLocks noGrp="1"/>
          </p:cNvSpPr>
          <p:nvPr>
            <p:ph type="sldNum" sz="quarter" idx="5"/>
          </p:nvPr>
        </p:nvSpPr>
        <p:spPr>
          <a:noFill/>
        </p:spPr>
        <p:txBody>
          <a:bodyPr/>
          <a:lstStyle/>
          <a:p>
            <a:fld id="{1411AACA-6A07-4409-ABFF-BA621E1B91C3}"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47FFC5DC-3231-49AA-86CB-9ABA386B509A}"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noFill/>
        </p:spPr>
        <p:txBody>
          <a:bodyPr/>
          <a:lstStyle/>
          <a:p>
            <a:fld id="{679649CE-6156-452C-BDB9-8387381764D0}"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6"/>
              <a:chOff x="-3" y="1562"/>
              <a:chExt cx="5763" cy="646"/>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7"/>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1"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6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3"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3"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58" y="1680"/>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81" y="176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27"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0"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79" y="1653"/>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6"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2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47" y="1646"/>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89" y="1656"/>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36" y="173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0"/>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3" y="1671"/>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64" y="1697"/>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9" r:id="rId1"/>
    <p:sldLayoutId id="2147483748" r:id="rId2"/>
    <p:sldLayoutId id="2147483747" r:id="rId3"/>
    <p:sldLayoutId id="2147483746" r:id="rId4"/>
    <p:sldLayoutId id="2147483745" r:id="rId5"/>
    <p:sldLayoutId id="2147483744"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AP%20World/Videos/History%20Teachers/William%20the%20Conqueror%20(Sexyback%20by%20Justin%20Timberlake)%20%20%20-%20YouTube.flv"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AP%20World/Videos/Horrible%20Histories/Post%20Classical/Horrible%20Histories-%20The%20Doomsday%20Book-%20HD%201080p%20%20%20-%20YouTube.wmv"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AP%20World/Videos/Horrible%20Histories/Post%20Classical/Horrible%20Histories%20Seige%20Report%20%20%20-%20YouTube.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http://www.ibiblio.org/sergei/Exs/His/s3.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AP%20World/Videos/History%20Teachers/Charlemagne%20(Call%20Me%20by%20Blondie)%20%20%20-%20YouTube.fl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AP%20World/Videos/Horrible%20Histories/Post%20Classical/Horrible%20Histories%20We%20Sell%20Any%20Monk%20%20%20-%20YouTube.wmv"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066800"/>
          </a:xfrm>
        </p:spPr>
        <p:txBody>
          <a:bodyPr/>
          <a:lstStyle/>
          <a:p>
            <a:pPr eaLnBrk="1" hangingPunct="1">
              <a:lnSpc>
                <a:spcPct val="85000"/>
              </a:lnSpc>
            </a:pPr>
            <a:r>
              <a:rPr lang="en-US" sz="4000" u="sng" smtClean="0">
                <a:solidFill>
                  <a:srgbClr val="C00000"/>
                </a:solidFill>
              </a:rPr>
              <a:t>Warm Up:</a:t>
            </a:r>
            <a:r>
              <a:rPr lang="en-US" sz="4000" smtClean="0">
                <a:solidFill>
                  <a:srgbClr val="C00000"/>
                </a:solidFill>
              </a:rPr>
              <a:t>  What happened to Europe after the fall of the Roman Empire? </a:t>
            </a:r>
          </a:p>
        </p:txBody>
      </p:sp>
      <p:pic>
        <p:nvPicPr>
          <p:cNvPr id="3075" name="Picture 2"/>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
        <p:nvSpPr>
          <p:cNvPr id="4" name="Rectangular Callout 3"/>
          <p:cNvSpPr>
            <a:spLocks noChangeArrowheads="1"/>
          </p:cNvSpPr>
          <p:nvPr/>
        </p:nvSpPr>
        <p:spPr bwMode="auto">
          <a:xfrm>
            <a:off x="3657600" y="1143000"/>
            <a:ext cx="5257800" cy="1371600"/>
          </a:xfrm>
          <a:prstGeom prst="wedgeRectCallout">
            <a:avLst>
              <a:gd name="adj1" fmla="val 3079"/>
              <a:gd name="adj2" fmla="val 186009"/>
            </a:avLst>
          </a:prstGeom>
          <a:solidFill>
            <a:srgbClr val="CCFFCC"/>
          </a:solidFill>
          <a:ln w="28575" algn="ctr">
            <a:solidFill>
              <a:schemeClr val="tx1"/>
            </a:solidFill>
            <a:round/>
            <a:headEnd/>
            <a:tailEnd/>
          </a:ln>
        </p:spPr>
        <p:txBody>
          <a:bodyPr/>
          <a:lstStyle/>
          <a:p>
            <a:pPr algn="ctr" eaLnBrk="0" hangingPunct="0">
              <a:lnSpc>
                <a:spcPct val="85000"/>
              </a:lnSpc>
            </a:pPr>
            <a:r>
              <a:rPr lang="en-US" sz="3200"/>
              <a:t>In the East, the Byzantine Empire became a center for trade &amp; Greco-Roman culture</a:t>
            </a:r>
          </a:p>
        </p:txBody>
      </p:sp>
      <p:pic>
        <p:nvPicPr>
          <p:cNvPr id="6" name="Picture 3" descr="hagia Sophia"/>
          <p:cNvPicPr>
            <a:picLocks noChangeAspect="1" noChangeArrowheads="1"/>
          </p:cNvPicPr>
          <p:nvPr/>
        </p:nvPicPr>
        <p:blipFill>
          <a:blip r:embed="rId3" cstate="print"/>
          <a:srcRect/>
          <a:stretch>
            <a:fillRect/>
          </a:stretch>
        </p:blipFill>
        <p:spPr bwMode="auto">
          <a:xfrm>
            <a:off x="-28575" y="4079875"/>
            <a:ext cx="4448175" cy="2778125"/>
          </a:xfrm>
          <a:prstGeom prst="rect">
            <a:avLst/>
          </a:prstGeom>
          <a:noFill/>
          <a:ln w="9525">
            <a:noFill/>
            <a:miter lim="800000"/>
            <a:headEnd/>
            <a:tailEnd/>
          </a:ln>
        </p:spPr>
      </p:pic>
      <p:pic>
        <p:nvPicPr>
          <p:cNvPr id="7" name="Picture 2" descr="http://www.kmkz.com/jonesj/gallery/Justinian%20and%20his%20Retinue.jpg"/>
          <p:cNvPicPr>
            <a:picLocks noChangeAspect="1" noChangeArrowheads="1"/>
          </p:cNvPicPr>
          <p:nvPr/>
        </p:nvPicPr>
        <p:blipFill>
          <a:blip r:embed="rId4" cstate="print"/>
          <a:srcRect/>
          <a:stretch>
            <a:fillRect/>
          </a:stretch>
        </p:blipFill>
        <p:spPr bwMode="auto">
          <a:xfrm>
            <a:off x="152400" y="1143000"/>
            <a:ext cx="172402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685800"/>
          </a:xfrm>
        </p:spPr>
        <p:txBody>
          <a:bodyPr/>
          <a:lstStyle/>
          <a:p>
            <a:pPr eaLnBrk="1" hangingPunct="1"/>
            <a:r>
              <a:rPr lang="en-US" smtClean="0"/>
              <a:t>Feudalism</a:t>
            </a:r>
          </a:p>
        </p:txBody>
      </p:sp>
      <p:sp>
        <p:nvSpPr>
          <p:cNvPr id="9" name="Rectangle 3"/>
          <p:cNvSpPr txBox="1">
            <a:spLocks noChangeArrowheads="1"/>
          </p:cNvSpPr>
          <p:nvPr/>
        </p:nvSpPr>
        <p:spPr bwMode="auto">
          <a:xfrm>
            <a:off x="0" y="609600"/>
            <a:ext cx="4419600" cy="6248400"/>
          </a:xfrm>
          <a:prstGeom prst="rect">
            <a:avLst/>
          </a:prstGeom>
          <a:noFill/>
          <a:ln w="9525">
            <a:noFill/>
            <a:miter lim="800000"/>
            <a:headEnd/>
            <a:tailEnd/>
          </a:ln>
        </p:spPr>
        <p:txBody>
          <a:bodyPr lIns="90488" tIns="44450" rIns="90488" bIns="44450"/>
          <a:lstStyle/>
          <a:p>
            <a:pPr marL="342900" indent="-342900" eaLnBrk="0" hangingPunct="0">
              <a:lnSpc>
                <a:spcPct val="90000"/>
              </a:lnSpc>
              <a:spcBef>
                <a:spcPts val="0"/>
              </a:spcBef>
              <a:buClr>
                <a:schemeClr val="accent2">
                  <a:lumMod val="60000"/>
                  <a:lumOff val="40000"/>
                </a:schemeClr>
              </a:buClr>
              <a:buFont typeface="Arial" pitchFamily="34" charset="0"/>
              <a:buChar char="•"/>
              <a:defRPr/>
            </a:pPr>
            <a:r>
              <a:rPr kumimoji="1" lang="en-US" sz="3200" kern="0" dirty="0">
                <a:cs typeface="Calibri" pitchFamily="34" charset="0"/>
              </a:rPr>
              <a:t>Feudalism began in Europe as a way to offer </a:t>
            </a:r>
            <a:r>
              <a:rPr kumimoji="1" lang="en-US" sz="3200" kern="0" dirty="0">
                <a:cs typeface="Calibri" pitchFamily="34" charset="0"/>
              </a:rPr>
              <a:t>protection</a:t>
            </a:r>
            <a:endParaRPr kumimoji="1" lang="en-US" sz="3200" kern="0" dirty="0">
              <a:cs typeface="Calibri" pitchFamily="34" charset="0"/>
            </a:endParaRPr>
          </a:p>
          <a:p>
            <a:pPr marL="285750" indent="-285750" eaLnBrk="0" hangingPunct="0">
              <a:lnSpc>
                <a:spcPct val="90000"/>
              </a:lnSpc>
              <a:spcBef>
                <a:spcPts val="0"/>
              </a:spcBef>
              <a:buClr>
                <a:schemeClr val="accent2">
                  <a:lumMod val="60000"/>
                  <a:lumOff val="40000"/>
                </a:schemeClr>
              </a:buClr>
              <a:buFont typeface="Arial" pitchFamily="34" charset="0"/>
              <a:buChar char="•"/>
              <a:defRPr/>
            </a:pPr>
            <a:r>
              <a:rPr kumimoji="1" lang="en-US" sz="3200" kern="0" dirty="0">
                <a:cs typeface="Calibri" pitchFamily="34" charset="0"/>
              </a:rPr>
              <a:t>Feudalism is based on land &amp; loyalty</a:t>
            </a:r>
          </a:p>
          <a:p>
            <a:pPr marL="285750" indent="-285750" eaLnBrk="0" hangingPunct="0">
              <a:lnSpc>
                <a:spcPct val="90000"/>
              </a:lnSpc>
              <a:spcBef>
                <a:spcPts val="0"/>
              </a:spcBef>
              <a:buClr>
                <a:schemeClr val="accent2">
                  <a:lumMod val="60000"/>
                  <a:lumOff val="40000"/>
                </a:schemeClr>
              </a:buClr>
              <a:buFont typeface="Arial" pitchFamily="34" charset="0"/>
              <a:buChar char="•"/>
              <a:defRPr/>
            </a:pPr>
            <a:r>
              <a:rPr kumimoji="1" lang="en-US" sz="3200" kern="0" dirty="0">
                <a:cs typeface="Calibri" pitchFamily="34" charset="0"/>
              </a:rPr>
              <a:t>Land-owning lords offer land (called </a:t>
            </a:r>
            <a:r>
              <a:rPr kumimoji="1" lang="en-US" sz="3200" kern="0" dirty="0">
                <a:cs typeface="Calibri" pitchFamily="34" charset="0"/>
              </a:rPr>
              <a:t>a </a:t>
            </a:r>
            <a:r>
              <a:rPr kumimoji="1" lang="en-US" sz="3200" kern="0" dirty="0">
                <a:cs typeface="Calibri" pitchFamily="34" charset="0"/>
              </a:rPr>
              <a:t>fief) to knights </a:t>
            </a:r>
            <a:r>
              <a:rPr kumimoji="1" lang="en-US" sz="3200" kern="0" dirty="0">
                <a:cs typeface="Calibri" pitchFamily="34" charset="0"/>
              </a:rPr>
              <a:t>in </a:t>
            </a:r>
            <a:r>
              <a:rPr kumimoji="1" lang="en-US" sz="3200" kern="0" dirty="0">
                <a:cs typeface="Calibri" pitchFamily="34" charset="0"/>
              </a:rPr>
              <a:t>exchange for their loyalty &amp; promise to protect the lord’s land</a:t>
            </a:r>
          </a:p>
          <a:p>
            <a:pPr marL="285750" indent="-285750" eaLnBrk="0" hangingPunct="0">
              <a:lnSpc>
                <a:spcPct val="90000"/>
              </a:lnSpc>
              <a:spcBef>
                <a:spcPts val="0"/>
              </a:spcBef>
              <a:buClr>
                <a:schemeClr val="accent2">
                  <a:lumMod val="60000"/>
                  <a:lumOff val="40000"/>
                </a:schemeClr>
              </a:buClr>
              <a:buFont typeface="Arial" pitchFamily="34" charset="0"/>
              <a:buChar char="•"/>
              <a:defRPr/>
            </a:pPr>
            <a:r>
              <a:rPr kumimoji="1" lang="en-US" sz="3200" kern="0" dirty="0">
                <a:cs typeface="Calibri" pitchFamily="34" charset="0"/>
              </a:rPr>
              <a:t>Feudalism </a:t>
            </a:r>
            <a:r>
              <a:rPr kumimoji="1" lang="en-US" sz="3200" kern="0" dirty="0">
                <a:cs typeface="Calibri" pitchFamily="34" charset="0"/>
              </a:rPr>
              <a:t>came </a:t>
            </a:r>
            <a:r>
              <a:rPr kumimoji="1" lang="en-US" sz="3200" kern="0" dirty="0">
                <a:cs typeface="Calibri" pitchFamily="34" charset="0"/>
              </a:rPr>
              <a:t>to England with Norman Invasion in 1066</a:t>
            </a:r>
          </a:p>
        </p:txBody>
      </p:sp>
      <p:pic>
        <p:nvPicPr>
          <p:cNvPr id="12292" name="Picture 2" descr="http://www.buzzle.com/img/articleImages/283809-267-39.jpg"/>
          <p:cNvPicPr>
            <a:picLocks noChangeAspect="1" noChangeArrowheads="1"/>
          </p:cNvPicPr>
          <p:nvPr/>
        </p:nvPicPr>
        <p:blipFill>
          <a:blip r:embed="rId2" cstate="print"/>
          <a:srcRect/>
          <a:stretch>
            <a:fillRect/>
          </a:stretch>
        </p:blipFill>
        <p:spPr bwMode="auto">
          <a:xfrm>
            <a:off x="4591050" y="1143000"/>
            <a:ext cx="4552950" cy="4983163"/>
          </a:xfrm>
          <a:prstGeom prst="rect">
            <a:avLst/>
          </a:prstGeom>
          <a:noFill/>
          <a:ln w="9525">
            <a:noFill/>
            <a:miter lim="800000"/>
            <a:headEnd/>
            <a:tailEnd/>
          </a:ln>
        </p:spPr>
      </p:pic>
      <p:pic>
        <p:nvPicPr>
          <p:cNvPr id="5" name="Picture 11" descr="http://upload.wikimedia.org/wikipedia/commons/thumb/9/96/Bayeux_Tapestry_WillelmDux.jpg/300px-Bayeux_Tapestry_WillelmDux.jpg">
            <a:hlinkClick r:id="rId3" action="ppaction://hlinkfile"/>
          </p:cNvPr>
          <p:cNvPicPr>
            <a:picLocks noChangeAspect="1" noChangeArrowheads="1"/>
          </p:cNvPicPr>
          <p:nvPr/>
        </p:nvPicPr>
        <p:blipFill>
          <a:blip r:embed="rId4" cstate="print"/>
          <a:srcRect/>
          <a:stretch>
            <a:fillRect/>
          </a:stretch>
        </p:blipFill>
        <p:spPr bwMode="auto">
          <a:xfrm>
            <a:off x="4532313" y="2514600"/>
            <a:ext cx="4611687" cy="3581400"/>
          </a:xfrm>
          <a:prstGeom prst="rect">
            <a:avLst/>
          </a:prstGeom>
          <a:noFill/>
          <a:ln w="9525">
            <a:solidFill>
              <a:schemeClr val="tx1"/>
            </a:solidFill>
            <a:miter lim="800000"/>
            <a:headEnd/>
            <a:tailEnd/>
          </a:ln>
        </p:spPr>
      </p:pic>
      <p:sp>
        <p:nvSpPr>
          <p:cNvPr id="6" name="TextBox 5"/>
          <p:cNvSpPr txBox="1"/>
          <p:nvPr/>
        </p:nvSpPr>
        <p:spPr>
          <a:xfrm>
            <a:off x="6629400" y="6096000"/>
            <a:ext cx="2514600" cy="369888"/>
          </a:xfrm>
          <a:prstGeom prst="rect">
            <a:avLst/>
          </a:prstGeom>
          <a:solidFill>
            <a:srgbClr val="FFE5EB">
              <a:alpha val="94118"/>
            </a:srgbClr>
          </a:solidFill>
          <a:ln>
            <a:solidFill>
              <a:schemeClr val="tx1"/>
            </a:solidFill>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dirty="0" err="1"/>
              <a:t>Bayeaux</a:t>
            </a:r>
            <a:r>
              <a:rPr lang="en-US" dirty="0"/>
              <a:t> Tapestry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915400" cy="762000"/>
          </a:xfrm>
        </p:spPr>
        <p:txBody>
          <a:bodyPr/>
          <a:lstStyle/>
          <a:p>
            <a:r>
              <a:rPr lang="en-US" smtClean="0"/>
              <a:t>Feudal Structure</a:t>
            </a:r>
          </a:p>
        </p:txBody>
      </p:sp>
      <p:pic>
        <p:nvPicPr>
          <p:cNvPr id="13315" name="Picture 4"/>
          <p:cNvPicPr>
            <a:picLocks noChangeAspect="1" noChangeArrowheads="1"/>
          </p:cNvPicPr>
          <p:nvPr/>
        </p:nvPicPr>
        <p:blipFill>
          <a:blip r:embed="rId2" cstate="print"/>
          <a:srcRect/>
          <a:stretch>
            <a:fillRect/>
          </a:stretch>
        </p:blipFill>
        <p:spPr bwMode="auto">
          <a:xfrm>
            <a:off x="0" y="685800"/>
            <a:ext cx="9144000" cy="6196013"/>
          </a:xfrm>
          <a:prstGeom prst="rect">
            <a:avLst/>
          </a:prstGeom>
          <a:noFill/>
          <a:ln w="12700">
            <a:noFill/>
            <a:miter lim="800000"/>
            <a:headEnd/>
            <a:tailEnd/>
          </a:ln>
        </p:spPr>
      </p:pic>
      <p:sp>
        <p:nvSpPr>
          <p:cNvPr id="70663" name="AutoShape 7"/>
          <p:cNvSpPr>
            <a:spLocks noChangeArrowheads="1"/>
          </p:cNvSpPr>
          <p:nvPr/>
        </p:nvSpPr>
        <p:spPr bwMode="auto">
          <a:xfrm>
            <a:off x="762000" y="3657600"/>
            <a:ext cx="3733800" cy="914400"/>
          </a:xfrm>
          <a:prstGeom prst="wedgeRectCallout">
            <a:avLst>
              <a:gd name="adj1" fmla="val 46755"/>
              <a:gd name="adj2" fmla="val -282310"/>
            </a:avLst>
          </a:prstGeom>
          <a:solidFill>
            <a:srgbClr val="FFFF99"/>
          </a:solidFill>
          <a:ln w="12700">
            <a:solidFill>
              <a:schemeClr val="tx1"/>
            </a:solidFill>
            <a:miter lim="800000"/>
            <a:headEnd/>
            <a:tailEnd/>
          </a:ln>
        </p:spPr>
        <p:txBody>
          <a:bodyPr/>
          <a:lstStyle/>
          <a:p>
            <a:pPr>
              <a:lnSpc>
                <a:spcPct val="80000"/>
              </a:lnSpc>
              <a:spcBef>
                <a:spcPct val="10000"/>
              </a:spcBef>
              <a:buClr>
                <a:schemeClr val="accent1"/>
              </a:buClr>
              <a:buSzPct val="80000"/>
              <a:buFont typeface="Wingdings" pitchFamily="2" charset="2"/>
              <a:buNone/>
            </a:pPr>
            <a:r>
              <a:rPr lang="en-US" sz="3600"/>
              <a:t>Kings had land but very little power</a:t>
            </a:r>
          </a:p>
        </p:txBody>
      </p:sp>
      <p:sp>
        <p:nvSpPr>
          <p:cNvPr id="70664" name="AutoShape 8"/>
          <p:cNvSpPr>
            <a:spLocks noChangeArrowheads="1"/>
          </p:cNvSpPr>
          <p:nvPr/>
        </p:nvSpPr>
        <p:spPr bwMode="auto">
          <a:xfrm>
            <a:off x="685800" y="5029200"/>
            <a:ext cx="7696200" cy="1447800"/>
          </a:xfrm>
          <a:prstGeom prst="wedgeRectCallout">
            <a:avLst>
              <a:gd name="adj1" fmla="val 18106"/>
              <a:gd name="adj2" fmla="val -211838"/>
            </a:avLst>
          </a:prstGeom>
          <a:solidFill>
            <a:srgbClr val="CCFFCC"/>
          </a:solidFill>
          <a:ln w="12700">
            <a:solidFill>
              <a:schemeClr val="tx1"/>
            </a:solidFill>
            <a:miter lim="800000"/>
            <a:headEnd/>
            <a:tailEnd/>
          </a:ln>
        </p:spPr>
        <p:txBody>
          <a:bodyPr/>
          <a:lstStyle/>
          <a:p>
            <a:pPr algn="ctr">
              <a:lnSpc>
                <a:spcPct val="80000"/>
              </a:lnSpc>
              <a:spcBef>
                <a:spcPct val="10000"/>
              </a:spcBef>
              <a:buClr>
                <a:schemeClr val="accent1"/>
              </a:buClr>
              <a:buSzPct val="80000"/>
              <a:buFont typeface="Wingdings" pitchFamily="2" charset="2"/>
              <a:buNone/>
            </a:pPr>
            <a:r>
              <a:rPr lang="en-US" sz="3600"/>
              <a:t>Lords (also called Nobles) were the upper-class landowners; they had inherited titles (“Duke,” “Earl,” “Sir”)</a:t>
            </a:r>
          </a:p>
        </p:txBody>
      </p:sp>
      <p:sp>
        <p:nvSpPr>
          <p:cNvPr id="70665" name="AutoShape 9"/>
          <p:cNvSpPr>
            <a:spLocks noChangeArrowheads="1"/>
          </p:cNvSpPr>
          <p:nvPr/>
        </p:nvSpPr>
        <p:spPr bwMode="auto">
          <a:xfrm>
            <a:off x="838200" y="457200"/>
            <a:ext cx="7391400" cy="1447800"/>
          </a:xfrm>
          <a:prstGeom prst="wedgeRectCallout">
            <a:avLst>
              <a:gd name="adj1" fmla="val 35310"/>
              <a:gd name="adj2" fmla="val 151444"/>
            </a:avLst>
          </a:prstGeom>
          <a:solidFill>
            <a:srgbClr val="CCCCFF"/>
          </a:solidFill>
          <a:ln w="12700">
            <a:solidFill>
              <a:schemeClr val="tx1"/>
            </a:solidFill>
            <a:miter lim="800000"/>
            <a:headEnd/>
            <a:tailEnd/>
          </a:ln>
        </p:spPr>
        <p:txBody>
          <a:bodyPr/>
          <a:lstStyle/>
          <a:p>
            <a:pPr algn="ctr">
              <a:lnSpc>
                <a:spcPct val="80000"/>
              </a:lnSpc>
              <a:spcBef>
                <a:spcPct val="10000"/>
              </a:spcBef>
              <a:buClr>
                <a:schemeClr val="accent1"/>
              </a:buClr>
              <a:buSzPct val="80000"/>
              <a:buFont typeface="Wingdings" pitchFamily="2" charset="2"/>
              <a:buNone/>
            </a:pPr>
            <a:r>
              <a:rPr lang="en-US" sz="3600"/>
              <a:t>Knights were specially trained soldiers who protected the lords &amp; peasants – vassals took an oath of fealty (loyalty)</a:t>
            </a:r>
          </a:p>
        </p:txBody>
      </p:sp>
      <p:sp>
        <p:nvSpPr>
          <p:cNvPr id="70666" name="AutoShape 10">
            <a:hlinkClick r:id="rId3" action="ppaction://hlinkfile"/>
          </p:cNvPr>
          <p:cNvSpPr>
            <a:spLocks noChangeArrowheads="1"/>
          </p:cNvSpPr>
          <p:nvPr/>
        </p:nvSpPr>
        <p:spPr bwMode="auto">
          <a:xfrm>
            <a:off x="1447800" y="2286000"/>
            <a:ext cx="6248400" cy="990600"/>
          </a:xfrm>
          <a:prstGeom prst="wedgeRectCallout">
            <a:avLst>
              <a:gd name="adj1" fmla="val 49185"/>
              <a:gd name="adj2" fmla="val 171796"/>
            </a:avLst>
          </a:prstGeom>
          <a:solidFill>
            <a:srgbClr val="CCFFFF"/>
          </a:solidFill>
          <a:ln w="12700">
            <a:solidFill>
              <a:schemeClr val="tx1"/>
            </a:solidFill>
            <a:miter lim="800000"/>
            <a:headEnd/>
            <a:tailEnd/>
          </a:ln>
        </p:spPr>
        <p:txBody>
          <a:bodyPr/>
          <a:lstStyle/>
          <a:p>
            <a:pPr algn="ctr">
              <a:lnSpc>
                <a:spcPct val="80000"/>
              </a:lnSpc>
              <a:spcBef>
                <a:spcPct val="10000"/>
              </a:spcBef>
              <a:buClr>
                <a:schemeClr val="accent1"/>
              </a:buClr>
              <a:buSzPct val="80000"/>
              <a:buFont typeface="Wingdings" pitchFamily="2" charset="2"/>
              <a:buNone/>
            </a:pPr>
            <a:r>
              <a:rPr lang="en-US" sz="3600"/>
              <a:t>Some peasants were serfs &amp; could not leave the lord’s estate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p:cTn id="7" dur="500" fill="hold"/>
                                        <p:tgtEl>
                                          <p:spTgt spid="70663"/>
                                        </p:tgtEl>
                                        <p:attrNameLst>
                                          <p:attrName>ppt_w</p:attrName>
                                        </p:attrNameLst>
                                      </p:cBhvr>
                                      <p:tavLst>
                                        <p:tav tm="0">
                                          <p:val>
                                            <p:fltVal val="0"/>
                                          </p:val>
                                        </p:tav>
                                        <p:tav tm="100000">
                                          <p:val>
                                            <p:strVal val="#ppt_w"/>
                                          </p:val>
                                        </p:tav>
                                      </p:tavLst>
                                    </p:anim>
                                    <p:anim calcmode="lin" valueType="num">
                                      <p:cBhvr>
                                        <p:cTn id="8" dur="500" fill="hold"/>
                                        <p:tgtEl>
                                          <p:spTgt spid="70663"/>
                                        </p:tgtEl>
                                        <p:attrNameLst>
                                          <p:attrName>ppt_h</p:attrName>
                                        </p:attrNameLst>
                                      </p:cBhvr>
                                      <p:tavLst>
                                        <p:tav tm="0">
                                          <p:val>
                                            <p:fltVal val="0"/>
                                          </p:val>
                                        </p:tav>
                                        <p:tav tm="100000">
                                          <p:val>
                                            <p:strVal val="#ppt_h"/>
                                          </p:val>
                                        </p:tav>
                                      </p:tavLst>
                                    </p:anim>
                                    <p:animEffect transition="in" filter="fade">
                                      <p:cBhvr>
                                        <p:cTn id="9" dur="500"/>
                                        <p:tgtEl>
                                          <p:spTgt spid="7066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70663"/>
                                        </p:tgtEl>
                                        <p:attrNameLst>
                                          <p:attrName>ppt_w</p:attrName>
                                        </p:attrNameLst>
                                      </p:cBhvr>
                                      <p:tavLst>
                                        <p:tav tm="0">
                                          <p:val>
                                            <p:strVal val="ppt_w"/>
                                          </p:val>
                                        </p:tav>
                                        <p:tav tm="100000">
                                          <p:val>
                                            <p:fltVal val="0"/>
                                          </p:val>
                                        </p:tav>
                                      </p:tavLst>
                                    </p:anim>
                                    <p:anim calcmode="lin" valueType="num">
                                      <p:cBhvr>
                                        <p:cTn id="14" dur="500"/>
                                        <p:tgtEl>
                                          <p:spTgt spid="70663"/>
                                        </p:tgtEl>
                                        <p:attrNameLst>
                                          <p:attrName>ppt_h</p:attrName>
                                        </p:attrNameLst>
                                      </p:cBhvr>
                                      <p:tavLst>
                                        <p:tav tm="0">
                                          <p:val>
                                            <p:strVal val="ppt_h"/>
                                          </p:val>
                                        </p:tav>
                                        <p:tav tm="100000">
                                          <p:val>
                                            <p:fltVal val="0"/>
                                          </p:val>
                                        </p:tav>
                                      </p:tavLst>
                                    </p:anim>
                                    <p:animEffect transition="out" filter="fade">
                                      <p:cBhvr>
                                        <p:cTn id="15" dur="500"/>
                                        <p:tgtEl>
                                          <p:spTgt spid="70663"/>
                                        </p:tgtEl>
                                      </p:cBhvr>
                                    </p:animEffect>
                                    <p:set>
                                      <p:cBhvr>
                                        <p:cTn id="16" dur="1" fill="hold">
                                          <p:stCondLst>
                                            <p:cond delay="499"/>
                                          </p:stCondLst>
                                        </p:cTn>
                                        <p:tgtEl>
                                          <p:spTgt spid="70663"/>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70664"/>
                                        </p:tgtEl>
                                        <p:attrNameLst>
                                          <p:attrName>style.visibility</p:attrName>
                                        </p:attrNameLst>
                                      </p:cBhvr>
                                      <p:to>
                                        <p:strVal val="visible"/>
                                      </p:to>
                                    </p:set>
                                    <p:anim calcmode="lin" valueType="num">
                                      <p:cBhvr>
                                        <p:cTn id="19" dur="500" fill="hold"/>
                                        <p:tgtEl>
                                          <p:spTgt spid="70664"/>
                                        </p:tgtEl>
                                        <p:attrNameLst>
                                          <p:attrName>ppt_w</p:attrName>
                                        </p:attrNameLst>
                                      </p:cBhvr>
                                      <p:tavLst>
                                        <p:tav tm="0">
                                          <p:val>
                                            <p:fltVal val="0"/>
                                          </p:val>
                                        </p:tav>
                                        <p:tav tm="100000">
                                          <p:val>
                                            <p:strVal val="#ppt_w"/>
                                          </p:val>
                                        </p:tav>
                                      </p:tavLst>
                                    </p:anim>
                                    <p:anim calcmode="lin" valueType="num">
                                      <p:cBhvr>
                                        <p:cTn id="20" dur="500" fill="hold"/>
                                        <p:tgtEl>
                                          <p:spTgt spid="70664"/>
                                        </p:tgtEl>
                                        <p:attrNameLst>
                                          <p:attrName>ppt_h</p:attrName>
                                        </p:attrNameLst>
                                      </p:cBhvr>
                                      <p:tavLst>
                                        <p:tav tm="0">
                                          <p:val>
                                            <p:fltVal val="0"/>
                                          </p:val>
                                        </p:tav>
                                        <p:tav tm="100000">
                                          <p:val>
                                            <p:strVal val="#ppt_h"/>
                                          </p:val>
                                        </p:tav>
                                      </p:tavLst>
                                    </p:anim>
                                    <p:animEffect transition="in" filter="fade">
                                      <p:cBhvr>
                                        <p:cTn id="21" dur="500"/>
                                        <p:tgtEl>
                                          <p:spTgt spid="7066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grpId="1" nodeType="clickEffect">
                                  <p:stCondLst>
                                    <p:cond delay="0"/>
                                  </p:stCondLst>
                                  <p:childTnLst>
                                    <p:anim calcmode="lin" valueType="num">
                                      <p:cBhvr>
                                        <p:cTn id="25" dur="500"/>
                                        <p:tgtEl>
                                          <p:spTgt spid="70664"/>
                                        </p:tgtEl>
                                        <p:attrNameLst>
                                          <p:attrName>ppt_w</p:attrName>
                                        </p:attrNameLst>
                                      </p:cBhvr>
                                      <p:tavLst>
                                        <p:tav tm="0">
                                          <p:val>
                                            <p:strVal val="ppt_w"/>
                                          </p:val>
                                        </p:tav>
                                        <p:tav tm="100000">
                                          <p:val>
                                            <p:fltVal val="0"/>
                                          </p:val>
                                        </p:tav>
                                      </p:tavLst>
                                    </p:anim>
                                    <p:anim calcmode="lin" valueType="num">
                                      <p:cBhvr>
                                        <p:cTn id="26" dur="500"/>
                                        <p:tgtEl>
                                          <p:spTgt spid="70664"/>
                                        </p:tgtEl>
                                        <p:attrNameLst>
                                          <p:attrName>ppt_h</p:attrName>
                                        </p:attrNameLst>
                                      </p:cBhvr>
                                      <p:tavLst>
                                        <p:tav tm="0">
                                          <p:val>
                                            <p:strVal val="ppt_h"/>
                                          </p:val>
                                        </p:tav>
                                        <p:tav tm="100000">
                                          <p:val>
                                            <p:fltVal val="0"/>
                                          </p:val>
                                        </p:tav>
                                      </p:tavLst>
                                    </p:anim>
                                    <p:animEffect transition="out" filter="fade">
                                      <p:cBhvr>
                                        <p:cTn id="27" dur="500"/>
                                        <p:tgtEl>
                                          <p:spTgt spid="70664"/>
                                        </p:tgtEl>
                                      </p:cBhvr>
                                    </p:animEffect>
                                    <p:set>
                                      <p:cBhvr>
                                        <p:cTn id="28" dur="1" fill="hold">
                                          <p:stCondLst>
                                            <p:cond delay="499"/>
                                          </p:stCondLst>
                                        </p:cTn>
                                        <p:tgtEl>
                                          <p:spTgt spid="70664"/>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70665"/>
                                        </p:tgtEl>
                                        <p:attrNameLst>
                                          <p:attrName>style.visibility</p:attrName>
                                        </p:attrNameLst>
                                      </p:cBhvr>
                                      <p:to>
                                        <p:strVal val="visible"/>
                                      </p:to>
                                    </p:set>
                                    <p:anim calcmode="lin" valueType="num">
                                      <p:cBhvr>
                                        <p:cTn id="31" dur="500" fill="hold"/>
                                        <p:tgtEl>
                                          <p:spTgt spid="70665"/>
                                        </p:tgtEl>
                                        <p:attrNameLst>
                                          <p:attrName>ppt_w</p:attrName>
                                        </p:attrNameLst>
                                      </p:cBhvr>
                                      <p:tavLst>
                                        <p:tav tm="0">
                                          <p:val>
                                            <p:fltVal val="0"/>
                                          </p:val>
                                        </p:tav>
                                        <p:tav tm="100000">
                                          <p:val>
                                            <p:strVal val="#ppt_w"/>
                                          </p:val>
                                        </p:tav>
                                      </p:tavLst>
                                    </p:anim>
                                    <p:anim calcmode="lin" valueType="num">
                                      <p:cBhvr>
                                        <p:cTn id="32" dur="500" fill="hold"/>
                                        <p:tgtEl>
                                          <p:spTgt spid="70665"/>
                                        </p:tgtEl>
                                        <p:attrNameLst>
                                          <p:attrName>ppt_h</p:attrName>
                                        </p:attrNameLst>
                                      </p:cBhvr>
                                      <p:tavLst>
                                        <p:tav tm="0">
                                          <p:val>
                                            <p:fltVal val="0"/>
                                          </p:val>
                                        </p:tav>
                                        <p:tav tm="100000">
                                          <p:val>
                                            <p:strVal val="#ppt_h"/>
                                          </p:val>
                                        </p:tav>
                                      </p:tavLst>
                                    </p:anim>
                                    <p:animEffect transition="in" filter="fade">
                                      <p:cBhvr>
                                        <p:cTn id="33" dur="500"/>
                                        <p:tgtEl>
                                          <p:spTgt spid="7066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0" fill="hold" grpId="1" nodeType="clickEffect">
                                  <p:stCondLst>
                                    <p:cond delay="0"/>
                                  </p:stCondLst>
                                  <p:childTnLst>
                                    <p:anim calcmode="lin" valueType="num">
                                      <p:cBhvr>
                                        <p:cTn id="37" dur="500"/>
                                        <p:tgtEl>
                                          <p:spTgt spid="70665"/>
                                        </p:tgtEl>
                                        <p:attrNameLst>
                                          <p:attrName>ppt_w</p:attrName>
                                        </p:attrNameLst>
                                      </p:cBhvr>
                                      <p:tavLst>
                                        <p:tav tm="0">
                                          <p:val>
                                            <p:strVal val="ppt_w"/>
                                          </p:val>
                                        </p:tav>
                                        <p:tav tm="100000">
                                          <p:val>
                                            <p:fltVal val="0"/>
                                          </p:val>
                                        </p:tav>
                                      </p:tavLst>
                                    </p:anim>
                                    <p:anim calcmode="lin" valueType="num">
                                      <p:cBhvr>
                                        <p:cTn id="38" dur="500"/>
                                        <p:tgtEl>
                                          <p:spTgt spid="70665"/>
                                        </p:tgtEl>
                                        <p:attrNameLst>
                                          <p:attrName>ppt_h</p:attrName>
                                        </p:attrNameLst>
                                      </p:cBhvr>
                                      <p:tavLst>
                                        <p:tav tm="0">
                                          <p:val>
                                            <p:strVal val="ppt_h"/>
                                          </p:val>
                                        </p:tav>
                                        <p:tav tm="100000">
                                          <p:val>
                                            <p:fltVal val="0"/>
                                          </p:val>
                                        </p:tav>
                                      </p:tavLst>
                                    </p:anim>
                                    <p:animEffect transition="out" filter="fade">
                                      <p:cBhvr>
                                        <p:cTn id="39" dur="500"/>
                                        <p:tgtEl>
                                          <p:spTgt spid="70665"/>
                                        </p:tgtEl>
                                      </p:cBhvr>
                                    </p:animEffect>
                                    <p:set>
                                      <p:cBhvr>
                                        <p:cTn id="40" dur="1" fill="hold">
                                          <p:stCondLst>
                                            <p:cond delay="499"/>
                                          </p:stCondLst>
                                        </p:cTn>
                                        <p:tgtEl>
                                          <p:spTgt spid="70665"/>
                                        </p:tgtEl>
                                        <p:attrNameLst>
                                          <p:attrName>style.visibility</p:attrName>
                                        </p:attrNameLst>
                                      </p:cBhvr>
                                      <p:to>
                                        <p:strVal val="hidden"/>
                                      </p:to>
                                    </p:set>
                                  </p:childTnLst>
                                </p:cTn>
                              </p:par>
                              <p:par>
                                <p:cTn id="41" presetID="53" presetClass="entr" presetSubtype="0" fill="hold" grpId="0" nodeType="withEffect">
                                  <p:stCondLst>
                                    <p:cond delay="0"/>
                                  </p:stCondLst>
                                  <p:childTnLst>
                                    <p:set>
                                      <p:cBhvr>
                                        <p:cTn id="42" dur="1" fill="hold">
                                          <p:stCondLst>
                                            <p:cond delay="0"/>
                                          </p:stCondLst>
                                        </p:cTn>
                                        <p:tgtEl>
                                          <p:spTgt spid="70666"/>
                                        </p:tgtEl>
                                        <p:attrNameLst>
                                          <p:attrName>style.visibility</p:attrName>
                                        </p:attrNameLst>
                                      </p:cBhvr>
                                      <p:to>
                                        <p:strVal val="visible"/>
                                      </p:to>
                                    </p:set>
                                    <p:anim calcmode="lin" valueType="num">
                                      <p:cBhvr>
                                        <p:cTn id="43" dur="500" fill="hold"/>
                                        <p:tgtEl>
                                          <p:spTgt spid="70666"/>
                                        </p:tgtEl>
                                        <p:attrNameLst>
                                          <p:attrName>ppt_w</p:attrName>
                                        </p:attrNameLst>
                                      </p:cBhvr>
                                      <p:tavLst>
                                        <p:tav tm="0">
                                          <p:val>
                                            <p:fltVal val="0"/>
                                          </p:val>
                                        </p:tav>
                                        <p:tav tm="100000">
                                          <p:val>
                                            <p:strVal val="#ppt_w"/>
                                          </p:val>
                                        </p:tav>
                                      </p:tavLst>
                                    </p:anim>
                                    <p:anim calcmode="lin" valueType="num">
                                      <p:cBhvr>
                                        <p:cTn id="44" dur="500" fill="hold"/>
                                        <p:tgtEl>
                                          <p:spTgt spid="70666"/>
                                        </p:tgtEl>
                                        <p:attrNameLst>
                                          <p:attrName>ppt_h</p:attrName>
                                        </p:attrNameLst>
                                      </p:cBhvr>
                                      <p:tavLst>
                                        <p:tav tm="0">
                                          <p:val>
                                            <p:fltVal val="0"/>
                                          </p:val>
                                        </p:tav>
                                        <p:tav tm="100000">
                                          <p:val>
                                            <p:strVal val="#ppt_h"/>
                                          </p:val>
                                        </p:tav>
                                      </p:tavLst>
                                    </p:anim>
                                    <p:animEffect transition="in" filter="fade">
                                      <p:cBhvr>
                                        <p:cTn id="45" dur="500"/>
                                        <p:tgtEl>
                                          <p:spTgt spid="7066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grpId="1" nodeType="clickEffect">
                                  <p:stCondLst>
                                    <p:cond delay="0"/>
                                  </p:stCondLst>
                                  <p:childTnLst>
                                    <p:anim calcmode="lin" valueType="num">
                                      <p:cBhvr>
                                        <p:cTn id="49" dur="500"/>
                                        <p:tgtEl>
                                          <p:spTgt spid="70666"/>
                                        </p:tgtEl>
                                        <p:attrNameLst>
                                          <p:attrName>ppt_w</p:attrName>
                                        </p:attrNameLst>
                                      </p:cBhvr>
                                      <p:tavLst>
                                        <p:tav tm="0">
                                          <p:val>
                                            <p:strVal val="ppt_w"/>
                                          </p:val>
                                        </p:tav>
                                        <p:tav tm="100000">
                                          <p:val>
                                            <p:fltVal val="0"/>
                                          </p:val>
                                        </p:tav>
                                      </p:tavLst>
                                    </p:anim>
                                    <p:anim calcmode="lin" valueType="num">
                                      <p:cBhvr>
                                        <p:cTn id="50" dur="500"/>
                                        <p:tgtEl>
                                          <p:spTgt spid="70666"/>
                                        </p:tgtEl>
                                        <p:attrNameLst>
                                          <p:attrName>ppt_h</p:attrName>
                                        </p:attrNameLst>
                                      </p:cBhvr>
                                      <p:tavLst>
                                        <p:tav tm="0">
                                          <p:val>
                                            <p:strVal val="ppt_h"/>
                                          </p:val>
                                        </p:tav>
                                        <p:tav tm="100000">
                                          <p:val>
                                            <p:fltVal val="0"/>
                                          </p:val>
                                        </p:tav>
                                      </p:tavLst>
                                    </p:anim>
                                    <p:animEffect transition="out" filter="fade">
                                      <p:cBhvr>
                                        <p:cTn id="51" dur="500"/>
                                        <p:tgtEl>
                                          <p:spTgt spid="70666"/>
                                        </p:tgtEl>
                                      </p:cBhvr>
                                    </p:animEffect>
                                    <p:set>
                                      <p:cBhvr>
                                        <p:cTn id="52" dur="1" fill="hold">
                                          <p:stCondLst>
                                            <p:cond delay="499"/>
                                          </p:stCondLst>
                                        </p:cTn>
                                        <p:tgtEl>
                                          <p:spTgt spid="706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P spid="70663" grpId="1" animBg="1"/>
      <p:bldP spid="70664" grpId="0" animBg="1"/>
      <p:bldP spid="70664" grpId="1" animBg="1"/>
      <p:bldP spid="70665" grpId="0" animBg="1"/>
      <p:bldP spid="70665" grpId="1" animBg="1"/>
      <p:bldP spid="70666" grpId="0" animBg="1"/>
      <p:bldP spid="70666"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0" y="0"/>
            <a:ext cx="9144000" cy="6858000"/>
          </a:xfrm>
        </p:spPr>
        <p:txBody>
          <a:bodyPr/>
          <a:lstStyle/>
          <a:p>
            <a:pPr marL="71438" indent="-14288" algn="ctr">
              <a:lnSpc>
                <a:spcPct val="85000"/>
              </a:lnSpc>
              <a:spcBef>
                <a:spcPct val="0"/>
              </a:spcBef>
              <a:buFont typeface="Arial" charset="0"/>
              <a:buNone/>
            </a:pPr>
            <a:r>
              <a:rPr lang="en-US" sz="3800" smtClean="0"/>
              <a:t>Lords built castles to protect their territory from outside invasions</a:t>
            </a:r>
          </a:p>
        </p:txBody>
      </p:sp>
      <p:pic>
        <p:nvPicPr>
          <p:cNvPr id="14339" name="Picture 9" descr="http://home.comcast.net/~DiazStudents/MiddleAgesCastle1.jpg"/>
          <p:cNvPicPr>
            <a:picLocks noChangeAspect="1" noChangeArrowheads="1"/>
          </p:cNvPicPr>
          <p:nvPr/>
        </p:nvPicPr>
        <p:blipFill>
          <a:blip r:embed="rId3" cstate="print"/>
          <a:srcRect t="2563"/>
          <a:stretch>
            <a:fillRect/>
          </a:stretch>
        </p:blipFill>
        <p:spPr bwMode="auto">
          <a:xfrm>
            <a:off x="0" y="1066800"/>
            <a:ext cx="9144000" cy="5791200"/>
          </a:xfrm>
          <a:prstGeom prst="rect">
            <a:avLst/>
          </a:prstGeom>
          <a:noFill/>
          <a:ln w="9525">
            <a:noFill/>
            <a:miter lim="800000"/>
            <a:headEnd/>
            <a:tailEnd/>
          </a:ln>
        </p:spPr>
      </p:pic>
      <p:pic>
        <p:nvPicPr>
          <p:cNvPr id="17" name="Picture 10">
            <a:hlinkClick r:id="rId4" action="ppaction://hlinkfile"/>
          </p:cNvPr>
          <p:cNvPicPr>
            <a:picLocks noChangeAspect="1" noChangeArrowheads="1"/>
          </p:cNvPicPr>
          <p:nvPr/>
        </p:nvPicPr>
        <p:blipFill>
          <a:blip r:embed="rId5" cstate="print"/>
          <a:srcRect/>
          <a:stretch>
            <a:fillRect/>
          </a:stretch>
        </p:blipFill>
        <p:spPr bwMode="auto">
          <a:xfrm>
            <a:off x="1295400" y="0"/>
            <a:ext cx="5821363" cy="68580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609600"/>
            <a:ext cx="9118600" cy="6248400"/>
          </a:xfrm>
          <a:prstGeom prst="rect">
            <a:avLst/>
          </a:prstGeom>
          <a:noFill/>
          <a:ln w="9525">
            <a:noFill/>
            <a:miter lim="800000"/>
            <a:headEnd/>
            <a:tailEnd/>
          </a:ln>
        </p:spPr>
      </p:pic>
      <p:sp>
        <p:nvSpPr>
          <p:cNvPr id="15363" name="Title 2"/>
          <p:cNvSpPr>
            <a:spLocks noGrp="1"/>
          </p:cNvSpPr>
          <p:nvPr>
            <p:ph type="title"/>
          </p:nvPr>
        </p:nvSpPr>
        <p:spPr>
          <a:xfrm>
            <a:off x="0" y="0"/>
            <a:ext cx="9144000" cy="609600"/>
          </a:xfrm>
        </p:spPr>
        <p:txBody>
          <a:bodyPr/>
          <a:lstStyle/>
          <a:p>
            <a:r>
              <a:rPr lang="en-US" smtClean="0"/>
              <a:t>The Manorial System </a:t>
            </a:r>
          </a:p>
        </p:txBody>
      </p:sp>
      <p:sp>
        <p:nvSpPr>
          <p:cNvPr id="4" name="Rectangular Callout 3"/>
          <p:cNvSpPr>
            <a:spLocks noChangeArrowheads="1"/>
          </p:cNvSpPr>
          <p:nvPr/>
        </p:nvSpPr>
        <p:spPr bwMode="auto">
          <a:xfrm>
            <a:off x="5257800" y="762000"/>
            <a:ext cx="3505200" cy="990600"/>
          </a:xfrm>
          <a:prstGeom prst="wedgeRectCallout">
            <a:avLst>
              <a:gd name="adj1" fmla="val 13727"/>
              <a:gd name="adj2" fmla="val -8884"/>
            </a:avLst>
          </a:prstGeom>
          <a:solidFill>
            <a:srgbClr val="FFCCFF"/>
          </a:solidFill>
          <a:ln w="9525" algn="ctr">
            <a:solidFill>
              <a:schemeClr val="tx1"/>
            </a:solidFill>
            <a:round/>
            <a:headEnd/>
            <a:tailEnd/>
          </a:ln>
        </p:spPr>
        <p:txBody>
          <a:bodyPr/>
          <a:lstStyle/>
          <a:p>
            <a:pPr algn="ctr">
              <a:lnSpc>
                <a:spcPct val="85000"/>
              </a:lnSpc>
            </a:pPr>
            <a:r>
              <a:rPr lang="en-US" sz="3200"/>
              <a:t>The lord’s land was called a manor</a:t>
            </a:r>
          </a:p>
        </p:txBody>
      </p:sp>
      <p:sp>
        <p:nvSpPr>
          <p:cNvPr id="5" name="Rectangular Callout 4"/>
          <p:cNvSpPr>
            <a:spLocks noChangeArrowheads="1"/>
          </p:cNvSpPr>
          <p:nvPr/>
        </p:nvSpPr>
        <p:spPr bwMode="auto">
          <a:xfrm>
            <a:off x="0" y="609600"/>
            <a:ext cx="5257800" cy="1524000"/>
          </a:xfrm>
          <a:prstGeom prst="wedgeRectCallout">
            <a:avLst>
              <a:gd name="adj1" fmla="val 10958"/>
              <a:gd name="adj2" fmla="val -13019"/>
            </a:avLst>
          </a:prstGeom>
          <a:solidFill>
            <a:srgbClr val="CCECFF"/>
          </a:solidFill>
          <a:ln w="9525" algn="ctr">
            <a:solidFill>
              <a:schemeClr val="tx1"/>
            </a:solidFill>
            <a:round/>
            <a:headEnd/>
            <a:tailEnd/>
          </a:ln>
        </p:spPr>
        <p:txBody>
          <a:bodyPr/>
          <a:lstStyle/>
          <a:p>
            <a:pPr algn="ctr">
              <a:lnSpc>
                <a:spcPct val="85000"/>
              </a:lnSpc>
            </a:pPr>
            <a:r>
              <a:rPr lang="en-US" sz="3200"/>
              <a:t>During the Middle Ages, the manorial system was the way in which people survived </a:t>
            </a:r>
          </a:p>
        </p:txBody>
      </p:sp>
      <p:sp>
        <p:nvSpPr>
          <p:cNvPr id="6" name="Rectangular Callout 5"/>
          <p:cNvSpPr>
            <a:spLocks noChangeArrowheads="1"/>
          </p:cNvSpPr>
          <p:nvPr/>
        </p:nvSpPr>
        <p:spPr bwMode="auto">
          <a:xfrm>
            <a:off x="5029200" y="2209800"/>
            <a:ext cx="4114800" cy="1371600"/>
          </a:xfrm>
          <a:prstGeom prst="wedgeRectCallout">
            <a:avLst>
              <a:gd name="adj1" fmla="val -85792"/>
              <a:gd name="adj2" fmla="val 127347"/>
            </a:avLst>
          </a:prstGeom>
          <a:solidFill>
            <a:srgbClr val="FFFFCC"/>
          </a:solidFill>
          <a:ln w="9525" algn="ctr">
            <a:solidFill>
              <a:schemeClr val="tx1"/>
            </a:solidFill>
            <a:round/>
            <a:headEnd/>
            <a:tailEnd/>
          </a:ln>
        </p:spPr>
        <p:txBody>
          <a:bodyPr/>
          <a:lstStyle/>
          <a:p>
            <a:pPr algn="ctr">
              <a:lnSpc>
                <a:spcPct val="85000"/>
              </a:lnSpc>
            </a:pPr>
            <a:r>
              <a:rPr lang="en-US" sz="3200"/>
              <a:t>The lord provided peasants with housing, farmland, &amp; protection</a:t>
            </a:r>
          </a:p>
        </p:txBody>
      </p:sp>
      <p:pic>
        <p:nvPicPr>
          <p:cNvPr id="8" name="Picture 7"/>
          <p:cNvPicPr>
            <a:picLocks noChangeAspect="1" noChangeArrowheads="1"/>
          </p:cNvPicPr>
          <p:nvPr/>
        </p:nvPicPr>
        <p:blipFill>
          <a:blip r:embed="rId4" cstate="print"/>
          <a:srcRect/>
          <a:stretch>
            <a:fillRect/>
          </a:stretch>
        </p:blipFill>
        <p:spPr bwMode="auto">
          <a:xfrm>
            <a:off x="0" y="2139950"/>
            <a:ext cx="4572000" cy="4718050"/>
          </a:xfrm>
          <a:prstGeom prst="rect">
            <a:avLst/>
          </a:prstGeom>
          <a:noFill/>
          <a:ln w="9525">
            <a:noFill/>
            <a:miter lim="800000"/>
            <a:headEnd/>
            <a:tailEnd/>
          </a:ln>
        </p:spPr>
      </p:pic>
      <p:sp>
        <p:nvSpPr>
          <p:cNvPr id="9" name="Rectangular Callout 8"/>
          <p:cNvSpPr>
            <a:spLocks noChangeArrowheads="1"/>
          </p:cNvSpPr>
          <p:nvPr/>
        </p:nvSpPr>
        <p:spPr bwMode="auto">
          <a:xfrm>
            <a:off x="5029200" y="3733800"/>
            <a:ext cx="4114800" cy="2286000"/>
          </a:xfrm>
          <a:prstGeom prst="wedgeRectCallout">
            <a:avLst>
              <a:gd name="adj1" fmla="val -73824"/>
              <a:gd name="adj2" fmla="val 33500"/>
            </a:avLst>
          </a:prstGeom>
          <a:solidFill>
            <a:srgbClr val="FFCC99"/>
          </a:solidFill>
          <a:ln w="9525" algn="ctr">
            <a:solidFill>
              <a:schemeClr val="tx1"/>
            </a:solidFill>
            <a:round/>
            <a:headEnd/>
            <a:tailEnd/>
          </a:ln>
        </p:spPr>
        <p:txBody>
          <a:bodyPr/>
          <a:lstStyle/>
          <a:p>
            <a:pPr algn="ctr">
              <a:lnSpc>
                <a:spcPct val="85000"/>
              </a:lnSpc>
            </a:pPr>
            <a:r>
              <a:rPr lang="en-US" sz="3200"/>
              <a:t>In exchange, peasants repaid the lord by working his land &amp; providing a portion of the food they produced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a_medieval_manor"/>
          <p:cNvPicPr>
            <a:picLocks noChangeAspect="1" noChangeArrowheads="1"/>
          </p:cNvPicPr>
          <p:nvPr/>
        </p:nvPicPr>
        <p:blipFill>
          <a:blip r:embed="rId3" cstate="print">
            <a:lum contrast="40000"/>
          </a:blip>
          <a:srcRect/>
          <a:stretch>
            <a:fillRect/>
          </a:stretch>
        </p:blipFill>
        <p:spPr bwMode="auto">
          <a:xfrm>
            <a:off x="0" y="0"/>
            <a:ext cx="9144000" cy="6858000"/>
          </a:xfrm>
          <a:prstGeom prst="rect">
            <a:avLst/>
          </a:prstGeom>
          <a:noFill/>
          <a:ln w="9525">
            <a:noFill/>
            <a:miter lim="800000"/>
            <a:headEnd/>
            <a:tailEnd/>
          </a:ln>
        </p:spPr>
      </p:pic>
      <p:pic>
        <p:nvPicPr>
          <p:cNvPr id="38920" name="Picture 8" descr="Horigen"/>
          <p:cNvPicPr>
            <a:picLocks noChangeAspect="1" noChangeArrowheads="1"/>
          </p:cNvPicPr>
          <p:nvPr/>
        </p:nvPicPr>
        <p:blipFill>
          <a:blip r:embed="rId4" cstate="print"/>
          <a:srcRect t="5556" b="3560"/>
          <a:stretch>
            <a:fillRect/>
          </a:stretch>
        </p:blipFill>
        <p:spPr bwMode="auto">
          <a:xfrm>
            <a:off x="141288" y="1295400"/>
            <a:ext cx="4506912" cy="4495800"/>
          </a:xfrm>
          <a:prstGeom prst="rect">
            <a:avLst/>
          </a:prstGeom>
          <a:solidFill>
            <a:schemeClr val="bg1"/>
          </a:solidFill>
          <a:ln w="9525">
            <a:noFill/>
            <a:miter lim="800000"/>
            <a:headEnd/>
            <a:tailEnd/>
          </a:ln>
        </p:spPr>
      </p:pic>
      <p:sp>
        <p:nvSpPr>
          <p:cNvPr id="6" name="Rectangular Callout 5"/>
          <p:cNvSpPr>
            <a:spLocks noChangeArrowheads="1"/>
          </p:cNvSpPr>
          <p:nvPr/>
        </p:nvSpPr>
        <p:spPr bwMode="auto">
          <a:xfrm>
            <a:off x="0" y="5867400"/>
            <a:ext cx="9144000" cy="914400"/>
          </a:xfrm>
          <a:prstGeom prst="wedgeRectCallout">
            <a:avLst>
              <a:gd name="adj1" fmla="val -21519"/>
              <a:gd name="adj2" fmla="val -12653"/>
            </a:avLst>
          </a:prstGeom>
          <a:solidFill>
            <a:srgbClr val="FFCC99"/>
          </a:solidFill>
          <a:ln w="9525" algn="ctr">
            <a:solidFill>
              <a:schemeClr val="tx1"/>
            </a:solidFill>
            <a:round/>
            <a:headEnd/>
            <a:tailEnd/>
          </a:ln>
        </p:spPr>
        <p:txBody>
          <a:bodyPr/>
          <a:lstStyle/>
          <a:p>
            <a:pPr algn="ctr">
              <a:lnSpc>
                <a:spcPct val="85000"/>
              </a:lnSpc>
            </a:pPr>
            <a:r>
              <a:rPr lang="en-US" sz="3200"/>
              <a:t>Manors were self-sufficient communities; Everything that was needed was produced on the manor </a:t>
            </a:r>
          </a:p>
        </p:txBody>
      </p:sp>
      <p:sp>
        <p:nvSpPr>
          <p:cNvPr id="7" name="Rectangular Callout 6"/>
          <p:cNvSpPr>
            <a:spLocks noChangeArrowheads="1"/>
          </p:cNvSpPr>
          <p:nvPr/>
        </p:nvSpPr>
        <p:spPr bwMode="auto">
          <a:xfrm>
            <a:off x="457200" y="76200"/>
            <a:ext cx="8382000" cy="1371600"/>
          </a:xfrm>
          <a:prstGeom prst="wedgeRectCallout">
            <a:avLst>
              <a:gd name="adj1" fmla="val -44176"/>
              <a:gd name="adj2" fmla="val 148884"/>
            </a:avLst>
          </a:prstGeom>
          <a:solidFill>
            <a:srgbClr val="CCFFFF"/>
          </a:solidFill>
          <a:ln w="9525" algn="ctr">
            <a:solidFill>
              <a:schemeClr val="tx1"/>
            </a:solidFill>
            <a:round/>
            <a:headEnd/>
            <a:tailEnd/>
          </a:ln>
        </p:spPr>
        <p:txBody>
          <a:bodyPr/>
          <a:lstStyle/>
          <a:p>
            <a:pPr algn="ctr">
              <a:lnSpc>
                <a:spcPct val="85000"/>
              </a:lnSpc>
            </a:pPr>
            <a:r>
              <a:rPr lang="en-US" sz="3200"/>
              <a:t>Peasant life was hard: They paid taxes to use the lord’s mill, had to get permission to get married, &amp; life expectancy was about 35 years old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8920"/>
                                        </p:tgtEl>
                                        <p:attrNameLst>
                                          <p:attrName>style.visibility</p:attrName>
                                        </p:attrNameLst>
                                      </p:cBhvr>
                                      <p:to>
                                        <p:strVal val="visible"/>
                                      </p:to>
                                    </p:set>
                                    <p:animEffect transition="in" filter="fade">
                                      <p:cBhvr>
                                        <p:cTn id="15" dur="2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cstate="print"/>
          <a:srcRect/>
          <a:stretch>
            <a:fillRect/>
          </a:stretch>
        </p:blipFill>
        <p:spPr bwMode="auto">
          <a:xfrm>
            <a:off x="1066800" y="1066800"/>
            <a:ext cx="78898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a_medieval_manor"/>
          <p:cNvPicPr>
            <a:picLocks noChangeAspect="1" noChangeArrowheads="1"/>
          </p:cNvPicPr>
          <p:nvPr/>
        </p:nvPicPr>
        <p:blipFill>
          <a:blip r:embed="rId3"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7" name="Rectangular Callout 6"/>
          <p:cNvSpPr>
            <a:spLocks noChangeArrowheads="1"/>
          </p:cNvSpPr>
          <p:nvPr/>
        </p:nvSpPr>
        <p:spPr bwMode="auto">
          <a:xfrm>
            <a:off x="609600" y="609600"/>
            <a:ext cx="8077200" cy="5562600"/>
          </a:xfrm>
          <a:prstGeom prst="wedgeRectCallout">
            <a:avLst>
              <a:gd name="adj1" fmla="val -26986"/>
              <a:gd name="adj2" fmla="val 37926"/>
            </a:avLst>
          </a:prstGeom>
          <a:solidFill>
            <a:srgbClr val="CCFFFF"/>
          </a:solidFill>
          <a:ln w="9525" algn="ctr">
            <a:solidFill>
              <a:schemeClr val="tx1"/>
            </a:solidFill>
            <a:round/>
            <a:headEnd/>
            <a:tailEnd/>
          </a:ln>
        </p:spPr>
        <p:txBody>
          <a:bodyPr/>
          <a:lstStyle/>
          <a:p>
            <a:pPr algn="ctr">
              <a:lnSpc>
                <a:spcPct val="85000"/>
              </a:lnSpc>
            </a:pPr>
            <a:r>
              <a:rPr lang="en-US" sz="3200"/>
              <a:t>Homework: You must write a 1-2 page type-written, first-person account of daily life for a person living in the Middle Ages. You should make up a name, develop a voice, and describe your life as a king, noble, knight, or peasant. Feel free to give yourself a family and describe them as well. Grading will be based on creativity, organization, voice, word choice, evidence and elaboration. You must give evidence from the textbook and your notes. Most importantly, please have fun with this writing assignment! </a:t>
            </a:r>
            <a:br>
              <a:rPr lang="en-US" sz="3200"/>
            </a:br>
            <a:r>
              <a:rPr lang="en-US" sz="3200"/>
              <a:t>Due: Tuesday, October 25th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066800"/>
          </a:xfrm>
        </p:spPr>
        <p:txBody>
          <a:bodyPr/>
          <a:lstStyle/>
          <a:p>
            <a:pPr eaLnBrk="1" hangingPunct="1">
              <a:lnSpc>
                <a:spcPct val="85000"/>
              </a:lnSpc>
            </a:pPr>
            <a:r>
              <a:rPr lang="en-US" sz="4000" smtClean="0">
                <a:solidFill>
                  <a:schemeClr val="tx1"/>
                </a:solidFill>
              </a:rPr>
              <a:t>The Middle Ages</a:t>
            </a:r>
          </a:p>
        </p:txBody>
      </p:sp>
      <p:pic>
        <p:nvPicPr>
          <p:cNvPr id="4099" name="Picture 2"/>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
        <p:nvSpPr>
          <p:cNvPr id="4" name="Rectangular Callout 3"/>
          <p:cNvSpPr>
            <a:spLocks noChangeArrowheads="1"/>
          </p:cNvSpPr>
          <p:nvPr/>
        </p:nvSpPr>
        <p:spPr bwMode="auto">
          <a:xfrm>
            <a:off x="3581400" y="228600"/>
            <a:ext cx="5334000" cy="1371600"/>
          </a:xfrm>
          <a:prstGeom prst="wedgeRectCallout">
            <a:avLst>
              <a:gd name="adj1" fmla="val -62676"/>
              <a:gd name="adj2" fmla="val 151319"/>
            </a:avLst>
          </a:prstGeom>
          <a:solidFill>
            <a:srgbClr val="FFCCFF"/>
          </a:solidFill>
          <a:ln w="28575" algn="ctr">
            <a:solidFill>
              <a:schemeClr val="tx1"/>
            </a:solidFill>
            <a:round/>
            <a:headEnd/>
            <a:tailEnd/>
          </a:ln>
        </p:spPr>
        <p:txBody>
          <a:bodyPr/>
          <a:lstStyle/>
          <a:p>
            <a:pPr algn="ctr" eaLnBrk="0" hangingPunct="0">
              <a:lnSpc>
                <a:spcPct val="85000"/>
              </a:lnSpc>
            </a:pPr>
            <a:r>
              <a:rPr lang="en-US" sz="3200"/>
              <a:t>In the West, Europe grew weak &amp; fell into the Middle Ages from 500 to 1300</a:t>
            </a:r>
          </a:p>
        </p:txBody>
      </p:sp>
      <p:sp>
        <p:nvSpPr>
          <p:cNvPr id="8" name="AutoShape 4"/>
          <p:cNvSpPr>
            <a:spLocks noChangeArrowheads="1"/>
          </p:cNvSpPr>
          <p:nvPr/>
        </p:nvSpPr>
        <p:spPr bwMode="auto">
          <a:xfrm>
            <a:off x="304800" y="6096000"/>
            <a:ext cx="8458200" cy="533400"/>
          </a:xfrm>
          <a:prstGeom prst="wedgeRectCallout">
            <a:avLst>
              <a:gd name="adj1" fmla="val -4231"/>
              <a:gd name="adj2" fmla="val 5023"/>
            </a:avLst>
          </a:prstGeom>
          <a:solidFill>
            <a:srgbClr val="CCFFCC"/>
          </a:solidFill>
          <a:ln w="12700">
            <a:solidFill>
              <a:schemeClr val="tx1"/>
            </a:solidFill>
            <a:miter lim="800000"/>
            <a:headEnd/>
            <a:tailEnd/>
          </a:ln>
        </p:spPr>
        <p:txBody>
          <a:bodyPr/>
          <a:lstStyle/>
          <a:p>
            <a:pPr algn="ctr">
              <a:lnSpc>
                <a:spcPct val="85000"/>
              </a:lnSpc>
              <a:spcBef>
                <a:spcPct val="10000"/>
              </a:spcBef>
              <a:buClr>
                <a:schemeClr val="accent1"/>
              </a:buClr>
              <a:buSzPct val="80000"/>
              <a:buFont typeface="Wingdings" pitchFamily="2" charset="2"/>
              <a:buNone/>
            </a:pPr>
            <a:r>
              <a:rPr lang="en-US" sz="3200"/>
              <a:t>Also known as the “Dark Ages” or “Medieval” era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90600"/>
          </a:xfrm>
        </p:spPr>
        <p:txBody>
          <a:bodyPr/>
          <a:lstStyle/>
          <a:p>
            <a:pPr eaLnBrk="1" hangingPunct="1"/>
            <a:r>
              <a:rPr lang="en-US" smtClean="0"/>
              <a:t> Europe After the Fall of Rome</a:t>
            </a:r>
          </a:p>
        </p:txBody>
      </p:sp>
      <p:pic>
        <p:nvPicPr>
          <p:cNvPr id="5123" name="Picture 2"/>
          <p:cNvPicPr>
            <a:picLocks noChangeAspect="1" noChangeArrowheads="1"/>
          </p:cNvPicPr>
          <p:nvPr/>
        </p:nvPicPr>
        <p:blipFill>
          <a:blip r:embed="rId3" cstate="print"/>
          <a:srcRect/>
          <a:stretch>
            <a:fillRect/>
          </a:stretch>
        </p:blipFill>
        <p:spPr bwMode="auto">
          <a:xfrm>
            <a:off x="609600" y="838200"/>
            <a:ext cx="8001000" cy="6019800"/>
          </a:xfrm>
          <a:prstGeom prst="rect">
            <a:avLst/>
          </a:prstGeom>
          <a:noFill/>
          <a:ln w="9525">
            <a:noFill/>
            <a:miter lim="800000"/>
            <a:headEnd/>
            <a:tailEnd/>
          </a:ln>
        </p:spPr>
      </p:pic>
      <p:sp>
        <p:nvSpPr>
          <p:cNvPr id="8" name="Rectangular Callout 7"/>
          <p:cNvSpPr>
            <a:spLocks noChangeArrowheads="1"/>
          </p:cNvSpPr>
          <p:nvPr/>
        </p:nvSpPr>
        <p:spPr bwMode="auto">
          <a:xfrm>
            <a:off x="228600" y="152400"/>
            <a:ext cx="8610600" cy="914400"/>
          </a:xfrm>
          <a:prstGeom prst="wedgeRectCallout">
            <a:avLst>
              <a:gd name="adj1" fmla="val 130"/>
              <a:gd name="adj2" fmla="val 288319"/>
            </a:avLst>
          </a:prstGeom>
          <a:solidFill>
            <a:srgbClr val="FFFFCC"/>
          </a:solidFill>
          <a:ln w="9525" algn="ctr">
            <a:solidFill>
              <a:schemeClr val="tx1"/>
            </a:solidFill>
            <a:round/>
            <a:headEnd/>
            <a:tailEnd/>
          </a:ln>
        </p:spPr>
        <p:txBody>
          <a:bodyPr/>
          <a:lstStyle/>
          <a:p>
            <a:pPr algn="ctr" eaLnBrk="0" hangingPunct="0">
              <a:lnSpc>
                <a:spcPct val="85000"/>
              </a:lnSpc>
            </a:pPr>
            <a:r>
              <a:rPr lang="en-US" sz="3200"/>
              <a:t>When barbarian kingdoms conquered Rome, Europe was plagued by constant warfare </a:t>
            </a:r>
          </a:p>
        </p:txBody>
      </p:sp>
      <p:sp>
        <p:nvSpPr>
          <p:cNvPr id="10" name="Rectangular Callout 9"/>
          <p:cNvSpPr>
            <a:spLocks noChangeArrowheads="1"/>
          </p:cNvSpPr>
          <p:nvPr/>
        </p:nvSpPr>
        <p:spPr bwMode="auto">
          <a:xfrm>
            <a:off x="76200" y="1143000"/>
            <a:ext cx="5105400" cy="1371600"/>
          </a:xfrm>
          <a:prstGeom prst="wedgeRectCallout">
            <a:avLst>
              <a:gd name="adj1" fmla="val 23690"/>
              <a:gd name="adj2" fmla="val -26319"/>
            </a:avLst>
          </a:prstGeom>
          <a:solidFill>
            <a:srgbClr val="FFCCFF"/>
          </a:solidFill>
          <a:ln w="9525" algn="ctr">
            <a:solidFill>
              <a:schemeClr val="tx1"/>
            </a:solidFill>
            <a:round/>
            <a:headEnd/>
            <a:tailEnd/>
          </a:ln>
        </p:spPr>
        <p:txBody>
          <a:bodyPr/>
          <a:lstStyle/>
          <a:p>
            <a:pPr algn="ctr" eaLnBrk="0" hangingPunct="0">
              <a:lnSpc>
                <a:spcPct val="85000"/>
              </a:lnSpc>
            </a:pPr>
            <a:r>
              <a:rPr lang="en-US" sz="3200"/>
              <a:t>Warfare disrupted trade,  destroyed Europe’s cities, &amp; forced people to rural areas </a:t>
            </a:r>
          </a:p>
        </p:txBody>
      </p:sp>
      <p:sp>
        <p:nvSpPr>
          <p:cNvPr id="12" name="Rectangular Callout 11"/>
          <p:cNvSpPr>
            <a:spLocks noChangeArrowheads="1"/>
          </p:cNvSpPr>
          <p:nvPr/>
        </p:nvSpPr>
        <p:spPr bwMode="auto">
          <a:xfrm>
            <a:off x="5410200" y="1219200"/>
            <a:ext cx="3581400" cy="1295400"/>
          </a:xfrm>
          <a:prstGeom prst="wedgeRectCallout">
            <a:avLst>
              <a:gd name="adj1" fmla="val 31713"/>
              <a:gd name="adj2" fmla="val -26611"/>
            </a:avLst>
          </a:prstGeom>
          <a:solidFill>
            <a:srgbClr val="CCCCFF"/>
          </a:solidFill>
          <a:ln w="9525" algn="ctr">
            <a:solidFill>
              <a:schemeClr val="tx1"/>
            </a:solidFill>
            <a:round/>
            <a:headEnd/>
            <a:tailEnd/>
          </a:ln>
        </p:spPr>
        <p:txBody>
          <a:bodyPr/>
          <a:lstStyle/>
          <a:p>
            <a:pPr algn="ctr" eaLnBrk="0" hangingPunct="0">
              <a:lnSpc>
                <a:spcPct val="85000"/>
              </a:lnSpc>
            </a:pPr>
            <a:r>
              <a:rPr lang="en-US" sz="3200"/>
              <a:t>Learning declined; Few people could </a:t>
            </a:r>
            <a:br>
              <a:rPr lang="en-US" sz="3200"/>
            </a:br>
            <a:r>
              <a:rPr lang="en-US" sz="3200"/>
              <a:t>read or write </a:t>
            </a:r>
          </a:p>
        </p:txBody>
      </p:sp>
      <p:sp>
        <p:nvSpPr>
          <p:cNvPr id="13" name="Rectangular Callout 12"/>
          <p:cNvSpPr>
            <a:spLocks noChangeArrowheads="1"/>
          </p:cNvSpPr>
          <p:nvPr/>
        </p:nvSpPr>
        <p:spPr bwMode="auto">
          <a:xfrm>
            <a:off x="5105400" y="2590800"/>
            <a:ext cx="3962400" cy="990600"/>
          </a:xfrm>
          <a:prstGeom prst="wedgeRectCallout">
            <a:avLst>
              <a:gd name="adj1" fmla="val 26292"/>
              <a:gd name="adj2" fmla="val -33079"/>
            </a:avLst>
          </a:prstGeom>
          <a:solidFill>
            <a:srgbClr val="CCFFFF"/>
          </a:solidFill>
          <a:ln w="9525" algn="ctr">
            <a:solidFill>
              <a:schemeClr val="tx1"/>
            </a:solidFill>
            <a:round/>
            <a:headEnd/>
            <a:tailEnd/>
          </a:ln>
        </p:spPr>
        <p:txBody>
          <a:bodyPr/>
          <a:lstStyle/>
          <a:p>
            <a:pPr algn="ctr" eaLnBrk="0" hangingPunct="0">
              <a:lnSpc>
                <a:spcPct val="85000"/>
              </a:lnSpc>
            </a:pPr>
            <a:r>
              <a:rPr lang="en-US" sz="3200"/>
              <a:t>Greco-Roman </a:t>
            </a:r>
            <a:br>
              <a:rPr lang="en-US" sz="3200"/>
            </a:br>
            <a:r>
              <a:rPr lang="en-US" sz="3200"/>
              <a:t>culture was forgotten </a:t>
            </a:r>
          </a:p>
        </p:txBody>
      </p:sp>
      <p:sp>
        <p:nvSpPr>
          <p:cNvPr id="14" name="Rectangular Callout 13"/>
          <p:cNvSpPr/>
          <p:nvPr/>
        </p:nvSpPr>
        <p:spPr bwMode="auto">
          <a:xfrm>
            <a:off x="381000" y="5715000"/>
            <a:ext cx="8534400" cy="1066800"/>
          </a:xfrm>
          <a:prstGeom prst="wedgeRectCallout">
            <a:avLst>
              <a:gd name="adj1" fmla="val -5714"/>
              <a:gd name="adj2" fmla="val 29196"/>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0" hangingPunct="0">
              <a:lnSpc>
                <a:spcPct val="85000"/>
              </a:lnSpc>
              <a:defRPr/>
            </a:pPr>
            <a:r>
              <a:rPr lang="en-US" sz="3200" dirty="0"/>
              <a:t>Europe lost a common language; Latin mixed with local languages to form Spanish, French, Italian </a:t>
            </a:r>
          </a:p>
        </p:txBody>
      </p:sp>
      <p:pic>
        <p:nvPicPr>
          <p:cNvPr id="6153" name="Picture 12" descr="http://medieval.ucdavis.edu/130/reE.jpg"/>
          <p:cNvPicPr>
            <a:picLocks noChangeAspect="1" noChangeArrowheads="1"/>
          </p:cNvPicPr>
          <p:nvPr/>
        </p:nvPicPr>
        <p:blipFill>
          <a:blip r:embed="rId4" cstate="print"/>
          <a:srcRect/>
          <a:stretch>
            <a:fillRect/>
          </a:stretch>
        </p:blipFill>
        <p:spPr bwMode="auto">
          <a:xfrm>
            <a:off x="6259513" y="1143000"/>
            <a:ext cx="2884487" cy="404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fade">
                                      <p:cBhvr>
                                        <p:cTn id="11" dur="1000"/>
                                        <p:tgtEl>
                                          <p:spTgt spid="61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6153"/>
                                        </p:tgtEl>
                                      </p:cBhvr>
                                    </p:animEffect>
                                    <p:set>
                                      <p:cBhvr>
                                        <p:cTn id="16" dur="1" fill="hold">
                                          <p:stCondLst>
                                            <p:cond delay="1999"/>
                                          </p:stCondLst>
                                        </p:cTn>
                                        <p:tgtEl>
                                          <p:spTgt spid="615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animBg="1" autoUpdateAnimBg="0"/>
      <p:bldP spid="12" grpId="0" animBg="1" autoUpdateAnimBg="0"/>
      <p:bldP spid="13" grpId="0" animBg="1" autoUpdateAnimBg="0"/>
      <p:bldP spid="1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90600"/>
          </a:xfrm>
        </p:spPr>
        <p:txBody>
          <a:bodyPr/>
          <a:lstStyle/>
          <a:p>
            <a:pPr eaLnBrk="1" hangingPunct="1"/>
            <a:r>
              <a:rPr lang="en-US" smtClean="0"/>
              <a:t>Germanic Tribes in the Middle Ages</a:t>
            </a:r>
          </a:p>
        </p:txBody>
      </p:sp>
      <p:pic>
        <p:nvPicPr>
          <p:cNvPr id="6147" name="Picture 2"/>
          <p:cNvPicPr>
            <a:picLocks noChangeAspect="1" noChangeArrowheads="1"/>
          </p:cNvPicPr>
          <p:nvPr/>
        </p:nvPicPr>
        <p:blipFill>
          <a:blip r:embed="rId3" cstate="print"/>
          <a:srcRect/>
          <a:stretch>
            <a:fillRect/>
          </a:stretch>
        </p:blipFill>
        <p:spPr bwMode="auto">
          <a:xfrm>
            <a:off x="609600" y="838200"/>
            <a:ext cx="8001000" cy="6019800"/>
          </a:xfrm>
          <a:prstGeom prst="rect">
            <a:avLst/>
          </a:prstGeom>
          <a:noFill/>
          <a:ln w="9525">
            <a:noFill/>
            <a:miter lim="800000"/>
            <a:headEnd/>
            <a:tailEnd/>
          </a:ln>
        </p:spPr>
      </p:pic>
      <p:sp>
        <p:nvSpPr>
          <p:cNvPr id="8" name="Rectangular Callout 7"/>
          <p:cNvSpPr>
            <a:spLocks noChangeArrowheads="1"/>
          </p:cNvSpPr>
          <p:nvPr/>
        </p:nvSpPr>
        <p:spPr bwMode="auto">
          <a:xfrm>
            <a:off x="152400" y="152400"/>
            <a:ext cx="8915400" cy="914400"/>
          </a:xfrm>
          <a:prstGeom prst="wedgeRectCallout">
            <a:avLst>
              <a:gd name="adj1" fmla="val 130"/>
              <a:gd name="adj2" fmla="val 288319"/>
            </a:avLst>
          </a:prstGeom>
          <a:solidFill>
            <a:srgbClr val="FFFFCC"/>
          </a:solidFill>
          <a:ln w="9525" algn="ctr">
            <a:solidFill>
              <a:schemeClr val="tx1"/>
            </a:solidFill>
            <a:round/>
            <a:headEnd/>
            <a:tailEnd/>
          </a:ln>
        </p:spPr>
        <p:txBody>
          <a:bodyPr/>
          <a:lstStyle/>
          <a:p>
            <a:pPr algn="ctr" eaLnBrk="0" hangingPunct="0">
              <a:lnSpc>
                <a:spcPct val="85000"/>
              </a:lnSpc>
            </a:pPr>
            <a:r>
              <a:rPr lang="en-US" sz="3200"/>
              <a:t>Without the unity of the Roman Empire, Europe became divided into a series of Germanic kingdoms</a:t>
            </a:r>
          </a:p>
        </p:txBody>
      </p:sp>
      <p:sp>
        <p:nvSpPr>
          <p:cNvPr id="10" name="Rectangular Callout 9"/>
          <p:cNvSpPr>
            <a:spLocks noChangeArrowheads="1"/>
          </p:cNvSpPr>
          <p:nvPr/>
        </p:nvSpPr>
        <p:spPr bwMode="auto">
          <a:xfrm>
            <a:off x="76200" y="1143000"/>
            <a:ext cx="4572000" cy="1371600"/>
          </a:xfrm>
          <a:prstGeom prst="wedgeRectCallout">
            <a:avLst>
              <a:gd name="adj1" fmla="val 23690"/>
              <a:gd name="adj2" fmla="val -26319"/>
            </a:avLst>
          </a:prstGeom>
          <a:solidFill>
            <a:srgbClr val="FFCCFF"/>
          </a:solidFill>
          <a:ln w="9525" algn="ctr">
            <a:solidFill>
              <a:schemeClr val="tx1"/>
            </a:solidFill>
            <a:round/>
            <a:headEnd/>
            <a:tailEnd/>
          </a:ln>
        </p:spPr>
        <p:txBody>
          <a:bodyPr/>
          <a:lstStyle/>
          <a:p>
            <a:pPr algn="ctr" eaLnBrk="0" hangingPunct="0">
              <a:lnSpc>
                <a:spcPct val="85000"/>
              </a:lnSpc>
            </a:pPr>
            <a:r>
              <a:rPr lang="en-US" sz="3200"/>
              <a:t>Germanic people lived in small communities  led by chiefs &amp; his loyal warriors </a:t>
            </a:r>
          </a:p>
        </p:txBody>
      </p:sp>
      <p:sp>
        <p:nvSpPr>
          <p:cNvPr id="16" name="Rectangular Callout 15"/>
          <p:cNvSpPr>
            <a:spLocks noChangeArrowheads="1"/>
          </p:cNvSpPr>
          <p:nvPr/>
        </p:nvSpPr>
        <p:spPr bwMode="auto">
          <a:xfrm>
            <a:off x="4800600" y="1143000"/>
            <a:ext cx="4191000" cy="1371600"/>
          </a:xfrm>
          <a:prstGeom prst="wedgeRectCallout">
            <a:avLst>
              <a:gd name="adj1" fmla="val 23690"/>
              <a:gd name="adj2" fmla="val -26319"/>
            </a:avLst>
          </a:prstGeom>
          <a:solidFill>
            <a:srgbClr val="CCFFFF"/>
          </a:solidFill>
          <a:ln w="9525" algn="ctr">
            <a:solidFill>
              <a:schemeClr val="tx1"/>
            </a:solidFill>
            <a:round/>
            <a:headEnd/>
            <a:tailEnd/>
          </a:ln>
        </p:spPr>
        <p:txBody>
          <a:bodyPr/>
          <a:lstStyle/>
          <a:p>
            <a:pPr algn="ctr" eaLnBrk="0" hangingPunct="0">
              <a:lnSpc>
                <a:spcPct val="85000"/>
              </a:lnSpc>
            </a:pPr>
            <a:r>
              <a:rPr lang="en-US" sz="3200"/>
              <a:t>Family ties  &amp; loyalty were more important  than citizenship</a:t>
            </a:r>
          </a:p>
        </p:txBody>
      </p:sp>
      <p:pic>
        <p:nvPicPr>
          <p:cNvPr id="9" name="Picture 14" descr="http://medieval.ucdavis.edu/130/reF.jpg"/>
          <p:cNvPicPr>
            <a:picLocks noChangeAspect="1" noChangeArrowheads="1"/>
          </p:cNvPicPr>
          <p:nvPr/>
        </p:nvPicPr>
        <p:blipFill>
          <a:blip r:embed="rId4" cstate="print"/>
          <a:srcRect/>
          <a:stretch>
            <a:fillRect/>
          </a:stretch>
        </p:blipFill>
        <p:spPr bwMode="auto">
          <a:xfrm>
            <a:off x="76200" y="2590800"/>
            <a:ext cx="3352800" cy="4122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animBg="1" autoUpdateAnimBg="0"/>
      <p:bldP spid="1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990600"/>
          </a:xfrm>
        </p:spPr>
        <p:txBody>
          <a:bodyPr/>
          <a:lstStyle/>
          <a:p>
            <a:pPr eaLnBrk="1" hangingPunct="1"/>
            <a:r>
              <a:rPr lang="en-US" smtClean="0"/>
              <a:t>The Spread of Christianity </a:t>
            </a:r>
          </a:p>
        </p:txBody>
      </p:sp>
      <p:sp>
        <p:nvSpPr>
          <p:cNvPr id="7171" name="Rectangular Callout 7"/>
          <p:cNvSpPr>
            <a:spLocks noChangeArrowheads="1"/>
          </p:cNvSpPr>
          <p:nvPr/>
        </p:nvSpPr>
        <p:spPr bwMode="auto">
          <a:xfrm>
            <a:off x="228600" y="228600"/>
            <a:ext cx="8610600" cy="914400"/>
          </a:xfrm>
          <a:prstGeom prst="wedgeRectCallout">
            <a:avLst>
              <a:gd name="adj1" fmla="val 3671"/>
              <a:gd name="adj2" fmla="val 3472"/>
            </a:avLst>
          </a:prstGeom>
          <a:solidFill>
            <a:srgbClr val="FFFFCC"/>
          </a:solidFill>
          <a:ln w="9525" algn="ctr">
            <a:solidFill>
              <a:schemeClr val="tx1"/>
            </a:solidFill>
            <a:round/>
            <a:headEnd/>
            <a:tailEnd/>
          </a:ln>
        </p:spPr>
        <p:txBody>
          <a:bodyPr/>
          <a:lstStyle/>
          <a:p>
            <a:pPr algn="ctr" eaLnBrk="0" hangingPunct="0">
              <a:lnSpc>
                <a:spcPct val="85000"/>
              </a:lnSpc>
            </a:pPr>
            <a:r>
              <a:rPr lang="en-US" sz="3200"/>
              <a:t>During the early Middle Ages, the Germanic kingdoms were slowly converted to Christianity </a:t>
            </a:r>
          </a:p>
        </p:txBody>
      </p:sp>
      <p:sp>
        <p:nvSpPr>
          <p:cNvPr id="7172" name="Rectangular Callout 9"/>
          <p:cNvSpPr>
            <a:spLocks noChangeArrowheads="1"/>
          </p:cNvSpPr>
          <p:nvPr/>
        </p:nvSpPr>
        <p:spPr bwMode="auto">
          <a:xfrm>
            <a:off x="304800" y="5334000"/>
            <a:ext cx="8686800" cy="1371600"/>
          </a:xfrm>
          <a:prstGeom prst="wedgeRectCallout">
            <a:avLst>
              <a:gd name="adj1" fmla="val 23690"/>
              <a:gd name="adj2" fmla="val -26319"/>
            </a:avLst>
          </a:prstGeom>
          <a:solidFill>
            <a:srgbClr val="FFCCFF"/>
          </a:solidFill>
          <a:ln w="9525" algn="ctr">
            <a:solidFill>
              <a:schemeClr val="tx1"/>
            </a:solidFill>
            <a:round/>
            <a:headEnd/>
            <a:tailEnd/>
          </a:ln>
        </p:spPr>
        <p:txBody>
          <a:bodyPr/>
          <a:lstStyle/>
          <a:p>
            <a:pPr algn="ctr" eaLnBrk="0" hangingPunct="0">
              <a:lnSpc>
                <a:spcPct val="85000"/>
              </a:lnSpc>
            </a:pPr>
            <a:r>
              <a:rPr lang="en-US" sz="3200"/>
              <a:t>The Catholic Pope became involved in secular </a:t>
            </a:r>
            <a:br>
              <a:rPr lang="en-US" sz="3200"/>
            </a:br>
            <a:r>
              <a:rPr lang="en-US" sz="3200"/>
              <a:t>(non-religious) issues like road repair, aiding the poor, &amp; helping Christian kings expand their power</a:t>
            </a:r>
          </a:p>
        </p:txBody>
      </p:sp>
      <p:pic>
        <p:nvPicPr>
          <p:cNvPr id="7173" name="Picture 5" descr="http://www.ibiblio.org/sergei/Exs/His/s3.jpg"/>
          <p:cNvPicPr>
            <a:picLocks noChangeAspect="1" noChangeArrowheads="1"/>
          </p:cNvPicPr>
          <p:nvPr/>
        </p:nvPicPr>
        <p:blipFill>
          <a:blip r:embed="rId3" r:link="rId4" cstate="print">
            <a:lum bright="10000" contrast="20000"/>
          </a:blip>
          <a:srcRect l="-513"/>
          <a:stretch>
            <a:fillRect/>
          </a:stretch>
        </p:blipFill>
        <p:spPr bwMode="auto">
          <a:xfrm>
            <a:off x="4343400" y="1295400"/>
            <a:ext cx="4800600" cy="3717925"/>
          </a:xfrm>
          <a:prstGeom prst="rect">
            <a:avLst/>
          </a:prstGeom>
          <a:noFill/>
          <a:ln w="9525">
            <a:noFill/>
            <a:miter lim="800000"/>
            <a:headEnd/>
            <a:tailEnd/>
          </a:ln>
        </p:spPr>
      </p:pic>
      <p:pic>
        <p:nvPicPr>
          <p:cNvPr id="7174" name="Picture 10" descr="http://gatekeepkey.org/images/charlemagne4.jpg"/>
          <p:cNvPicPr>
            <a:picLocks noChangeAspect="1" noChangeArrowheads="1"/>
          </p:cNvPicPr>
          <p:nvPr/>
        </p:nvPicPr>
        <p:blipFill>
          <a:blip r:embed="rId5" cstate="print"/>
          <a:srcRect/>
          <a:stretch>
            <a:fillRect/>
          </a:stretch>
        </p:blipFill>
        <p:spPr bwMode="auto">
          <a:xfrm>
            <a:off x="0" y="1295400"/>
            <a:ext cx="52959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990600"/>
          </a:xfrm>
        </p:spPr>
        <p:txBody>
          <a:bodyPr/>
          <a:lstStyle/>
          <a:p>
            <a:pPr eaLnBrk="1" hangingPunct="1"/>
            <a:r>
              <a:rPr lang="en-US" smtClean="0"/>
              <a:t>The Spread of Christianity </a:t>
            </a:r>
          </a:p>
        </p:txBody>
      </p:sp>
      <p:pic>
        <p:nvPicPr>
          <p:cNvPr id="8195" name="Picture 2"/>
          <p:cNvPicPr>
            <a:picLocks noChangeAspect="1" noChangeArrowheads="1"/>
          </p:cNvPicPr>
          <p:nvPr/>
        </p:nvPicPr>
        <p:blipFill>
          <a:blip r:embed="rId3" cstate="print"/>
          <a:srcRect/>
          <a:stretch>
            <a:fillRect/>
          </a:stretch>
        </p:blipFill>
        <p:spPr bwMode="auto">
          <a:xfrm>
            <a:off x="609600" y="838200"/>
            <a:ext cx="8001000" cy="6019800"/>
          </a:xfrm>
          <a:prstGeom prst="rect">
            <a:avLst/>
          </a:prstGeom>
          <a:noFill/>
          <a:ln w="9525">
            <a:noFill/>
            <a:miter lim="800000"/>
            <a:headEnd/>
            <a:tailEnd/>
          </a:ln>
        </p:spPr>
      </p:pic>
      <p:sp>
        <p:nvSpPr>
          <p:cNvPr id="8" name="Rectangular Callout 7"/>
          <p:cNvSpPr>
            <a:spLocks noChangeArrowheads="1"/>
          </p:cNvSpPr>
          <p:nvPr/>
        </p:nvSpPr>
        <p:spPr bwMode="auto">
          <a:xfrm>
            <a:off x="228600" y="228600"/>
            <a:ext cx="8610600" cy="914400"/>
          </a:xfrm>
          <a:prstGeom prst="wedgeRectCallout">
            <a:avLst>
              <a:gd name="adj1" fmla="val -11454"/>
              <a:gd name="adj2" fmla="val 258019"/>
            </a:avLst>
          </a:prstGeom>
          <a:solidFill>
            <a:srgbClr val="CCCCFF"/>
          </a:solidFill>
          <a:ln w="9525" algn="ctr">
            <a:solidFill>
              <a:schemeClr val="tx1"/>
            </a:solidFill>
            <a:round/>
            <a:headEnd/>
            <a:tailEnd/>
          </a:ln>
        </p:spPr>
        <p:txBody>
          <a:bodyPr/>
          <a:lstStyle/>
          <a:p>
            <a:pPr algn="ctr" eaLnBrk="0" hangingPunct="0">
              <a:lnSpc>
                <a:spcPct val="85000"/>
              </a:lnSpc>
            </a:pPr>
            <a:r>
              <a:rPr lang="en-US" sz="3200"/>
              <a:t>The Franks were the largest &amp; most powerful of the Germanic kingdoms in the early Middle Ages</a:t>
            </a:r>
          </a:p>
        </p:txBody>
      </p:sp>
      <p:sp>
        <p:nvSpPr>
          <p:cNvPr id="10" name="Rectangular Callout 9"/>
          <p:cNvSpPr>
            <a:spLocks noChangeArrowheads="1"/>
          </p:cNvSpPr>
          <p:nvPr/>
        </p:nvSpPr>
        <p:spPr bwMode="auto">
          <a:xfrm>
            <a:off x="76200" y="5334000"/>
            <a:ext cx="4267200" cy="1371600"/>
          </a:xfrm>
          <a:prstGeom prst="wedgeRectCallout">
            <a:avLst>
              <a:gd name="adj1" fmla="val 26287"/>
              <a:gd name="adj2" fmla="val -153593"/>
            </a:avLst>
          </a:prstGeom>
          <a:solidFill>
            <a:srgbClr val="FFCCFF"/>
          </a:solidFill>
          <a:ln w="9525" algn="ctr">
            <a:solidFill>
              <a:schemeClr val="tx1"/>
            </a:solidFill>
            <a:round/>
            <a:headEnd/>
            <a:tailEnd/>
          </a:ln>
        </p:spPr>
        <p:txBody>
          <a:bodyPr/>
          <a:lstStyle/>
          <a:p>
            <a:pPr algn="ctr" eaLnBrk="0" hangingPunct="0">
              <a:lnSpc>
                <a:spcPct val="85000"/>
              </a:lnSpc>
            </a:pPr>
            <a:r>
              <a:rPr lang="en-US" sz="3200"/>
              <a:t>Frankish kings allied with the Catholic Church &amp; expanded their power</a:t>
            </a:r>
          </a:p>
        </p:txBody>
      </p:sp>
      <p:sp>
        <p:nvSpPr>
          <p:cNvPr id="7" name="Rectangular Callout 6"/>
          <p:cNvSpPr>
            <a:spLocks noChangeArrowheads="1"/>
          </p:cNvSpPr>
          <p:nvPr/>
        </p:nvSpPr>
        <p:spPr bwMode="auto">
          <a:xfrm>
            <a:off x="4572000" y="5334000"/>
            <a:ext cx="4572000" cy="1371600"/>
          </a:xfrm>
          <a:prstGeom prst="wedgeRectCallout">
            <a:avLst>
              <a:gd name="adj1" fmla="val -73065"/>
              <a:gd name="adj2" fmla="val -163690"/>
            </a:avLst>
          </a:prstGeom>
          <a:solidFill>
            <a:srgbClr val="99FF99"/>
          </a:solidFill>
          <a:ln w="9525" algn="ctr">
            <a:solidFill>
              <a:schemeClr val="tx1"/>
            </a:solidFill>
            <a:round/>
            <a:headEnd/>
            <a:tailEnd/>
          </a:ln>
        </p:spPr>
        <p:txBody>
          <a:bodyPr/>
          <a:lstStyle/>
          <a:p>
            <a:pPr algn="ctr" eaLnBrk="0" hangingPunct="0">
              <a:lnSpc>
                <a:spcPct val="85000"/>
              </a:lnSpc>
            </a:pPr>
            <a:r>
              <a:rPr lang="en-US" sz="3200"/>
              <a:t>In 771, Charlemagne (“Charles the Great”) became king of the Franks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
          </a:xfrm>
        </p:spPr>
        <p:txBody>
          <a:bodyPr/>
          <a:lstStyle/>
          <a:p>
            <a:pPr eaLnBrk="1" hangingPunct="1"/>
            <a:r>
              <a:rPr lang="en-US" smtClean="0">
                <a:solidFill>
                  <a:schemeClr val="tx1"/>
                </a:solidFill>
              </a:rPr>
              <a:t>Charlemagne &amp; the Frankish Empire </a:t>
            </a:r>
          </a:p>
        </p:txBody>
      </p:sp>
      <p:pic>
        <p:nvPicPr>
          <p:cNvPr id="9219" name="Picture 2"/>
          <p:cNvPicPr>
            <a:picLocks noChangeAspect="1" noChangeArrowheads="1"/>
          </p:cNvPicPr>
          <p:nvPr/>
        </p:nvPicPr>
        <p:blipFill>
          <a:blip r:embed="rId3" cstate="print"/>
          <a:srcRect/>
          <a:stretch>
            <a:fillRect/>
          </a:stretch>
        </p:blipFill>
        <p:spPr bwMode="auto">
          <a:xfrm>
            <a:off x="0" y="762000"/>
            <a:ext cx="9144000" cy="6096000"/>
          </a:xfrm>
          <a:prstGeom prst="rect">
            <a:avLst/>
          </a:prstGeom>
          <a:noFill/>
          <a:ln w="9525">
            <a:noFill/>
            <a:miter lim="800000"/>
            <a:headEnd/>
            <a:tailEnd/>
          </a:ln>
        </p:spPr>
      </p:pic>
      <p:sp>
        <p:nvSpPr>
          <p:cNvPr id="5" name="Rectangular Callout 4"/>
          <p:cNvSpPr>
            <a:spLocks noChangeArrowheads="1"/>
          </p:cNvSpPr>
          <p:nvPr/>
        </p:nvSpPr>
        <p:spPr bwMode="auto">
          <a:xfrm>
            <a:off x="228600" y="152400"/>
            <a:ext cx="8686800" cy="1752600"/>
          </a:xfrm>
          <a:prstGeom prst="wedgeRectCallout">
            <a:avLst>
              <a:gd name="adj1" fmla="val 11523"/>
              <a:gd name="adj2" fmla="val 126199"/>
            </a:avLst>
          </a:prstGeom>
          <a:solidFill>
            <a:srgbClr val="CCCCFF"/>
          </a:solidFill>
          <a:ln w="9525" algn="ctr">
            <a:solidFill>
              <a:schemeClr val="tx1"/>
            </a:solidFill>
            <a:round/>
            <a:headEnd/>
            <a:tailEnd/>
          </a:ln>
        </p:spPr>
        <p:txBody>
          <a:bodyPr/>
          <a:lstStyle/>
          <a:p>
            <a:pPr algn="ctr">
              <a:lnSpc>
                <a:spcPct val="85000"/>
              </a:lnSpc>
            </a:pPr>
            <a:r>
              <a:rPr lang="en-US" sz="3200"/>
              <a:t>Charlemagne was the greatest Medieval king because he did something no other king was able to do…create an organized empire – </a:t>
            </a:r>
            <a:br>
              <a:rPr lang="en-US" sz="3200"/>
            </a:br>
            <a:r>
              <a:rPr lang="en-US" sz="3200"/>
              <a:t>The Holy Roman Empire (First Reich)</a:t>
            </a:r>
          </a:p>
        </p:txBody>
      </p:sp>
      <p:pic>
        <p:nvPicPr>
          <p:cNvPr id="6" name="Picture 5">
            <a:hlinkClick r:id="rId4" action="ppaction://hlinkfile"/>
          </p:cNvPr>
          <p:cNvPicPr>
            <a:picLocks noChangeAspect="1" noChangeArrowheads="1"/>
          </p:cNvPicPr>
          <p:nvPr/>
        </p:nvPicPr>
        <p:blipFill>
          <a:blip r:embed="rId5" cstate="print"/>
          <a:srcRect/>
          <a:stretch>
            <a:fillRect/>
          </a:stretch>
        </p:blipFill>
        <p:spPr bwMode="auto">
          <a:xfrm>
            <a:off x="152400" y="1905000"/>
            <a:ext cx="2819400" cy="4092575"/>
          </a:xfrm>
          <a:prstGeom prst="rect">
            <a:avLst/>
          </a:prstGeom>
          <a:noFill/>
          <a:ln w="9525">
            <a:noFill/>
            <a:miter lim="800000"/>
            <a:headEnd/>
            <a:tailEnd/>
          </a:ln>
        </p:spPr>
      </p:pic>
      <p:sp>
        <p:nvSpPr>
          <p:cNvPr id="7" name="AutoShape 5"/>
          <p:cNvSpPr>
            <a:spLocks noChangeArrowheads="1"/>
          </p:cNvSpPr>
          <p:nvPr/>
        </p:nvSpPr>
        <p:spPr bwMode="auto">
          <a:xfrm>
            <a:off x="228600" y="5943600"/>
            <a:ext cx="4267200" cy="914400"/>
          </a:xfrm>
          <a:prstGeom prst="wedgeRectCallout">
            <a:avLst>
              <a:gd name="adj1" fmla="val 63074"/>
              <a:gd name="adj2" fmla="val -284861"/>
            </a:avLst>
          </a:prstGeom>
          <a:solidFill>
            <a:srgbClr val="CCFFCC"/>
          </a:solidFill>
          <a:ln w="9525">
            <a:solidFill>
              <a:schemeClr val="tx1"/>
            </a:solidFill>
            <a:miter lim="800000"/>
            <a:headEnd/>
            <a:tailEnd/>
          </a:ln>
        </p:spPr>
        <p:txBody>
          <a:bodyPr/>
          <a:lstStyle/>
          <a:p>
            <a:pPr algn="ctr">
              <a:lnSpc>
                <a:spcPct val="80000"/>
              </a:lnSpc>
              <a:spcBef>
                <a:spcPct val="10000"/>
              </a:spcBef>
            </a:pPr>
            <a:r>
              <a:rPr lang="en-US" sz="3200"/>
              <a:t>Charlemagne expanded the Frankish empire</a:t>
            </a:r>
            <a:endParaRPr lang="en-US" sz="1600"/>
          </a:p>
        </p:txBody>
      </p:sp>
      <p:sp>
        <p:nvSpPr>
          <p:cNvPr id="8" name="AutoShape 5"/>
          <p:cNvSpPr>
            <a:spLocks noChangeArrowheads="1"/>
          </p:cNvSpPr>
          <p:nvPr/>
        </p:nvSpPr>
        <p:spPr bwMode="auto">
          <a:xfrm>
            <a:off x="5638800" y="3581400"/>
            <a:ext cx="3352800" cy="1295400"/>
          </a:xfrm>
          <a:prstGeom prst="wedgeRectCallout">
            <a:avLst>
              <a:gd name="adj1" fmla="val -60940"/>
              <a:gd name="adj2" fmla="val -37500"/>
            </a:avLst>
          </a:prstGeom>
          <a:solidFill>
            <a:srgbClr val="FFCCFF"/>
          </a:solidFill>
          <a:ln w="9525">
            <a:solidFill>
              <a:schemeClr val="tx1"/>
            </a:solidFill>
            <a:miter lim="800000"/>
            <a:headEnd/>
            <a:tailEnd/>
          </a:ln>
        </p:spPr>
        <p:txBody>
          <a:bodyPr/>
          <a:lstStyle/>
          <a:p>
            <a:pPr algn="ctr">
              <a:lnSpc>
                <a:spcPct val="80000"/>
              </a:lnSpc>
              <a:spcBef>
                <a:spcPct val="10000"/>
              </a:spcBef>
            </a:pPr>
            <a:r>
              <a:rPr lang="en-US" sz="3200"/>
              <a:t>He spread Christianity – </a:t>
            </a:r>
            <a:br>
              <a:rPr lang="en-US" sz="3200"/>
            </a:br>
            <a:r>
              <a:rPr lang="en-US" sz="3200"/>
              <a:t>Missi Dominici </a:t>
            </a:r>
            <a:endParaRPr lang="en-US" sz="1600"/>
          </a:p>
        </p:txBody>
      </p:sp>
      <p:sp>
        <p:nvSpPr>
          <p:cNvPr id="10" name="AutoShape 5"/>
          <p:cNvSpPr>
            <a:spLocks noChangeArrowheads="1"/>
          </p:cNvSpPr>
          <p:nvPr/>
        </p:nvSpPr>
        <p:spPr bwMode="auto">
          <a:xfrm>
            <a:off x="4572000" y="5943600"/>
            <a:ext cx="4495800" cy="838200"/>
          </a:xfrm>
          <a:prstGeom prst="wedgeRectCallout">
            <a:avLst>
              <a:gd name="adj1" fmla="val -33546"/>
              <a:gd name="adj2" fmla="val -274773"/>
            </a:avLst>
          </a:prstGeom>
          <a:solidFill>
            <a:srgbClr val="FFCC99"/>
          </a:solidFill>
          <a:ln w="9525">
            <a:solidFill>
              <a:schemeClr val="tx1"/>
            </a:solidFill>
            <a:miter lim="800000"/>
            <a:headEnd/>
            <a:tailEnd/>
          </a:ln>
        </p:spPr>
        <p:txBody>
          <a:bodyPr/>
          <a:lstStyle/>
          <a:p>
            <a:pPr algn="ctr">
              <a:lnSpc>
                <a:spcPct val="80000"/>
              </a:lnSpc>
              <a:spcBef>
                <a:spcPct val="10000"/>
              </a:spcBef>
            </a:pPr>
            <a:r>
              <a:rPr lang="en-US" sz="3200"/>
              <a:t>He valued learning &amp; built schools in his empire </a:t>
            </a:r>
            <a:endParaRPr lang="en-US" sz="1600"/>
          </a:p>
        </p:txBody>
      </p:sp>
      <p:sp>
        <p:nvSpPr>
          <p:cNvPr id="11" name="AutoShape 5"/>
          <p:cNvSpPr>
            <a:spLocks noChangeArrowheads="1"/>
          </p:cNvSpPr>
          <p:nvPr/>
        </p:nvSpPr>
        <p:spPr bwMode="auto">
          <a:xfrm>
            <a:off x="5029200" y="4953000"/>
            <a:ext cx="3962400" cy="838200"/>
          </a:xfrm>
          <a:prstGeom prst="wedgeRectCallout">
            <a:avLst>
              <a:gd name="adj1" fmla="val -37241"/>
              <a:gd name="adj2" fmla="val -139236"/>
            </a:avLst>
          </a:prstGeom>
          <a:solidFill>
            <a:srgbClr val="FFFFCC"/>
          </a:solidFill>
          <a:ln w="9525">
            <a:solidFill>
              <a:schemeClr val="tx1"/>
            </a:solidFill>
            <a:miter lim="800000"/>
            <a:headEnd/>
            <a:tailEnd/>
          </a:ln>
        </p:spPr>
        <p:txBody>
          <a:bodyPr/>
          <a:lstStyle/>
          <a:p>
            <a:pPr algn="ctr">
              <a:lnSpc>
                <a:spcPct val="80000"/>
              </a:lnSpc>
              <a:spcBef>
                <a:spcPct val="10000"/>
              </a:spcBef>
            </a:pPr>
            <a:r>
              <a:rPr lang="en-US" sz="3200"/>
              <a:t>He created schools to train future priests </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685800"/>
          </a:xfrm>
        </p:spPr>
        <p:txBody>
          <a:bodyPr/>
          <a:lstStyle/>
          <a:p>
            <a:pPr eaLnBrk="1" hangingPunct="1"/>
            <a:r>
              <a:rPr lang="en-US" sz="4000" smtClean="0">
                <a:solidFill>
                  <a:schemeClr val="tx1"/>
                </a:solidFill>
              </a:rPr>
              <a:t>Charlemagne &amp; The Holy Roman Empire</a:t>
            </a:r>
          </a:p>
        </p:txBody>
      </p:sp>
      <p:pic>
        <p:nvPicPr>
          <p:cNvPr id="10243" name="Picture 2"/>
          <p:cNvPicPr>
            <a:picLocks noChangeAspect="1" noChangeArrowheads="1"/>
          </p:cNvPicPr>
          <p:nvPr/>
        </p:nvPicPr>
        <p:blipFill>
          <a:blip r:embed="rId3" cstate="print"/>
          <a:srcRect/>
          <a:stretch>
            <a:fillRect/>
          </a:stretch>
        </p:blipFill>
        <p:spPr bwMode="auto">
          <a:xfrm>
            <a:off x="0" y="762000"/>
            <a:ext cx="9144000" cy="6096000"/>
          </a:xfrm>
          <a:prstGeom prst="rect">
            <a:avLst/>
          </a:prstGeom>
          <a:noFill/>
          <a:ln w="9525">
            <a:noFill/>
            <a:miter lim="800000"/>
            <a:headEnd/>
            <a:tailEnd/>
          </a:ln>
        </p:spPr>
      </p:pic>
      <p:pic>
        <p:nvPicPr>
          <p:cNvPr id="10244" name="Picture 5"/>
          <p:cNvPicPr>
            <a:picLocks noChangeAspect="1" noChangeArrowheads="1"/>
          </p:cNvPicPr>
          <p:nvPr/>
        </p:nvPicPr>
        <p:blipFill>
          <a:blip r:embed="rId4" cstate="print"/>
          <a:srcRect/>
          <a:stretch>
            <a:fillRect/>
          </a:stretch>
        </p:blipFill>
        <p:spPr bwMode="auto">
          <a:xfrm>
            <a:off x="0" y="838200"/>
            <a:ext cx="2971800" cy="4313238"/>
          </a:xfrm>
          <a:prstGeom prst="rect">
            <a:avLst/>
          </a:prstGeom>
          <a:noFill/>
          <a:ln w="9525">
            <a:noFill/>
            <a:miter lim="800000"/>
            <a:headEnd/>
            <a:tailEnd/>
          </a:ln>
        </p:spPr>
      </p:pic>
      <p:sp>
        <p:nvSpPr>
          <p:cNvPr id="12" name="Rectangular Callout 11"/>
          <p:cNvSpPr>
            <a:spLocks noChangeArrowheads="1"/>
          </p:cNvSpPr>
          <p:nvPr/>
        </p:nvSpPr>
        <p:spPr bwMode="auto">
          <a:xfrm>
            <a:off x="0" y="5486400"/>
            <a:ext cx="4648200" cy="1295400"/>
          </a:xfrm>
          <a:prstGeom prst="wedgeRectCallout">
            <a:avLst>
              <a:gd name="adj1" fmla="val 56611"/>
              <a:gd name="adj2" fmla="val -152685"/>
            </a:avLst>
          </a:prstGeom>
          <a:solidFill>
            <a:srgbClr val="CCECFF"/>
          </a:solidFill>
          <a:ln w="9525" algn="ctr">
            <a:solidFill>
              <a:schemeClr val="tx1"/>
            </a:solidFill>
            <a:round/>
            <a:headEnd/>
            <a:tailEnd/>
          </a:ln>
        </p:spPr>
        <p:txBody>
          <a:bodyPr/>
          <a:lstStyle/>
          <a:p>
            <a:pPr algn="ctr">
              <a:lnSpc>
                <a:spcPct val="85000"/>
              </a:lnSpc>
            </a:pPr>
            <a:r>
              <a:rPr lang="en-US" sz="3200"/>
              <a:t>After Charlemagne’s death in 814, his Frankish Empire was divided &amp; lost power… </a:t>
            </a:r>
          </a:p>
        </p:txBody>
      </p:sp>
      <p:sp>
        <p:nvSpPr>
          <p:cNvPr id="13" name="Rectangular Callout 12"/>
          <p:cNvSpPr>
            <a:spLocks noChangeArrowheads="1"/>
          </p:cNvSpPr>
          <p:nvPr/>
        </p:nvSpPr>
        <p:spPr bwMode="auto">
          <a:xfrm>
            <a:off x="4800600" y="5486400"/>
            <a:ext cx="4343400" cy="1295400"/>
          </a:xfrm>
          <a:prstGeom prst="wedgeRectCallout">
            <a:avLst>
              <a:gd name="adj1" fmla="val -33912"/>
              <a:gd name="adj2" fmla="val -144130"/>
            </a:avLst>
          </a:prstGeom>
          <a:solidFill>
            <a:srgbClr val="FFCCFF"/>
          </a:solidFill>
          <a:ln w="9525" algn="ctr">
            <a:solidFill>
              <a:schemeClr val="tx1"/>
            </a:solidFill>
            <a:round/>
            <a:headEnd/>
            <a:tailEnd/>
          </a:ln>
        </p:spPr>
        <p:txBody>
          <a:bodyPr/>
          <a:lstStyle/>
          <a:p>
            <a:pPr algn="ctr">
              <a:lnSpc>
                <a:spcPct val="85000"/>
              </a:lnSpc>
            </a:pPr>
            <a:r>
              <a:rPr lang="en-US" sz="3200"/>
              <a:t>…This was the last opportunity to provide unity in medieval Europe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990600"/>
            <a:ext cx="9144000" cy="5867400"/>
          </a:xfrm>
        </p:spPr>
        <p:txBody>
          <a:bodyPr/>
          <a:lstStyle/>
          <a:p>
            <a:pPr eaLnBrk="1" hangingPunct="1">
              <a:lnSpc>
                <a:spcPct val="90000"/>
              </a:lnSpc>
              <a:spcBef>
                <a:spcPct val="0"/>
              </a:spcBef>
            </a:pPr>
            <a:r>
              <a:rPr lang="en-US" sz="3900" smtClean="0"/>
              <a:t> Text </a:t>
            </a:r>
            <a:endParaRPr lang="en-US" sz="3900" smtClean="0">
              <a:solidFill>
                <a:schemeClr val="folHlink"/>
              </a:solidFill>
            </a:endParaRPr>
          </a:p>
        </p:txBody>
      </p:sp>
      <p:pic>
        <p:nvPicPr>
          <p:cNvPr id="11267" name="Picture 2"/>
          <p:cNvPicPr>
            <a:picLocks noChangeAspect="1" noChangeArrowheads="1"/>
          </p:cNvPicPr>
          <p:nvPr/>
        </p:nvPicPr>
        <p:blipFill>
          <a:blip r:embed="rId3" cstate="print"/>
          <a:srcRect/>
          <a:stretch>
            <a:fillRect/>
          </a:stretch>
        </p:blipFill>
        <p:spPr bwMode="auto">
          <a:xfrm>
            <a:off x="0" y="381000"/>
            <a:ext cx="9144000" cy="6507163"/>
          </a:xfrm>
          <a:prstGeom prst="rect">
            <a:avLst/>
          </a:prstGeom>
          <a:noFill/>
          <a:ln w="9525">
            <a:noFill/>
            <a:miter lim="800000"/>
            <a:headEnd/>
            <a:tailEnd/>
          </a:ln>
        </p:spPr>
      </p:pic>
      <p:sp>
        <p:nvSpPr>
          <p:cNvPr id="7" name="Rectangular Callout 6"/>
          <p:cNvSpPr>
            <a:spLocks noChangeArrowheads="1"/>
          </p:cNvSpPr>
          <p:nvPr/>
        </p:nvSpPr>
        <p:spPr bwMode="auto">
          <a:xfrm>
            <a:off x="152400" y="0"/>
            <a:ext cx="8763000" cy="914400"/>
          </a:xfrm>
          <a:prstGeom prst="wedgeRectCallout">
            <a:avLst>
              <a:gd name="adj1" fmla="val -56"/>
              <a:gd name="adj2" fmla="val 29134"/>
            </a:avLst>
          </a:prstGeom>
          <a:solidFill>
            <a:srgbClr val="FFFFCC"/>
          </a:solidFill>
          <a:ln w="9525" algn="ctr">
            <a:solidFill>
              <a:schemeClr val="tx1"/>
            </a:solidFill>
            <a:round/>
            <a:headEnd/>
            <a:tailEnd/>
          </a:ln>
        </p:spPr>
        <p:txBody>
          <a:bodyPr/>
          <a:lstStyle/>
          <a:p>
            <a:pPr algn="ctr">
              <a:lnSpc>
                <a:spcPct val="85000"/>
              </a:lnSpc>
            </a:pPr>
            <a:r>
              <a:rPr lang="en-US" sz="3200"/>
              <a:t>From 800 to 1000, a 2</a:t>
            </a:r>
            <a:r>
              <a:rPr lang="en-US" sz="3200" baseline="30000"/>
              <a:t>nd</a:t>
            </a:r>
            <a:r>
              <a:rPr lang="en-US" sz="3200"/>
              <a:t> major wave of invasions </a:t>
            </a:r>
            <a:br>
              <a:rPr lang="en-US" sz="3200"/>
            </a:br>
            <a:r>
              <a:rPr lang="en-US" sz="3200"/>
              <a:t>struck Europe led by Vikings, Muslims &amp;Magyars</a:t>
            </a:r>
          </a:p>
        </p:txBody>
      </p:sp>
      <p:sp>
        <p:nvSpPr>
          <p:cNvPr id="8" name="Rectangular Callout 7"/>
          <p:cNvSpPr>
            <a:spLocks noChangeArrowheads="1"/>
          </p:cNvSpPr>
          <p:nvPr/>
        </p:nvSpPr>
        <p:spPr bwMode="auto">
          <a:xfrm>
            <a:off x="5486400" y="1371600"/>
            <a:ext cx="3581400" cy="1295400"/>
          </a:xfrm>
          <a:prstGeom prst="wedgeRectCallout">
            <a:avLst>
              <a:gd name="adj1" fmla="val -109144"/>
              <a:gd name="adj2" fmla="val 155338"/>
            </a:avLst>
          </a:prstGeom>
          <a:solidFill>
            <a:srgbClr val="CCFFFF"/>
          </a:solidFill>
          <a:ln w="9525" algn="ctr">
            <a:solidFill>
              <a:schemeClr val="tx1"/>
            </a:solidFill>
            <a:round/>
            <a:headEnd/>
            <a:tailEnd/>
          </a:ln>
        </p:spPr>
        <p:txBody>
          <a:bodyPr/>
          <a:lstStyle/>
          <a:p>
            <a:pPr algn="ctr">
              <a:lnSpc>
                <a:spcPct val="85000"/>
              </a:lnSpc>
            </a:pPr>
            <a:r>
              <a:rPr lang="en-US" sz="3200"/>
              <a:t>These invasions caused widespread fear &amp; suffering</a:t>
            </a:r>
          </a:p>
        </p:txBody>
      </p:sp>
      <p:sp>
        <p:nvSpPr>
          <p:cNvPr id="9" name="Rectangular Callout 8"/>
          <p:cNvSpPr>
            <a:spLocks noChangeArrowheads="1"/>
          </p:cNvSpPr>
          <p:nvPr/>
        </p:nvSpPr>
        <p:spPr bwMode="auto">
          <a:xfrm>
            <a:off x="5943600" y="2743200"/>
            <a:ext cx="2971800" cy="1295400"/>
          </a:xfrm>
          <a:prstGeom prst="wedgeRectCallout">
            <a:avLst>
              <a:gd name="adj1" fmla="val -132588"/>
              <a:gd name="adj2" fmla="val 63356"/>
            </a:avLst>
          </a:prstGeom>
          <a:solidFill>
            <a:srgbClr val="FFCCFF"/>
          </a:solidFill>
          <a:ln w="9525" algn="ctr">
            <a:solidFill>
              <a:schemeClr val="tx1"/>
            </a:solidFill>
            <a:round/>
            <a:headEnd/>
            <a:tailEnd/>
          </a:ln>
        </p:spPr>
        <p:txBody>
          <a:bodyPr/>
          <a:lstStyle/>
          <a:p>
            <a:pPr algn="ctr">
              <a:lnSpc>
                <a:spcPct val="85000"/>
              </a:lnSpc>
            </a:pPr>
            <a:r>
              <a:rPr lang="en-US" sz="3200"/>
              <a:t>Kings could not defend against invasion</a:t>
            </a:r>
          </a:p>
        </p:txBody>
      </p:sp>
      <p:sp>
        <p:nvSpPr>
          <p:cNvPr id="10" name="Rectangular Callout 9"/>
          <p:cNvSpPr>
            <a:spLocks noChangeArrowheads="1"/>
          </p:cNvSpPr>
          <p:nvPr/>
        </p:nvSpPr>
        <p:spPr bwMode="auto">
          <a:xfrm>
            <a:off x="5943600" y="4114800"/>
            <a:ext cx="3048000" cy="1295400"/>
          </a:xfrm>
          <a:prstGeom prst="wedgeRectCallout">
            <a:avLst>
              <a:gd name="adj1" fmla="val -129926"/>
              <a:gd name="adj2" fmla="val -13648"/>
            </a:avLst>
          </a:prstGeom>
          <a:solidFill>
            <a:srgbClr val="CCCCFF"/>
          </a:solidFill>
          <a:ln w="9525" algn="ctr">
            <a:solidFill>
              <a:schemeClr val="tx1"/>
            </a:solidFill>
            <a:round/>
            <a:headEnd/>
            <a:tailEnd/>
          </a:ln>
        </p:spPr>
        <p:txBody>
          <a:bodyPr/>
          <a:lstStyle/>
          <a:p>
            <a:pPr algn="ctr">
              <a:lnSpc>
                <a:spcPct val="85000"/>
              </a:lnSpc>
            </a:pPr>
            <a:r>
              <a:rPr lang="en-US" sz="3200"/>
              <a:t>People stopped looking to kings for protection</a:t>
            </a:r>
          </a:p>
        </p:txBody>
      </p:sp>
      <p:pic>
        <p:nvPicPr>
          <p:cNvPr id="12301" name="Picture 13" descr="http://lib.lbcc.edu/handouts/images/Vikings/vikings3.jpg">
            <a:hlinkClick r:id="rId4" action="ppaction://hlinkfile"/>
          </p:cNvPr>
          <p:cNvPicPr>
            <a:picLocks noChangeAspect="1" noChangeArrowheads="1"/>
          </p:cNvPicPr>
          <p:nvPr/>
        </p:nvPicPr>
        <p:blipFill>
          <a:blip r:embed="rId5" cstate="print"/>
          <a:srcRect/>
          <a:stretch>
            <a:fillRect/>
          </a:stretch>
        </p:blipFill>
        <p:spPr bwMode="auto">
          <a:xfrm>
            <a:off x="0" y="914400"/>
            <a:ext cx="4478338"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822</TotalTime>
  <Words>1229</Words>
  <Application>Microsoft Office PowerPoint</Application>
  <PresentationFormat>On-screen Show (4:3)</PresentationFormat>
  <Paragraphs>77</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Wingdings</vt:lpstr>
      <vt:lpstr>Baggett</vt:lpstr>
      <vt:lpstr>Warm Up:  What happened to Europe after the fall of the Roman Empire? </vt:lpstr>
      <vt:lpstr>The Middle Ages</vt:lpstr>
      <vt:lpstr> Europe After the Fall of Rome</vt:lpstr>
      <vt:lpstr>Germanic Tribes in the Middle Ages</vt:lpstr>
      <vt:lpstr>The Spread of Christianity </vt:lpstr>
      <vt:lpstr>The Spread of Christianity </vt:lpstr>
      <vt:lpstr>Charlemagne &amp; the Frankish Empire </vt:lpstr>
      <vt:lpstr>Charlemagne &amp; The Holy Roman Empire</vt:lpstr>
      <vt:lpstr>Slide 9</vt:lpstr>
      <vt:lpstr>Feudalism</vt:lpstr>
      <vt:lpstr>Feudal Structure</vt:lpstr>
      <vt:lpstr>Slide 12</vt:lpstr>
      <vt:lpstr>The Manorial System </vt:lpstr>
      <vt:lpstr>Slide 14</vt:lpstr>
      <vt:lpstr>Slide 15</vt:lpstr>
      <vt:lpstr>Slide 16</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92</cp:revision>
  <dcterms:created xsi:type="dcterms:W3CDTF">2010-10-03T19:51:42Z</dcterms:created>
  <dcterms:modified xsi:type="dcterms:W3CDTF">2014-11-10T13:20:34Z</dcterms:modified>
</cp:coreProperties>
</file>