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80" r:id="rId2"/>
    <p:sldId id="282" r:id="rId3"/>
    <p:sldId id="281" r:id="rId4"/>
    <p:sldId id="283" r:id="rId5"/>
    <p:sldId id="284" r:id="rId6"/>
    <p:sldId id="285" r:id="rId7"/>
    <p:sldId id="289" r:id="rId8"/>
    <p:sldId id="290" r:id="rId9"/>
    <p:sldId id="291" r:id="rId10"/>
    <p:sldId id="292" r:id="rId11"/>
    <p:sldId id="297" r:id="rId12"/>
    <p:sldId id="293" r:id="rId13"/>
    <p:sldId id="298" r:id="rId14"/>
    <p:sldId id="302" r:id="rId15"/>
    <p:sldId id="300" r:id="rId16"/>
    <p:sldId id="303" r:id="rId17"/>
    <p:sldId id="301" r:id="rId18"/>
    <p:sldId id="296" r:id="rId19"/>
    <p:sldId id="304" r:id="rId20"/>
    <p:sldId id="294" r:id="rId21"/>
    <p:sldId id="311" r:id="rId22"/>
    <p:sldId id="312" r:id="rId23"/>
    <p:sldId id="313" r:id="rId24"/>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CCFF"/>
    <a:srgbClr val="CCFF99"/>
    <a:srgbClr val="FFFFCC"/>
    <a:srgbClr val="FFCCFF"/>
    <a:srgbClr val="DCFFB9"/>
    <a:srgbClr val="FFCC99"/>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4" autoAdjust="0"/>
    <p:restoredTop sz="73181" autoAdjust="0"/>
  </p:normalViewPr>
  <p:slideViewPr>
    <p:cSldViewPr>
      <p:cViewPr varScale="1">
        <p:scale>
          <a:sx n="46" d="100"/>
          <a:sy n="46" d="100"/>
        </p:scale>
        <p:origin x="-1062"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A29F7EED-D24C-4390-A8B9-AF8D1EE55B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57CEC7C1-4B12-40AC-B465-DB54099CEC8A}" type="slidenum">
              <a:rPr lang="en-US" smtClean="0"/>
              <a:pPr>
                <a:defRPr/>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D56CEC8-7BCE-43FB-9E40-B2229BBB12B8}"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Encyclopedia template </a:t>
            </a:r>
          </a:p>
        </p:txBody>
      </p:sp>
      <p:sp>
        <p:nvSpPr>
          <p:cNvPr id="4" name="Slide Number Placeholder 3"/>
          <p:cNvSpPr>
            <a:spLocks noGrp="1"/>
          </p:cNvSpPr>
          <p:nvPr>
            <p:ph type="sldNum" sz="quarter" idx="5"/>
          </p:nvPr>
        </p:nvSpPr>
        <p:spPr/>
        <p:txBody>
          <a:bodyPr/>
          <a:lstStyle/>
          <a:p>
            <a:pPr>
              <a:defRPr/>
            </a:pPr>
            <a:fld id="{FC9BF8E3-A552-4682-9F8F-FEC7885060BA}"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0A0A0C9-54BE-4637-B7FF-4677BE8FFAE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D3CA1D9-2C5D-4D90-8762-CBFEB14A290C}"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b="1" dirty="0" smtClean="0"/>
              <a:t>Revolution in Haiti </a:t>
            </a:r>
          </a:p>
          <a:p>
            <a:pPr>
              <a:defRPr/>
            </a:pPr>
            <a:r>
              <a:rPr lang="en-US" dirty="0" smtClean="0"/>
              <a:t>The French colony called Saint </a:t>
            </a:r>
            <a:r>
              <a:rPr lang="en-US" dirty="0" err="1" smtClean="0"/>
              <a:t>Domingue</a:t>
            </a:r>
            <a:r>
              <a:rPr lang="en-US" dirty="0" smtClean="0"/>
              <a:t> was the first Latin American territory to free itself from European rule. The colony, now known as Haiti, occupied the western third of the island of Hispaniola in the Caribbean Sea. Nearly 500,000 enslaved Africans worked on French plantations, and they outnumbered their masters dramatically. White masters used brutal methods to terrorize them and keep them powerless. While the French Revolution was taking place, oppressed people in the French colony of Haiti rose up against their French masters. In August 1791, 100,000 enslaved Africans rose in revolt. A leader soon emerged, Toussaint L’Ouverture (</a:t>
            </a:r>
            <a:r>
              <a:rPr lang="en-US" dirty="0" err="1" smtClean="0"/>
              <a:t>too•SAN</a:t>
            </a:r>
            <a:r>
              <a:rPr lang="en-US" dirty="0" smtClean="0"/>
              <a:t> </a:t>
            </a:r>
            <a:r>
              <a:rPr lang="en-US" dirty="0" err="1" smtClean="0"/>
              <a:t>loo•vair•TOOR</a:t>
            </a:r>
            <a:r>
              <a:rPr lang="en-US" dirty="0" smtClean="0"/>
              <a:t>). Formerly enslaved, Toussaint was unfamiliar with military and diplomatic matters. Even so, he rose to become a skilled general and diplomat. By 1801, Toussaint had taken control of the entire island and freed all the enslaved Africans. In January 1802, 30,000 French troops landed in Saint </a:t>
            </a:r>
            <a:r>
              <a:rPr lang="en-US" dirty="0" err="1" smtClean="0"/>
              <a:t>Domingue</a:t>
            </a:r>
            <a:r>
              <a:rPr lang="en-US" dirty="0" smtClean="0"/>
              <a:t> to remove Toussaint from power. In May, Toussaint agreed to halt the revolution if the French would end slavery. Despite the agreement, the French soon accused him of planning another uprising. They seized him and sent him to a prison in the French Alps, where he died in April 1803.</a:t>
            </a:r>
          </a:p>
          <a:p>
            <a:pPr>
              <a:defRPr/>
            </a:pPr>
            <a:r>
              <a:rPr lang="fr-FR" b="1" dirty="0" err="1" smtClean="0"/>
              <a:t>Haiti’s</a:t>
            </a:r>
            <a:r>
              <a:rPr lang="fr-FR" b="1" dirty="0" smtClean="0"/>
              <a:t> Independence </a:t>
            </a:r>
          </a:p>
          <a:p>
            <a:pPr>
              <a:defRPr/>
            </a:pPr>
            <a:r>
              <a:rPr lang="fr-FR" dirty="0" err="1" smtClean="0"/>
              <a:t>Toussaint’s</a:t>
            </a:r>
            <a:r>
              <a:rPr lang="fr-FR" dirty="0" smtClean="0"/>
              <a:t> lieutenant, Jean-Jacques Dessalines </a:t>
            </a:r>
            <a:r>
              <a:rPr lang="en-US" dirty="0" smtClean="0"/>
              <a:t>(</a:t>
            </a:r>
            <a:r>
              <a:rPr lang="en-US" dirty="0" err="1" smtClean="0"/>
              <a:t>zhahn•ZHAHK</a:t>
            </a:r>
            <a:r>
              <a:rPr lang="en-US" dirty="0" smtClean="0"/>
              <a:t> </a:t>
            </a:r>
            <a:r>
              <a:rPr lang="en-US" dirty="0" err="1" smtClean="0"/>
              <a:t>day•sah•LEEN</a:t>
            </a:r>
            <a:r>
              <a:rPr lang="en-US" dirty="0" smtClean="0"/>
              <a:t>), took up the fight for freedom. On January 1, 1804, General Dessalines declared the colony an independent country. It was the first black colony to free itself from European control. Dessalines called the country Haiti, which in the language of the </a:t>
            </a:r>
            <a:r>
              <a:rPr lang="en-US" dirty="0" err="1" smtClean="0"/>
              <a:t>Arawak</a:t>
            </a:r>
            <a:r>
              <a:rPr lang="en-US" dirty="0" smtClean="0"/>
              <a:t> natives meant “mountainous land.”</a:t>
            </a:r>
            <a:endParaRPr lang="en-US" dirty="0"/>
          </a:p>
        </p:txBody>
      </p:sp>
      <p:sp>
        <p:nvSpPr>
          <p:cNvPr id="4" name="Slide Number Placeholder 3"/>
          <p:cNvSpPr>
            <a:spLocks noGrp="1"/>
          </p:cNvSpPr>
          <p:nvPr>
            <p:ph type="sldNum" sz="quarter" idx="5"/>
          </p:nvPr>
        </p:nvSpPr>
        <p:spPr/>
        <p:txBody>
          <a:bodyPr/>
          <a:lstStyle/>
          <a:p>
            <a:pPr>
              <a:defRPr/>
            </a:pPr>
            <a:fld id="{3BB5FAD3-EC09-4340-8C73-18ED4850604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b="1" dirty="0" smtClean="0"/>
              <a:t>Revolution in Haiti </a:t>
            </a:r>
          </a:p>
          <a:p>
            <a:pPr>
              <a:defRPr/>
            </a:pPr>
            <a:r>
              <a:rPr lang="en-US" dirty="0" smtClean="0"/>
              <a:t>The French colony called Saint </a:t>
            </a:r>
            <a:r>
              <a:rPr lang="en-US" dirty="0" err="1" smtClean="0"/>
              <a:t>Domingue</a:t>
            </a:r>
            <a:r>
              <a:rPr lang="en-US" dirty="0" smtClean="0"/>
              <a:t> was the first Latin American territory to free itself from European rule. The colony, now known as Haiti, occupied the western third of the island of Hispaniola in the Caribbean Sea. Nearly 500,000 enslaved Africans worked on French plantations, and they outnumbered their masters dramatically. White masters used brutal methods to terrorize them and keep them powerless. While the French Revolution was taking place, oppressed people in the French colony of Haiti rose up against their French masters. In August 1791, 100,000 enslaved Africans rose in revolt. A leader soon emerged, Toussaint L’Ouverture (</a:t>
            </a:r>
            <a:r>
              <a:rPr lang="en-US" dirty="0" err="1" smtClean="0"/>
              <a:t>too•SAN</a:t>
            </a:r>
            <a:r>
              <a:rPr lang="en-US" dirty="0" smtClean="0"/>
              <a:t> </a:t>
            </a:r>
            <a:r>
              <a:rPr lang="en-US" dirty="0" err="1" smtClean="0"/>
              <a:t>loo•vair•TOOR</a:t>
            </a:r>
            <a:r>
              <a:rPr lang="en-US" dirty="0" smtClean="0"/>
              <a:t>). Formerly enslaved, Toussaint was unfamiliar with military and diplomatic matters. Even so, he rose to become a skilled general and diplomat. By 1801, Toussaint had taken control of the entire island and freed all the enslaved Africans. In January 1802, 30,000 French troops landed in Saint </a:t>
            </a:r>
            <a:r>
              <a:rPr lang="en-US" dirty="0" err="1" smtClean="0"/>
              <a:t>Domingue</a:t>
            </a:r>
            <a:r>
              <a:rPr lang="en-US" dirty="0" smtClean="0"/>
              <a:t> to remove Toussaint from power. In May, Toussaint agreed to halt the revolution if the French would end slavery. Despite the agreement, the French soon accused him of planning another uprising. They seized him and sent him to a prison in the French Alps, where he died in April 1803.</a:t>
            </a:r>
          </a:p>
          <a:p>
            <a:pPr>
              <a:defRPr/>
            </a:pPr>
            <a:r>
              <a:rPr lang="fr-FR" b="1" dirty="0" err="1" smtClean="0"/>
              <a:t>Haiti’s</a:t>
            </a:r>
            <a:r>
              <a:rPr lang="fr-FR" b="1" dirty="0" smtClean="0"/>
              <a:t> Independence </a:t>
            </a:r>
          </a:p>
          <a:p>
            <a:pPr>
              <a:defRPr/>
            </a:pPr>
            <a:r>
              <a:rPr lang="fr-FR" dirty="0" err="1" smtClean="0"/>
              <a:t>Toussaint’s</a:t>
            </a:r>
            <a:r>
              <a:rPr lang="fr-FR" dirty="0" smtClean="0"/>
              <a:t> lieutenant, Jean-Jacques Dessalines </a:t>
            </a:r>
            <a:r>
              <a:rPr lang="en-US" dirty="0" smtClean="0"/>
              <a:t>(</a:t>
            </a:r>
            <a:r>
              <a:rPr lang="en-US" dirty="0" err="1" smtClean="0"/>
              <a:t>zhahn•ZHAHK</a:t>
            </a:r>
            <a:r>
              <a:rPr lang="en-US" dirty="0" smtClean="0"/>
              <a:t> </a:t>
            </a:r>
            <a:r>
              <a:rPr lang="en-US" dirty="0" err="1" smtClean="0"/>
              <a:t>day•sah•LEEN</a:t>
            </a:r>
            <a:r>
              <a:rPr lang="en-US" dirty="0" smtClean="0"/>
              <a:t>), took up the fight for freedom. On January 1, 1804, General Dessalines declared the colony an independent country. It was the first black colony to free itself from European control. Dessalines called the country Haiti, which in the language of the </a:t>
            </a:r>
            <a:r>
              <a:rPr lang="en-US" dirty="0" err="1" smtClean="0"/>
              <a:t>Arawak</a:t>
            </a:r>
            <a:r>
              <a:rPr lang="en-US" dirty="0" smtClean="0"/>
              <a:t> natives meant “mountainous land.”</a:t>
            </a:r>
            <a:endParaRPr lang="en-US" dirty="0"/>
          </a:p>
        </p:txBody>
      </p:sp>
      <p:sp>
        <p:nvSpPr>
          <p:cNvPr id="4" name="Slide Number Placeholder 3"/>
          <p:cNvSpPr>
            <a:spLocks noGrp="1"/>
          </p:cNvSpPr>
          <p:nvPr>
            <p:ph type="sldNum" sz="quarter" idx="5"/>
          </p:nvPr>
        </p:nvSpPr>
        <p:spPr/>
        <p:txBody>
          <a:bodyPr/>
          <a:lstStyle/>
          <a:p>
            <a:pPr>
              <a:defRPr/>
            </a:pPr>
            <a:fld id="{08A5C91D-6DE0-419A-AEDE-C00596DC7A5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smtClean="0"/>
              <a:t>Even though they could not hold high public office, creoles were the least oppressed of those born in Latin America. They were also the best educated. In fact, many wealthy young creoles traveled to Europe for their education. In Europe, they read about and adopted Enlightenment ideas. When they returned to Latin America, they brought ideas of revolution with them. Napoleon’s conquest of Spain in 1808 triggered revolts in the Spanish colonies. Removing Spain’s King Ferdinand VII, Napoleon made his brother Joseph king of Spain. Many creoles might have supported a Spanish king. However, they felt no loyalty to a king imposed by the French. Creoles, recalling Locke’s idea of the consent of the governed, argued that when the real king was removed, power shifted to the people. In 1810, rebellion broke out in several parts of Latin America. The drive toward independence had begun. </a:t>
            </a:r>
          </a:p>
          <a:p>
            <a:pPr>
              <a:defRPr/>
            </a:pPr>
            <a:r>
              <a:rPr lang="en-US" dirty="0" smtClean="0"/>
              <a:t>The South American wars of independence rested on the achievements of two brilliant creole generals. One was </a:t>
            </a:r>
            <a:r>
              <a:rPr lang="en-US" b="1" dirty="0" smtClean="0"/>
              <a:t>Simón Bolívar, a </a:t>
            </a:r>
            <a:r>
              <a:rPr lang="en-US" dirty="0" smtClean="0"/>
              <a:t>wealthy Venezuelan creole. The other great liberator was </a:t>
            </a:r>
            <a:r>
              <a:rPr lang="en-US" b="1" dirty="0" smtClean="0"/>
              <a:t>José de San Martín</a:t>
            </a:r>
            <a:r>
              <a:rPr lang="en-US" dirty="0" smtClean="0"/>
              <a:t>, an </a:t>
            </a:r>
            <a:r>
              <a:rPr lang="en-US" dirty="0" err="1" smtClean="0"/>
              <a:t>Argentinian</a:t>
            </a:r>
            <a:r>
              <a:rPr lang="en-US" dirty="0" smtClean="0"/>
              <a:t>.</a:t>
            </a:r>
          </a:p>
          <a:p>
            <a:pPr>
              <a:defRPr/>
            </a:pPr>
            <a:r>
              <a:rPr lang="en-US" b="1" dirty="0" smtClean="0"/>
              <a:t>Bolívar’s Route to Victory </a:t>
            </a:r>
          </a:p>
          <a:p>
            <a:pPr>
              <a:defRPr/>
            </a:pPr>
            <a:r>
              <a:rPr lang="en-US" dirty="0" smtClean="0"/>
              <a:t>Simón Bolívar’s native Venezuela declared its independence from Spain in 1811. But the struggle for independence had only begun. Bolívar’s volunteer army of revolutionaries suffered numerous defeats. Twice Bolívar had to go into exile. A turning point came in August 1819. Bolívar led over 2,000 soldiers on a daring march through the Andes into what is now Colombia. (See the 1830 map on page 685.) Coming from this direction, he took the Spanish army in Bogotá completely by surprise and won a decisive victory. By 1821, Bolívar had won Venezuela’s independence. He then marched south into Ecuador. In Ecuador, Bolívar finally met José de San Martín. Together they would decide the future of the Latin American revolutionary movement.</a:t>
            </a:r>
          </a:p>
          <a:p>
            <a:pPr>
              <a:defRPr/>
            </a:pPr>
            <a:r>
              <a:rPr lang="en-US" dirty="0" smtClean="0"/>
              <a:t>San Martín Leads Southern Liberation Forces San Martín’s Argentina had declared its independence in 1816. However, Spanish forces in nearby Chile and Peru still posed a threat. In 1817, San Martín led an army on a grueling march across the Andes to Chile. He was joined there by forces led by Bernardo O’Higgins, son of a former viceroy of Peru. With </a:t>
            </a:r>
            <a:r>
              <a:rPr lang="en-US" dirty="0" err="1" smtClean="0"/>
              <a:t>O’Higgins’s</a:t>
            </a:r>
            <a:r>
              <a:rPr lang="en-US" dirty="0" smtClean="0"/>
              <a:t> help, San Martín finally freed Chile. In 1821, San Martín planned to drive the remaining Spanish forces out of Lima, Peru. But to do so, he needed a much larger force. San Martín and Bolívar discussed this problem when they met at Guayaquil, Ecuador, in 1822. </a:t>
            </a:r>
          </a:p>
          <a:p>
            <a:pPr>
              <a:defRPr/>
            </a:pPr>
            <a:r>
              <a:rPr lang="en-US" dirty="0" smtClean="0"/>
              <a:t>No one knows how the two men reached an agreement. But San Martín left his army for Bolívar to command. With unified revolutionary forces, Bolívar’s army went on to defeat the Spanish at the Battle of Ayacucho (Peru) on December 9, 1824. In this last major battle of the war for independence, the Spanish colonies in Latin America won their freedom. The future countries of Venezuela, Colombia, Panama, and Ecuador were united into a country called Gran Colombia.</a:t>
            </a:r>
            <a:endParaRPr lang="en-US" dirty="0"/>
          </a:p>
        </p:txBody>
      </p:sp>
      <p:sp>
        <p:nvSpPr>
          <p:cNvPr id="4" name="Slide Number Placeholder 3"/>
          <p:cNvSpPr>
            <a:spLocks noGrp="1"/>
          </p:cNvSpPr>
          <p:nvPr>
            <p:ph type="sldNum" sz="quarter" idx="5"/>
          </p:nvPr>
        </p:nvSpPr>
        <p:spPr/>
        <p:txBody>
          <a:bodyPr/>
          <a:lstStyle/>
          <a:p>
            <a:pPr>
              <a:defRPr/>
            </a:pPr>
            <a:fld id="{BB4362BE-D265-45D9-9CBB-FCB6021BEEDE}"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smtClean="0"/>
              <a:t>Even though they could not hold high public office, creoles were the least oppressed of those born in Latin America. They were also the best educated. In fact, many wealthy young creoles traveled to Europe for their education. In Europe, they read about and adopted Enlightenment ideas. When they returned to Latin America, they brought ideas of revolution with them. Napoleon’s conquest of Spain in 1808 triggered revolts in the Spanish colonies. Removing Spain’s King Ferdinand VII, Napoleon made his brother Joseph king of Spain. Many creoles might have supported a Spanish king. However, they felt no loyalty to a king imposed by the French. Creoles, recalling Locke’s idea of the consent of the governed, argued that when the real king was removed, power shifted to the people. In 1810, rebellion broke out in several parts of Latin America. The drive toward independence had begun. </a:t>
            </a:r>
          </a:p>
          <a:p>
            <a:pPr>
              <a:defRPr/>
            </a:pPr>
            <a:r>
              <a:rPr lang="en-US" dirty="0" smtClean="0"/>
              <a:t>The South American wars of independence rested on the achievements of two brilliant creole generals. One was </a:t>
            </a:r>
            <a:r>
              <a:rPr lang="en-US" b="1" dirty="0" smtClean="0"/>
              <a:t>Simón Bolívar, a </a:t>
            </a:r>
            <a:r>
              <a:rPr lang="en-US" dirty="0" smtClean="0"/>
              <a:t>wealthy Venezuelan creole. The other great liberator was </a:t>
            </a:r>
            <a:r>
              <a:rPr lang="en-US" b="1" dirty="0" smtClean="0"/>
              <a:t>José de San Martín</a:t>
            </a:r>
            <a:r>
              <a:rPr lang="en-US" dirty="0" smtClean="0"/>
              <a:t>, an </a:t>
            </a:r>
            <a:r>
              <a:rPr lang="en-US" dirty="0" err="1" smtClean="0"/>
              <a:t>Argentinian</a:t>
            </a:r>
            <a:r>
              <a:rPr lang="en-US" dirty="0" smtClean="0"/>
              <a:t>.</a:t>
            </a:r>
          </a:p>
          <a:p>
            <a:pPr>
              <a:defRPr/>
            </a:pPr>
            <a:r>
              <a:rPr lang="en-US" b="1" dirty="0" smtClean="0"/>
              <a:t>Bolívar’s Route to Victory </a:t>
            </a:r>
          </a:p>
          <a:p>
            <a:pPr>
              <a:defRPr/>
            </a:pPr>
            <a:r>
              <a:rPr lang="en-US" dirty="0" smtClean="0"/>
              <a:t>Simón Bolívar’s native Venezuela declared its independence from Spain in 1811. But the struggle for independence had only begun. Bolívar’s volunteer army of revolutionaries suffered numerous defeats. Twice Bolívar had to go into exile. A turning point came in August 1819. Bolívar led over 2,000 soldiers on a daring march through the Andes into what is now Colombia. (See the 1830 map on page 685.) Coming from this direction, he took the Spanish army in Bogotá completely by surprise and won a decisive victory. By 1821, Bolívar had won Venezuela’s independence. He then marched south into Ecuador. In Ecuador, Bolívar finally met José de San Martín. Together they would decide the future of the Latin American revolutionary movement.</a:t>
            </a:r>
          </a:p>
          <a:p>
            <a:pPr>
              <a:defRPr/>
            </a:pPr>
            <a:r>
              <a:rPr lang="en-US" dirty="0" smtClean="0"/>
              <a:t>San Martín Leads Southern Liberation Forces San Martín’s Argentina had declared its independence in 1816. However, Spanish forces in nearby Chile and Peru still posed a threat. In 1817, San Martín led an army on a grueling march across the Andes to Chile. He was joined there by forces led by Bernardo O’Higgins, son of a former viceroy of Peru. With </a:t>
            </a:r>
            <a:r>
              <a:rPr lang="en-US" dirty="0" err="1" smtClean="0"/>
              <a:t>O’Higgins’s</a:t>
            </a:r>
            <a:r>
              <a:rPr lang="en-US" dirty="0" smtClean="0"/>
              <a:t> help, San Martín finally freed Chile. In 1821, San Martín planned to drive the remaining Spanish forces out of Lima, Peru. But to do so, he needed a much larger force. San Martín and Bolívar discussed this problem when they met at Guayaquil, Ecuador, in 1822. </a:t>
            </a:r>
          </a:p>
          <a:p>
            <a:pPr>
              <a:defRPr/>
            </a:pPr>
            <a:r>
              <a:rPr lang="en-US" dirty="0" smtClean="0"/>
              <a:t>No one knows how the two men reached an agreement. But San Martín left his army for Bolívar to command. With unified revolutionary forces, Bolívar’s army went on to defeat the Spanish at the Battle of Ayacucho (Peru) on December 9, 1824. In this last major battle of the war for independence, the Spanish colonies in Latin America won their freedom. The future countries of Venezuela, Colombia, Panama, and Ecuador were united into a country called Gran Colombia.</a:t>
            </a:r>
            <a:endParaRPr lang="en-US" dirty="0"/>
          </a:p>
        </p:txBody>
      </p:sp>
      <p:sp>
        <p:nvSpPr>
          <p:cNvPr id="4" name="Slide Number Placeholder 3"/>
          <p:cNvSpPr>
            <a:spLocks noGrp="1"/>
          </p:cNvSpPr>
          <p:nvPr>
            <p:ph type="sldNum" sz="quarter" idx="5"/>
          </p:nvPr>
        </p:nvSpPr>
        <p:spPr/>
        <p:txBody>
          <a:bodyPr/>
          <a:lstStyle/>
          <a:p>
            <a:pPr>
              <a:defRPr/>
            </a:pPr>
            <a:fld id="{C0B49190-F89C-4236-B602-4D3E0EBBF5BF}"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b="1" dirty="0" smtClean="0"/>
              <a:t>Bolívar’s Route to Victory </a:t>
            </a:r>
          </a:p>
          <a:p>
            <a:pPr>
              <a:defRPr/>
            </a:pPr>
            <a:r>
              <a:rPr lang="en-US" dirty="0" smtClean="0"/>
              <a:t>Simón Bolívar’s native Venezuela declared its independence from Spain in 1811. But the struggle for independence had only begun. Bolívar’s volunteer army of revolutionaries suffered numerous defeats. Twice Bolívar had to go into exile. A turning point came in August 1819. Bolívar led over 2,000 soldiers on a daring march through the Andes into what is now Colombia. (See the 1830 map on page 685.) Coming from this direction, he took the Spanish army in Bogotá completely by surprise and won a decisive victory. By 1821, Bolívar had won Venezuela’s independence. He then marched south into Ecuador. In Ecuador, Bolívar finally met José de San Martín. Together they would decide the future of the Latin American revolutionary movement.</a:t>
            </a:r>
          </a:p>
          <a:p>
            <a:pPr>
              <a:defRPr/>
            </a:pPr>
            <a:r>
              <a:rPr lang="en-US" dirty="0" smtClean="0"/>
              <a:t>San Martín Leads Southern Liberation Forces San Martín’s Argentina had declared its independence in 1816. However, Spanish forces in nearby Chile and Peru still posed a threat. In 1817, San Martín led an army on a grueling march across the Andes to Chile. He was joined there by forces led by Bernardo O’Higgins, son of a former viceroy of Peru. With </a:t>
            </a:r>
            <a:r>
              <a:rPr lang="en-US" dirty="0" err="1" smtClean="0"/>
              <a:t>O’Higgins’s</a:t>
            </a:r>
            <a:r>
              <a:rPr lang="en-US" dirty="0" smtClean="0"/>
              <a:t> help, San Martín finally freed Chile. In 1821, San Martín planned to drive the remaining Spanish forces out of Lima, Peru. But to do so, he needed a much larger force. San Martín and Bolívar discussed this problem when they met at Guayaquil, Ecuador, in 1822. </a:t>
            </a:r>
          </a:p>
          <a:p>
            <a:pPr>
              <a:defRPr/>
            </a:pPr>
            <a:r>
              <a:rPr lang="en-US" dirty="0" smtClean="0"/>
              <a:t>No one knows how the two men reached an agreement. But San Martín left his army for Bolívar to command. With unified revolutionary forces, Bolívar’s army went on to defeat the Spanish at the Battle of Ayacucho (Peru) on December 9, 1824. In this last major battle of the war for independence, the Spanish colonies in Latin America won their freedom. The future countries of Venezuela, Colombia, Panama, and Ecuador were united into a country called Gran Colombia.</a:t>
            </a:r>
            <a:endParaRPr lang="en-US" dirty="0"/>
          </a:p>
        </p:txBody>
      </p:sp>
      <p:sp>
        <p:nvSpPr>
          <p:cNvPr id="4" name="Slide Number Placeholder 3"/>
          <p:cNvSpPr>
            <a:spLocks noGrp="1"/>
          </p:cNvSpPr>
          <p:nvPr>
            <p:ph type="sldNum" sz="quarter" idx="5"/>
          </p:nvPr>
        </p:nvSpPr>
        <p:spPr/>
        <p:txBody>
          <a:bodyPr/>
          <a:lstStyle/>
          <a:p>
            <a:pPr>
              <a:defRPr/>
            </a:pPr>
            <a:fld id="{9B9A95D1-0B61-4EF8-9420-F02C6B9A71B5}"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smtClean="0"/>
              <a:t>San Martín Leads Southern Liberation Forces San Martín’s Argentina had declared its independence in 1816. However, Spanish forces in nearby Chile and Peru still posed a threat. In 1817, San Martín led an army on a grueling march across the Andes to Chile. He was joined there by forces led by Bernardo O’Higgins, son of a former viceroy of Peru. With </a:t>
            </a:r>
            <a:r>
              <a:rPr lang="en-US" dirty="0" err="1" smtClean="0"/>
              <a:t>O’Higgins’s</a:t>
            </a:r>
            <a:r>
              <a:rPr lang="en-US" dirty="0" smtClean="0"/>
              <a:t> help, San Martín finally freed Chile. In 1821, San Martín planned to drive the remaining Spanish forces out of Lima, Peru. But to do so, he needed a much larger force. San Martín and Bolívar discussed this problem when they met at Guayaquil, Ecuador, in 1822. </a:t>
            </a:r>
          </a:p>
          <a:p>
            <a:pPr>
              <a:defRPr/>
            </a:pPr>
            <a:r>
              <a:rPr lang="en-US" dirty="0" smtClean="0"/>
              <a:t>No one knows how the two men reached an agreement. But San Martín left his army for Bolívar to command. With unified revolutionary forces, Bolívar’s army went on to defeat the Spanish at the Battle of Ayacucho (Peru) on December 9, 1824. In this last major battle of the war for independence, the Spanish colonies in Latin America won their freedom. The future countries of Venezuela, Colombia, Panama, and Ecuador were united into a country called Gran Colombia.</a:t>
            </a:r>
            <a:endParaRPr lang="en-US" dirty="0"/>
          </a:p>
        </p:txBody>
      </p:sp>
      <p:sp>
        <p:nvSpPr>
          <p:cNvPr id="4" name="Slide Number Placeholder 3"/>
          <p:cNvSpPr>
            <a:spLocks noGrp="1"/>
          </p:cNvSpPr>
          <p:nvPr>
            <p:ph type="sldNum" sz="quarter" idx="5"/>
          </p:nvPr>
        </p:nvSpPr>
        <p:spPr/>
        <p:txBody>
          <a:bodyPr/>
          <a:lstStyle/>
          <a:p>
            <a:pPr>
              <a:defRPr/>
            </a:pPr>
            <a:fld id="{ACFFA94D-98BA-41D7-AB0C-8DC797C798C2}"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5"/>
              <a:chOff x="-3" y="1562"/>
              <a:chExt cx="5763" cy="645"/>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5"/>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0"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6"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6"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62" y="1678"/>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77" y="176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0"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3"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84" y="1655"/>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8"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0"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52" y="165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97" y="1658"/>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44" y="173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5" y="167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70" y="170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0" r:id="rId1"/>
    <p:sldLayoutId id="2147483735" r:id="rId2"/>
    <p:sldLayoutId id="2147483736" r:id="rId3"/>
    <p:sldLayoutId id="2147483737" r:id="rId4"/>
    <p:sldLayoutId id="2147483738" r:id="rId5"/>
    <p:sldLayoutId id="2147483739"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lookandlearn.com/if?img=1&amp;search=latin%20america&amp;cat=&amp;bool=and"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sz="3800" u="sng" smtClean="0"/>
              <a:t>Essential Question</a:t>
            </a:r>
            <a:r>
              <a:rPr lang="en-US" sz="3800" smtClean="0"/>
              <a:t>:</a:t>
            </a:r>
          </a:p>
          <a:p>
            <a:pPr lvl="1" eaLnBrk="1" hangingPunct="1">
              <a:lnSpc>
                <a:spcPct val="90000"/>
              </a:lnSpc>
              <a:spcBef>
                <a:spcPct val="0"/>
              </a:spcBef>
            </a:pPr>
            <a:r>
              <a:rPr lang="en-US" sz="3800" smtClean="0"/>
              <a:t>What were the main causes &amp; effects of Latin American revolutions ?</a:t>
            </a:r>
          </a:p>
          <a:p>
            <a:pPr eaLnBrk="1" hangingPunct="1">
              <a:lnSpc>
                <a:spcPct val="90000"/>
              </a:lnSpc>
              <a:spcBef>
                <a:spcPct val="0"/>
              </a:spcBef>
            </a:pPr>
            <a:endParaRPr lang="en-US" sz="3800" smtClean="0"/>
          </a:p>
          <a:p>
            <a:pPr eaLnBrk="1" hangingPunct="1">
              <a:lnSpc>
                <a:spcPct val="90000"/>
              </a:lnSpc>
              <a:spcBef>
                <a:spcPct val="0"/>
              </a:spcBef>
            </a:pPr>
            <a:endParaRPr lang="en-US" sz="3800" smtClean="0"/>
          </a:p>
          <a:p>
            <a:pPr eaLnBrk="1" hangingPunct="1">
              <a:lnSpc>
                <a:spcPct val="90000"/>
              </a:lnSpc>
              <a:spcBef>
                <a:spcPct val="0"/>
              </a:spcBef>
            </a:pPr>
            <a:endParaRPr lang="en-US" sz="3800" smtClean="0"/>
          </a:p>
          <a:p>
            <a:pPr eaLnBrk="1" hangingPunct="1">
              <a:lnSpc>
                <a:spcPct val="90000"/>
              </a:lnSpc>
              <a:spcBef>
                <a:spcPct val="0"/>
              </a:spcBef>
            </a:pPr>
            <a:endParaRPr lang="en-US" sz="3800" smtClean="0"/>
          </a:p>
          <a:p>
            <a:pPr eaLnBrk="1" hangingPunct="1">
              <a:lnSpc>
                <a:spcPct val="90000"/>
              </a:lnSpc>
              <a:spcBef>
                <a:spcPct val="0"/>
              </a:spcBef>
            </a:pPr>
            <a:r>
              <a:rPr lang="en-US" sz="3800" u="sng" smtClean="0">
                <a:solidFill>
                  <a:schemeClr val="folHlink"/>
                </a:solidFill>
              </a:rPr>
              <a:t>Warm-Up Question</a:t>
            </a:r>
            <a:r>
              <a:rPr lang="en-US" sz="3800" smtClean="0">
                <a:solidFill>
                  <a:schemeClr val="folHlink"/>
                </a:solidFill>
              </a:rPr>
              <a: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sp>
        <p:nvSpPr>
          <p:cNvPr id="12291" name="Content Placeholder 2"/>
          <p:cNvSpPr>
            <a:spLocks noGrp="1"/>
          </p:cNvSpPr>
          <p:nvPr>
            <p:ph idx="1"/>
          </p:nvPr>
        </p:nvSpPr>
        <p:spPr/>
        <p:txBody>
          <a:bodyPr/>
          <a:lstStyle/>
          <a:p>
            <a:pPr eaLnBrk="1" hangingPunct="1"/>
            <a:endParaRPr lang="en-US" smtClean="0"/>
          </a:p>
        </p:txBody>
      </p:sp>
      <p:pic>
        <p:nvPicPr>
          <p:cNvPr id="12292" name="Picture 2"/>
          <p:cNvPicPr>
            <a:picLocks noChangeAspect="1" noChangeArrowheads="1"/>
          </p:cNvPicPr>
          <p:nvPr/>
        </p:nvPicPr>
        <p:blipFill>
          <a:blip r:embed="rId3" cstate="print"/>
          <a:srcRect/>
          <a:stretch>
            <a:fillRect/>
          </a:stretch>
        </p:blipFill>
        <p:spPr bwMode="auto">
          <a:xfrm>
            <a:off x="0" y="630238"/>
            <a:ext cx="9144000" cy="5846762"/>
          </a:xfrm>
          <a:prstGeom prst="rect">
            <a:avLst/>
          </a:prstGeom>
          <a:noFill/>
          <a:ln w="9525">
            <a:noFill/>
            <a:miter lim="800000"/>
            <a:headEnd/>
            <a:tailEnd/>
          </a:ln>
        </p:spPr>
      </p:pic>
      <p:pic>
        <p:nvPicPr>
          <p:cNvPr id="12293" name="Picture 2"/>
          <p:cNvPicPr>
            <a:picLocks noChangeAspect="1" noChangeArrowheads="1"/>
          </p:cNvPicPr>
          <p:nvPr/>
        </p:nvPicPr>
        <p:blipFill>
          <a:blip r:embed="rId4" cstate="print">
            <a:lum contrast="10000"/>
          </a:blip>
          <a:srcRect/>
          <a:stretch>
            <a:fillRect/>
          </a:stretch>
        </p:blipFill>
        <p:spPr bwMode="auto">
          <a:xfrm>
            <a:off x="0" y="3543300"/>
            <a:ext cx="2057400" cy="1647825"/>
          </a:xfrm>
          <a:prstGeom prst="rect">
            <a:avLst/>
          </a:prstGeom>
          <a:noFill/>
          <a:ln w="9525">
            <a:noFill/>
            <a:miter lim="800000"/>
            <a:headEnd/>
            <a:tailEnd/>
          </a:ln>
        </p:spPr>
      </p:pic>
      <p:sp>
        <p:nvSpPr>
          <p:cNvPr id="6" name="Rectangular Callout 5"/>
          <p:cNvSpPr>
            <a:spLocks noChangeArrowheads="1"/>
          </p:cNvSpPr>
          <p:nvPr/>
        </p:nvSpPr>
        <p:spPr bwMode="auto">
          <a:xfrm>
            <a:off x="1143000" y="5410200"/>
            <a:ext cx="4419600" cy="1219200"/>
          </a:xfrm>
          <a:prstGeom prst="wedgeRectCallout">
            <a:avLst>
              <a:gd name="adj1" fmla="val 83037"/>
              <a:gd name="adj2" fmla="val -74940"/>
            </a:avLst>
          </a:prstGeom>
          <a:solidFill>
            <a:srgbClr val="FFFFCC"/>
          </a:solidFill>
          <a:ln w="9525" algn="ctr">
            <a:solidFill>
              <a:schemeClr val="tx1"/>
            </a:solidFill>
            <a:round/>
            <a:headEnd/>
            <a:tailEnd/>
          </a:ln>
        </p:spPr>
        <p:txBody>
          <a:bodyPr/>
          <a:lstStyle/>
          <a:p>
            <a:pPr algn="ctr" eaLnBrk="0" hangingPunct="0">
              <a:lnSpc>
                <a:spcPct val="80000"/>
              </a:lnSpc>
            </a:pPr>
            <a:r>
              <a:rPr lang="en-US" sz="3200"/>
              <a:t>Haiti was the first Latin American colony to free itself from European rule</a:t>
            </a:r>
          </a:p>
        </p:txBody>
      </p:sp>
      <p:sp>
        <p:nvSpPr>
          <p:cNvPr id="7" name="Rectangular Callout 6"/>
          <p:cNvSpPr>
            <a:spLocks noChangeArrowheads="1"/>
          </p:cNvSpPr>
          <p:nvPr/>
        </p:nvSpPr>
        <p:spPr bwMode="auto">
          <a:xfrm>
            <a:off x="76200" y="152400"/>
            <a:ext cx="5334000" cy="1219200"/>
          </a:xfrm>
          <a:prstGeom prst="wedgeRectCallout">
            <a:avLst>
              <a:gd name="adj1" fmla="val 12565"/>
              <a:gd name="adj2" fmla="val -4630"/>
            </a:avLst>
          </a:prstGeom>
          <a:solidFill>
            <a:srgbClr val="FFCCFF"/>
          </a:solidFill>
          <a:ln w="9525" algn="ctr">
            <a:solidFill>
              <a:schemeClr val="tx1"/>
            </a:solidFill>
            <a:round/>
            <a:headEnd/>
            <a:tailEnd/>
          </a:ln>
        </p:spPr>
        <p:txBody>
          <a:bodyPr/>
          <a:lstStyle/>
          <a:p>
            <a:pPr algn="ctr" eaLnBrk="0" hangingPunct="0">
              <a:lnSpc>
                <a:spcPct val="80000"/>
              </a:lnSpc>
            </a:pPr>
            <a:r>
              <a:rPr lang="en-US" sz="3200"/>
              <a:t>Haiti was a French colony with 500,000 African slaves working on sugar &amp; coffee plantations </a:t>
            </a:r>
          </a:p>
        </p:txBody>
      </p:sp>
      <p:sp>
        <p:nvSpPr>
          <p:cNvPr id="8" name="Rectangular Callout 7"/>
          <p:cNvSpPr>
            <a:spLocks noChangeArrowheads="1"/>
          </p:cNvSpPr>
          <p:nvPr/>
        </p:nvSpPr>
        <p:spPr bwMode="auto">
          <a:xfrm>
            <a:off x="5486400" y="152400"/>
            <a:ext cx="3581400" cy="1219200"/>
          </a:xfrm>
          <a:prstGeom prst="wedgeRectCallout">
            <a:avLst>
              <a:gd name="adj1" fmla="val 12565"/>
              <a:gd name="adj2" fmla="val -4630"/>
            </a:avLst>
          </a:prstGeom>
          <a:solidFill>
            <a:srgbClr val="CCCCFF"/>
          </a:solidFill>
          <a:ln w="9525" algn="ctr">
            <a:solidFill>
              <a:schemeClr val="tx1"/>
            </a:solidFill>
            <a:round/>
            <a:headEnd/>
            <a:tailEnd/>
          </a:ln>
        </p:spPr>
        <p:txBody>
          <a:bodyPr/>
          <a:lstStyle/>
          <a:p>
            <a:pPr algn="ctr" eaLnBrk="0" hangingPunct="0">
              <a:lnSpc>
                <a:spcPct val="80000"/>
              </a:lnSpc>
            </a:pPr>
            <a:r>
              <a:rPr lang="en-US" sz="3200"/>
              <a:t>Plantation owners used</a:t>
            </a:r>
            <a:r>
              <a:rPr lang="en-US" sz="2400"/>
              <a:t> </a:t>
            </a:r>
            <a:r>
              <a:rPr lang="en-US" sz="3200"/>
              <a:t>brutal</a:t>
            </a:r>
            <a:r>
              <a:rPr lang="en-US" sz="2400"/>
              <a:t> </a:t>
            </a:r>
            <a:r>
              <a:rPr lang="en-US" sz="3200"/>
              <a:t>methods to control slaves</a:t>
            </a:r>
          </a:p>
        </p:txBody>
      </p:sp>
      <p:pic>
        <p:nvPicPr>
          <p:cNvPr id="24580" name="Picture 4" descr="http://mikeely.files.wordpress.com/2010/11/slaverycanecutters.jpg"/>
          <p:cNvPicPr>
            <a:picLocks noChangeAspect="1" noChangeArrowheads="1"/>
          </p:cNvPicPr>
          <p:nvPr/>
        </p:nvPicPr>
        <p:blipFill>
          <a:blip r:embed="rId5" cstate="print"/>
          <a:srcRect/>
          <a:stretch>
            <a:fillRect/>
          </a:stretch>
        </p:blipFill>
        <p:spPr bwMode="auto">
          <a:xfrm>
            <a:off x="76200" y="1447800"/>
            <a:ext cx="2676525" cy="3381375"/>
          </a:xfrm>
          <a:prstGeom prst="rect">
            <a:avLst/>
          </a:prstGeom>
          <a:noFill/>
          <a:ln w="9525">
            <a:noFill/>
            <a:miter lim="800000"/>
            <a:headEnd/>
            <a:tailEnd/>
          </a:ln>
        </p:spPr>
      </p:pic>
      <p:sp>
        <p:nvSpPr>
          <p:cNvPr id="10" name="Rectangular Callout 9"/>
          <p:cNvSpPr>
            <a:spLocks noChangeArrowheads="1"/>
          </p:cNvSpPr>
          <p:nvPr/>
        </p:nvSpPr>
        <p:spPr bwMode="auto">
          <a:xfrm>
            <a:off x="2819400" y="1447800"/>
            <a:ext cx="6248400" cy="1600200"/>
          </a:xfrm>
          <a:prstGeom prst="wedgeRectCallout">
            <a:avLst>
              <a:gd name="adj1" fmla="val 12565"/>
              <a:gd name="adj2" fmla="val -4630"/>
            </a:avLst>
          </a:prstGeom>
          <a:solidFill>
            <a:srgbClr val="DCFFB9"/>
          </a:solidFill>
          <a:ln w="9525" algn="ctr">
            <a:solidFill>
              <a:schemeClr val="tx1"/>
            </a:solidFill>
            <a:round/>
            <a:headEnd/>
            <a:tailEnd/>
          </a:ln>
        </p:spPr>
        <p:txBody>
          <a:bodyPr/>
          <a:lstStyle/>
          <a:p>
            <a:pPr algn="ctr" eaLnBrk="0" hangingPunct="0">
              <a:lnSpc>
                <a:spcPct val="80000"/>
              </a:lnSpc>
            </a:pPr>
            <a:r>
              <a:rPr lang="en-US" sz="3200"/>
              <a:t>In 1791, Haitian slaves rose in revolt; Toussaint L’Ouverture became the leader of the slave uprising &amp; helped free all the slaves by 1801 </a:t>
            </a:r>
          </a:p>
        </p:txBody>
      </p:sp>
      <p:pic>
        <p:nvPicPr>
          <p:cNvPr id="24584" name="Picture 8" descr="File:Général Toussaint Louverture.jpg"/>
          <p:cNvPicPr>
            <a:picLocks noChangeAspect="1" noChangeArrowheads="1"/>
          </p:cNvPicPr>
          <p:nvPr/>
        </p:nvPicPr>
        <p:blipFill>
          <a:blip r:embed="rId6" cstate="print"/>
          <a:srcRect/>
          <a:stretch>
            <a:fillRect/>
          </a:stretch>
        </p:blipFill>
        <p:spPr bwMode="auto">
          <a:xfrm>
            <a:off x="152400" y="1485900"/>
            <a:ext cx="2514600" cy="384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1000"/>
                                        <p:tgtEl>
                                          <p:spTgt spid="2458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xit" presetSubtype="0" fill="hold" nodeType="withEffect">
                                  <p:stCondLst>
                                    <p:cond delay="0"/>
                                  </p:stCondLst>
                                  <p:childTnLst>
                                    <p:animEffect transition="out" filter="fade">
                                      <p:cBhvr>
                                        <p:cTn id="25" dur="1000"/>
                                        <p:tgtEl>
                                          <p:spTgt spid="24580"/>
                                        </p:tgtEl>
                                      </p:cBhvr>
                                    </p:animEffect>
                                    <p:set>
                                      <p:cBhvr>
                                        <p:cTn id="26" dur="1" fill="hold">
                                          <p:stCondLst>
                                            <p:cond delay="999"/>
                                          </p:stCondLst>
                                        </p:cTn>
                                        <p:tgtEl>
                                          <p:spTgt spid="2458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4584"/>
                                        </p:tgtEl>
                                        <p:attrNameLst>
                                          <p:attrName>style.visibility</p:attrName>
                                        </p:attrNameLst>
                                      </p:cBhvr>
                                      <p:to>
                                        <p:strVal val="visible"/>
                                      </p:to>
                                    </p:set>
                                    <p:animEffect transition="in" filter="fade">
                                      <p:cBhvr>
                                        <p:cTn id="29" dur="1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endParaRPr lang="en-US" smtClean="0"/>
          </a:p>
        </p:txBody>
      </p:sp>
      <p:pic>
        <p:nvPicPr>
          <p:cNvPr id="13316" name="Picture 2"/>
          <p:cNvPicPr>
            <a:picLocks noChangeAspect="1" noChangeArrowheads="1"/>
          </p:cNvPicPr>
          <p:nvPr/>
        </p:nvPicPr>
        <p:blipFill>
          <a:blip r:embed="rId3" cstate="print"/>
          <a:srcRect/>
          <a:stretch>
            <a:fillRect/>
          </a:stretch>
        </p:blipFill>
        <p:spPr bwMode="auto">
          <a:xfrm>
            <a:off x="0" y="630238"/>
            <a:ext cx="9144000" cy="5846762"/>
          </a:xfrm>
          <a:prstGeom prst="rect">
            <a:avLst/>
          </a:prstGeom>
          <a:noFill/>
          <a:ln w="9525">
            <a:noFill/>
            <a:miter lim="800000"/>
            <a:headEnd/>
            <a:tailEnd/>
          </a:ln>
        </p:spPr>
      </p:pic>
      <p:pic>
        <p:nvPicPr>
          <p:cNvPr id="13317" name="Picture 2"/>
          <p:cNvPicPr>
            <a:picLocks noChangeAspect="1" noChangeArrowheads="1"/>
          </p:cNvPicPr>
          <p:nvPr/>
        </p:nvPicPr>
        <p:blipFill>
          <a:blip r:embed="rId4" cstate="print">
            <a:lum contrast="10000"/>
          </a:blip>
          <a:srcRect/>
          <a:stretch>
            <a:fillRect/>
          </a:stretch>
        </p:blipFill>
        <p:spPr bwMode="auto">
          <a:xfrm>
            <a:off x="0" y="3543300"/>
            <a:ext cx="2057400" cy="1647825"/>
          </a:xfrm>
          <a:prstGeom prst="rect">
            <a:avLst/>
          </a:prstGeom>
          <a:noFill/>
          <a:ln w="9525">
            <a:noFill/>
            <a:miter lim="800000"/>
            <a:headEnd/>
            <a:tailEnd/>
          </a:ln>
        </p:spPr>
      </p:pic>
      <p:pic>
        <p:nvPicPr>
          <p:cNvPr id="13318" name="Picture 6" descr="http://cdn.thefreshxpress.com/freshxp/wp-content/uploads/2010/08/San_Domingo-1.jpg"/>
          <p:cNvPicPr>
            <a:picLocks noChangeAspect="1" noChangeArrowheads="1"/>
          </p:cNvPicPr>
          <p:nvPr/>
        </p:nvPicPr>
        <p:blipFill>
          <a:blip r:embed="rId5" cstate="print"/>
          <a:srcRect/>
          <a:stretch>
            <a:fillRect/>
          </a:stretch>
        </p:blipFill>
        <p:spPr bwMode="auto">
          <a:xfrm>
            <a:off x="76200" y="76200"/>
            <a:ext cx="5562600" cy="4468813"/>
          </a:xfrm>
          <a:prstGeom prst="rect">
            <a:avLst/>
          </a:prstGeom>
          <a:noFill/>
          <a:ln w="9525">
            <a:noFill/>
            <a:miter lim="800000"/>
            <a:headEnd/>
            <a:tailEnd/>
          </a:ln>
        </p:spPr>
      </p:pic>
      <p:sp>
        <p:nvSpPr>
          <p:cNvPr id="13319" name="Rectangular Callout 12"/>
          <p:cNvSpPr>
            <a:spLocks noChangeArrowheads="1"/>
          </p:cNvSpPr>
          <p:nvPr/>
        </p:nvSpPr>
        <p:spPr bwMode="auto">
          <a:xfrm>
            <a:off x="3581400" y="76200"/>
            <a:ext cx="5486400" cy="1371600"/>
          </a:xfrm>
          <a:prstGeom prst="wedgeRectCallout">
            <a:avLst>
              <a:gd name="adj1" fmla="val 42954"/>
              <a:gd name="adj2" fmla="val -18690"/>
            </a:avLst>
          </a:prstGeom>
          <a:solidFill>
            <a:srgbClr val="FFFFCC"/>
          </a:solidFill>
          <a:ln w="9525" algn="ctr">
            <a:solidFill>
              <a:schemeClr val="tx1"/>
            </a:solidFill>
            <a:round/>
            <a:headEnd/>
            <a:tailEnd/>
          </a:ln>
        </p:spPr>
        <p:txBody>
          <a:bodyPr/>
          <a:lstStyle/>
          <a:p>
            <a:pPr algn="ctr" eaLnBrk="0" hangingPunct="0">
              <a:lnSpc>
                <a:spcPct val="80000"/>
              </a:lnSpc>
            </a:pPr>
            <a:r>
              <a:rPr lang="en-US" sz="3200"/>
              <a:t>From 1802 to 1804, Haitians fought for their independence against Napoleon’s French army</a:t>
            </a:r>
          </a:p>
        </p:txBody>
      </p:sp>
      <p:sp>
        <p:nvSpPr>
          <p:cNvPr id="14" name="Rectangular Callout 13"/>
          <p:cNvSpPr>
            <a:spLocks noChangeArrowheads="1"/>
          </p:cNvSpPr>
          <p:nvPr/>
        </p:nvSpPr>
        <p:spPr bwMode="auto">
          <a:xfrm>
            <a:off x="4876800" y="1524000"/>
            <a:ext cx="4191000" cy="1219200"/>
          </a:xfrm>
          <a:prstGeom prst="wedgeRectCallout">
            <a:avLst>
              <a:gd name="adj1" fmla="val 42954"/>
              <a:gd name="adj2" fmla="val -18690"/>
            </a:avLst>
          </a:prstGeom>
          <a:solidFill>
            <a:srgbClr val="FFCC99"/>
          </a:solidFill>
          <a:ln w="9525" algn="ctr">
            <a:solidFill>
              <a:schemeClr val="tx1"/>
            </a:solidFill>
            <a:round/>
            <a:headEnd/>
            <a:tailEnd/>
          </a:ln>
        </p:spPr>
        <p:txBody>
          <a:bodyPr/>
          <a:lstStyle/>
          <a:p>
            <a:pPr algn="ctr" eaLnBrk="0" hangingPunct="0">
              <a:lnSpc>
                <a:spcPct val="80000"/>
              </a:lnSpc>
            </a:pPr>
            <a:r>
              <a:rPr lang="en-US" sz="3200"/>
              <a:t>In 1804, France granted Haiti its independence &amp; created a republic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p>
        </p:txBody>
      </p:sp>
      <p:sp>
        <p:nvSpPr>
          <p:cNvPr id="14339" name="Content Placeholder 2"/>
          <p:cNvSpPr>
            <a:spLocks noGrp="1"/>
          </p:cNvSpPr>
          <p:nvPr>
            <p:ph idx="1"/>
          </p:nvPr>
        </p:nvSpPr>
        <p:spPr/>
        <p:txBody>
          <a:bodyPr/>
          <a:lstStyle/>
          <a:p>
            <a:pPr eaLnBrk="1" hangingPunct="1"/>
            <a:endParaRPr lang="en-US" smtClean="0"/>
          </a:p>
        </p:txBody>
      </p:sp>
      <p:pic>
        <p:nvPicPr>
          <p:cNvPr id="14340" name="Picture 2"/>
          <p:cNvPicPr>
            <a:picLocks noChangeAspect="1" noChangeArrowheads="1"/>
          </p:cNvPicPr>
          <p:nvPr/>
        </p:nvPicPr>
        <p:blipFill>
          <a:blip r:embed="rId3" cstate="print"/>
          <a:srcRect/>
          <a:stretch>
            <a:fillRect/>
          </a:stretch>
        </p:blipFill>
        <p:spPr bwMode="auto">
          <a:xfrm>
            <a:off x="0" y="0"/>
            <a:ext cx="7562850" cy="6858000"/>
          </a:xfrm>
          <a:prstGeom prst="rect">
            <a:avLst/>
          </a:prstGeom>
          <a:noFill/>
          <a:ln w="9525">
            <a:noFill/>
            <a:miter lim="800000"/>
            <a:headEnd/>
            <a:tailEnd/>
          </a:ln>
        </p:spPr>
      </p:pic>
      <p:sp>
        <p:nvSpPr>
          <p:cNvPr id="14341" name="Rectangle 4"/>
          <p:cNvSpPr>
            <a:spLocks noChangeArrowheads="1"/>
          </p:cNvSpPr>
          <p:nvPr/>
        </p:nvSpPr>
        <p:spPr bwMode="auto">
          <a:xfrm>
            <a:off x="5638800" y="0"/>
            <a:ext cx="2362200" cy="2971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4342" name="Rectangle 5"/>
          <p:cNvSpPr>
            <a:spLocks noChangeArrowheads="1"/>
          </p:cNvSpPr>
          <p:nvPr/>
        </p:nvSpPr>
        <p:spPr bwMode="auto">
          <a:xfrm>
            <a:off x="5638800" y="4953000"/>
            <a:ext cx="23622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4343" name="Rectangular Callout 6"/>
          <p:cNvSpPr>
            <a:spLocks noChangeArrowheads="1"/>
          </p:cNvSpPr>
          <p:nvPr/>
        </p:nvSpPr>
        <p:spPr bwMode="auto">
          <a:xfrm>
            <a:off x="4419600" y="76200"/>
            <a:ext cx="4648200" cy="2057400"/>
          </a:xfrm>
          <a:prstGeom prst="wedgeRectCallout">
            <a:avLst>
              <a:gd name="adj1" fmla="val -8773"/>
              <a:gd name="adj2" fmla="val -14005"/>
            </a:avLst>
          </a:prstGeom>
          <a:solidFill>
            <a:srgbClr val="FFFFCC"/>
          </a:solidFill>
          <a:ln w="9525" algn="ctr">
            <a:solidFill>
              <a:schemeClr val="tx1"/>
            </a:solidFill>
            <a:round/>
            <a:headEnd/>
            <a:tailEnd/>
          </a:ln>
        </p:spPr>
        <p:txBody>
          <a:bodyPr/>
          <a:lstStyle/>
          <a:p>
            <a:pPr algn="ctr" eaLnBrk="0" hangingPunct="0">
              <a:lnSpc>
                <a:spcPct val="80000"/>
              </a:lnSpc>
            </a:pPr>
            <a:r>
              <a:rPr lang="en-US" sz="3200"/>
              <a:t>Throughout the Spanish colonies in South America, the creoles had wealth &amp; education but could not participate in government</a:t>
            </a:r>
          </a:p>
        </p:txBody>
      </p:sp>
      <p:pic>
        <p:nvPicPr>
          <p:cNvPr id="14344" name="Picture 2" descr="http://www.texasbeyondhistory.net/adaes/images/Espanol-Mulato.jpg"/>
          <p:cNvPicPr>
            <a:picLocks noChangeAspect="1" noChangeArrowheads="1"/>
          </p:cNvPicPr>
          <p:nvPr/>
        </p:nvPicPr>
        <p:blipFill>
          <a:blip r:embed="rId4" cstate="print"/>
          <a:srcRect/>
          <a:stretch>
            <a:fillRect/>
          </a:stretch>
        </p:blipFill>
        <p:spPr bwMode="auto">
          <a:xfrm>
            <a:off x="5257800" y="2209800"/>
            <a:ext cx="3810000" cy="3224213"/>
          </a:xfrm>
          <a:prstGeom prst="rect">
            <a:avLst/>
          </a:prstGeom>
          <a:noFill/>
          <a:ln w="9525">
            <a:noFill/>
            <a:miter lim="800000"/>
            <a:headEnd/>
            <a:tailEnd/>
          </a:ln>
        </p:spPr>
      </p:pic>
      <p:sp>
        <p:nvSpPr>
          <p:cNvPr id="10" name="Rectangular Callout 9"/>
          <p:cNvSpPr>
            <a:spLocks noChangeArrowheads="1"/>
          </p:cNvSpPr>
          <p:nvPr/>
        </p:nvSpPr>
        <p:spPr bwMode="auto">
          <a:xfrm>
            <a:off x="3276600" y="5486400"/>
            <a:ext cx="5791200" cy="1295400"/>
          </a:xfrm>
          <a:prstGeom prst="wedgeRectCallout">
            <a:avLst>
              <a:gd name="adj1" fmla="val -8773"/>
              <a:gd name="adj2" fmla="val -1400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Creoles embraced Enlightenment ideas like natural rights &amp; </a:t>
            </a:r>
            <a:br>
              <a:rPr lang="en-US" sz="3200"/>
            </a:br>
            <a:r>
              <a:rPr lang="en-US" sz="3200"/>
              <a:t>consent of the governed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smtClean="0"/>
          </a:p>
        </p:txBody>
      </p:sp>
      <p:pic>
        <p:nvPicPr>
          <p:cNvPr id="15363" name="Picture 2"/>
          <p:cNvPicPr>
            <a:picLocks noChangeAspect="1" noChangeArrowheads="1"/>
          </p:cNvPicPr>
          <p:nvPr/>
        </p:nvPicPr>
        <p:blipFill>
          <a:blip r:embed="rId3" cstate="print"/>
          <a:srcRect/>
          <a:stretch>
            <a:fillRect/>
          </a:stretch>
        </p:blipFill>
        <p:spPr bwMode="auto">
          <a:xfrm>
            <a:off x="0" y="0"/>
            <a:ext cx="7562850" cy="6858000"/>
          </a:xfrm>
          <a:prstGeom prst="rect">
            <a:avLst/>
          </a:prstGeom>
          <a:noFill/>
          <a:ln w="9525">
            <a:noFill/>
            <a:miter lim="800000"/>
            <a:headEnd/>
            <a:tailEnd/>
          </a:ln>
        </p:spPr>
      </p:pic>
      <p:sp>
        <p:nvSpPr>
          <p:cNvPr id="15364" name="Rectangle 4"/>
          <p:cNvSpPr>
            <a:spLocks noChangeArrowheads="1"/>
          </p:cNvSpPr>
          <p:nvPr/>
        </p:nvSpPr>
        <p:spPr bwMode="auto">
          <a:xfrm>
            <a:off x="5638800" y="0"/>
            <a:ext cx="2362200" cy="2971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5365" name="Rectangle 5"/>
          <p:cNvSpPr>
            <a:spLocks noChangeArrowheads="1"/>
          </p:cNvSpPr>
          <p:nvPr/>
        </p:nvSpPr>
        <p:spPr bwMode="auto">
          <a:xfrm>
            <a:off x="5638800" y="4953000"/>
            <a:ext cx="23622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5366" name="Rectangular Callout 6"/>
          <p:cNvSpPr>
            <a:spLocks noChangeArrowheads="1"/>
          </p:cNvSpPr>
          <p:nvPr/>
        </p:nvSpPr>
        <p:spPr bwMode="auto">
          <a:xfrm>
            <a:off x="4419600" y="76200"/>
            <a:ext cx="4648200" cy="1676400"/>
          </a:xfrm>
          <a:prstGeom prst="wedgeRectCallout">
            <a:avLst>
              <a:gd name="adj1" fmla="val -8773"/>
              <a:gd name="adj2" fmla="val -14005"/>
            </a:avLst>
          </a:prstGeom>
          <a:solidFill>
            <a:srgbClr val="DCFFB9"/>
          </a:solidFill>
          <a:ln w="9525" algn="ctr">
            <a:solidFill>
              <a:schemeClr val="tx1"/>
            </a:solidFill>
            <a:round/>
            <a:headEnd/>
            <a:tailEnd/>
          </a:ln>
        </p:spPr>
        <p:txBody>
          <a:bodyPr/>
          <a:lstStyle/>
          <a:p>
            <a:pPr algn="ctr" eaLnBrk="0" hangingPunct="0">
              <a:lnSpc>
                <a:spcPct val="80000"/>
              </a:lnSpc>
            </a:pPr>
            <a:r>
              <a:rPr lang="en-US" sz="3200"/>
              <a:t>In 1810, the demand by creoles for political rights led to revolutions throughout South America</a:t>
            </a:r>
          </a:p>
        </p:txBody>
      </p:sp>
      <p:sp>
        <p:nvSpPr>
          <p:cNvPr id="11" name="Rectangular Callout 10"/>
          <p:cNvSpPr>
            <a:spLocks noChangeArrowheads="1"/>
          </p:cNvSpPr>
          <p:nvPr/>
        </p:nvSpPr>
        <p:spPr bwMode="auto">
          <a:xfrm>
            <a:off x="4419600" y="1828800"/>
            <a:ext cx="4648200" cy="1600200"/>
          </a:xfrm>
          <a:prstGeom prst="wedgeRectCallout">
            <a:avLst>
              <a:gd name="adj1" fmla="val -8773"/>
              <a:gd name="adj2" fmla="val -14005"/>
            </a:avLst>
          </a:prstGeom>
          <a:solidFill>
            <a:srgbClr val="FFCCFF"/>
          </a:solidFill>
          <a:ln w="9525" algn="ctr">
            <a:solidFill>
              <a:schemeClr val="tx1"/>
            </a:solidFill>
            <a:round/>
            <a:headEnd/>
            <a:tailEnd/>
          </a:ln>
        </p:spPr>
        <p:txBody>
          <a:bodyPr/>
          <a:lstStyle/>
          <a:p>
            <a:pPr algn="ctr" eaLnBrk="0" hangingPunct="0">
              <a:lnSpc>
                <a:spcPct val="80000"/>
              </a:lnSpc>
            </a:pPr>
            <a:r>
              <a:rPr lang="en-US" sz="3200"/>
              <a:t>South American nations gained their independence because of the leadership of two creole generals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pic>
        <p:nvPicPr>
          <p:cNvPr id="16387" name="Picture 2"/>
          <p:cNvPicPr>
            <a:picLocks noChangeAspect="1" noChangeArrowheads="1"/>
          </p:cNvPicPr>
          <p:nvPr/>
        </p:nvPicPr>
        <p:blipFill>
          <a:blip r:embed="rId3" cstate="print"/>
          <a:srcRect/>
          <a:stretch>
            <a:fillRect/>
          </a:stretch>
        </p:blipFill>
        <p:spPr bwMode="auto">
          <a:xfrm>
            <a:off x="0" y="0"/>
            <a:ext cx="7562850" cy="6858000"/>
          </a:xfrm>
          <a:prstGeom prst="rect">
            <a:avLst/>
          </a:prstGeom>
          <a:noFill/>
          <a:ln w="9525">
            <a:noFill/>
            <a:miter lim="800000"/>
            <a:headEnd/>
            <a:tailEnd/>
          </a:ln>
        </p:spPr>
      </p:pic>
      <p:sp>
        <p:nvSpPr>
          <p:cNvPr id="16388" name="Rectangle 4"/>
          <p:cNvSpPr>
            <a:spLocks noChangeArrowheads="1"/>
          </p:cNvSpPr>
          <p:nvPr/>
        </p:nvSpPr>
        <p:spPr bwMode="auto">
          <a:xfrm>
            <a:off x="5638800" y="0"/>
            <a:ext cx="2362200" cy="2971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389" name="Rectangle 5"/>
          <p:cNvSpPr>
            <a:spLocks noChangeArrowheads="1"/>
          </p:cNvSpPr>
          <p:nvPr/>
        </p:nvSpPr>
        <p:spPr bwMode="auto">
          <a:xfrm>
            <a:off x="5638800" y="4953000"/>
            <a:ext cx="23622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390" name="Rectangular Callout 6"/>
          <p:cNvSpPr>
            <a:spLocks noChangeArrowheads="1"/>
          </p:cNvSpPr>
          <p:nvPr/>
        </p:nvSpPr>
        <p:spPr bwMode="auto">
          <a:xfrm>
            <a:off x="3352800" y="4648200"/>
            <a:ext cx="5715000" cy="1219200"/>
          </a:xfrm>
          <a:prstGeom prst="wedgeRectCallout">
            <a:avLst>
              <a:gd name="adj1" fmla="val -8773"/>
              <a:gd name="adj2" fmla="val -1400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From 1811 to 1824, Venezuelan creole Simon Bolivar led an army of revolutionaries against Spain</a:t>
            </a:r>
          </a:p>
        </p:txBody>
      </p:sp>
      <p:pic>
        <p:nvPicPr>
          <p:cNvPr id="10" name="Picture 6"/>
          <p:cNvPicPr>
            <a:picLocks noChangeAspect="1" noChangeArrowheads="1"/>
          </p:cNvPicPr>
          <p:nvPr/>
        </p:nvPicPr>
        <p:blipFill>
          <a:blip r:embed="rId4" cstate="print"/>
          <a:srcRect/>
          <a:stretch>
            <a:fillRect/>
          </a:stretch>
        </p:blipFill>
        <p:spPr bwMode="auto">
          <a:xfrm>
            <a:off x="5562600" y="138113"/>
            <a:ext cx="3429000" cy="4433887"/>
          </a:xfrm>
          <a:prstGeom prst="rect">
            <a:avLst/>
          </a:prstGeom>
          <a:noFill/>
          <a:ln w="9525">
            <a:noFill/>
            <a:miter lim="800000"/>
            <a:headEnd/>
            <a:tailEnd/>
          </a:ln>
        </p:spPr>
      </p:pic>
      <p:sp>
        <p:nvSpPr>
          <p:cNvPr id="12" name="Rectangular Callout 11"/>
          <p:cNvSpPr>
            <a:spLocks noChangeArrowheads="1"/>
          </p:cNvSpPr>
          <p:nvPr/>
        </p:nvSpPr>
        <p:spPr bwMode="auto">
          <a:xfrm>
            <a:off x="3048000" y="5943600"/>
            <a:ext cx="6019800" cy="838200"/>
          </a:xfrm>
          <a:prstGeom prst="wedgeRectCallout">
            <a:avLst>
              <a:gd name="adj1" fmla="val -8773"/>
              <a:gd name="adj2" fmla="val -14005"/>
            </a:avLst>
          </a:prstGeom>
          <a:solidFill>
            <a:srgbClr val="FFCC99"/>
          </a:solidFill>
          <a:ln w="9525" algn="ctr">
            <a:solidFill>
              <a:schemeClr val="tx1"/>
            </a:solidFill>
            <a:round/>
            <a:headEnd/>
            <a:tailEnd/>
          </a:ln>
        </p:spPr>
        <p:txBody>
          <a:bodyPr/>
          <a:lstStyle/>
          <a:p>
            <a:pPr algn="ctr" eaLnBrk="0" hangingPunct="0">
              <a:lnSpc>
                <a:spcPct val="80000"/>
              </a:lnSpc>
            </a:pPr>
            <a:r>
              <a:rPr lang="en-US" sz="3200"/>
              <a:t>Bolivar helped create new nations of Grand Colombia, Peru, Bolivia</a:t>
            </a:r>
          </a:p>
        </p:txBody>
      </p:sp>
      <p:pic>
        <p:nvPicPr>
          <p:cNvPr id="13" name="Picture 2" descr="bolivar"/>
          <p:cNvPicPr>
            <a:picLocks noChangeAspect="1" noChangeArrowheads="1"/>
          </p:cNvPicPr>
          <p:nvPr/>
        </p:nvPicPr>
        <p:blipFill>
          <a:blip r:embed="rId5" cstate="print">
            <a:lum bright="6000"/>
          </a:blip>
          <a:srcRect/>
          <a:stretch>
            <a:fillRect/>
          </a:stretch>
        </p:blipFill>
        <p:spPr bwMode="auto">
          <a:xfrm>
            <a:off x="5181600" y="304800"/>
            <a:ext cx="3962400" cy="4217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xit" presetSubtype="0" fill="hold" nodeType="withEffect">
                                  <p:stCondLst>
                                    <p:cond delay="0"/>
                                  </p:stCondLst>
                                  <p:childTnLst>
                                    <p:animEffect transition="out" filter="fade">
                                      <p:cBhvr>
                                        <p:cTn id="12" dur="1000"/>
                                        <p:tgtEl>
                                          <p:spTgt spid="10"/>
                                        </p:tgtEl>
                                      </p:cBhvr>
                                    </p:animEffect>
                                    <p:set>
                                      <p:cBhvr>
                                        <p:cTn id="1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p:txBody>
          <a:bodyPr/>
          <a:lstStyle/>
          <a:p>
            <a:pPr eaLnBrk="1" hangingPunct="1"/>
            <a:endParaRPr lang="en-US" smtClean="0"/>
          </a:p>
        </p:txBody>
      </p:sp>
      <p:pic>
        <p:nvPicPr>
          <p:cNvPr id="17412" name="Picture 6"/>
          <p:cNvPicPr>
            <a:picLocks noChangeAspect="1" noChangeArrowheads="1"/>
          </p:cNvPicPr>
          <p:nvPr/>
        </p:nvPicPr>
        <p:blipFill>
          <a:blip r:embed="rId2" cstate="print"/>
          <a:srcRect/>
          <a:stretch>
            <a:fillRect/>
          </a:stretch>
        </p:blipFill>
        <p:spPr bwMode="auto">
          <a:xfrm>
            <a:off x="731838" y="0"/>
            <a:ext cx="75739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7562850" cy="6858000"/>
          </a:xfrm>
          <a:prstGeom prst="rect">
            <a:avLst/>
          </a:prstGeom>
          <a:noFill/>
          <a:ln w="9525">
            <a:noFill/>
            <a:miter lim="800000"/>
            <a:headEnd/>
            <a:tailEnd/>
          </a:ln>
        </p:spPr>
      </p:pic>
      <p:sp>
        <p:nvSpPr>
          <p:cNvPr id="18435" name="Rectangle 4"/>
          <p:cNvSpPr>
            <a:spLocks noChangeArrowheads="1"/>
          </p:cNvSpPr>
          <p:nvPr/>
        </p:nvSpPr>
        <p:spPr bwMode="auto">
          <a:xfrm>
            <a:off x="5638800" y="0"/>
            <a:ext cx="2362200" cy="2971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8436" name="Rectangle 5"/>
          <p:cNvSpPr>
            <a:spLocks noChangeArrowheads="1"/>
          </p:cNvSpPr>
          <p:nvPr/>
        </p:nvSpPr>
        <p:spPr bwMode="auto">
          <a:xfrm>
            <a:off x="5638800" y="4953000"/>
            <a:ext cx="23622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8437" name="Rectangular Callout 6"/>
          <p:cNvSpPr>
            <a:spLocks noChangeArrowheads="1"/>
          </p:cNvSpPr>
          <p:nvPr/>
        </p:nvSpPr>
        <p:spPr bwMode="auto">
          <a:xfrm>
            <a:off x="3276600" y="4648200"/>
            <a:ext cx="5791200" cy="1219200"/>
          </a:xfrm>
          <a:prstGeom prst="wedgeRectCallout">
            <a:avLst>
              <a:gd name="adj1" fmla="val -8773"/>
              <a:gd name="adj2" fmla="val -1400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Argentinean creole San Martín led the independence movement in southern South America </a:t>
            </a:r>
          </a:p>
        </p:txBody>
      </p:sp>
      <p:sp>
        <p:nvSpPr>
          <p:cNvPr id="12" name="Rectangular Callout 11"/>
          <p:cNvSpPr>
            <a:spLocks noChangeArrowheads="1"/>
          </p:cNvSpPr>
          <p:nvPr/>
        </p:nvSpPr>
        <p:spPr bwMode="auto">
          <a:xfrm>
            <a:off x="3276600" y="5943600"/>
            <a:ext cx="5791200" cy="838200"/>
          </a:xfrm>
          <a:prstGeom prst="wedgeRectCallout">
            <a:avLst>
              <a:gd name="adj1" fmla="val -8773"/>
              <a:gd name="adj2" fmla="val -14005"/>
            </a:avLst>
          </a:prstGeom>
          <a:solidFill>
            <a:srgbClr val="FFCC99"/>
          </a:solidFill>
          <a:ln w="9525" algn="ctr">
            <a:solidFill>
              <a:schemeClr val="tx1"/>
            </a:solidFill>
            <a:round/>
            <a:headEnd/>
            <a:tailEnd/>
          </a:ln>
        </p:spPr>
        <p:txBody>
          <a:bodyPr/>
          <a:lstStyle/>
          <a:p>
            <a:pPr algn="ctr" eaLnBrk="0" hangingPunct="0">
              <a:lnSpc>
                <a:spcPct val="80000"/>
              </a:lnSpc>
            </a:pPr>
            <a:r>
              <a:rPr lang="en-US" sz="3200"/>
              <a:t>San Martín helped create new nations of Argentina, Chile &amp; Peru</a:t>
            </a:r>
          </a:p>
        </p:txBody>
      </p:sp>
      <p:pic>
        <p:nvPicPr>
          <p:cNvPr id="9" name="Picture 6"/>
          <p:cNvPicPr>
            <a:picLocks noChangeAspect="1" noChangeArrowheads="1"/>
          </p:cNvPicPr>
          <p:nvPr/>
        </p:nvPicPr>
        <p:blipFill>
          <a:blip r:embed="rId4" cstate="print"/>
          <a:srcRect/>
          <a:stretch>
            <a:fillRect/>
          </a:stretch>
        </p:blipFill>
        <p:spPr bwMode="auto">
          <a:xfrm>
            <a:off x="5562600" y="152400"/>
            <a:ext cx="3505200" cy="4419600"/>
          </a:xfrm>
          <a:prstGeom prst="rect">
            <a:avLst/>
          </a:prstGeom>
          <a:noFill/>
          <a:ln w="9525">
            <a:noFill/>
            <a:miter lim="800000"/>
            <a:headEnd/>
            <a:tailEnd/>
          </a:ln>
        </p:spPr>
      </p:pic>
      <p:pic>
        <p:nvPicPr>
          <p:cNvPr id="38914" name="Picture 2" descr="http://latinamericanmusings.files.wordpress.com/2009/02/san-martin-peru-independence.jpg"/>
          <p:cNvPicPr>
            <a:picLocks noChangeAspect="1" noChangeArrowheads="1"/>
          </p:cNvPicPr>
          <p:nvPr/>
        </p:nvPicPr>
        <p:blipFill>
          <a:blip r:embed="rId5" cstate="print"/>
          <a:srcRect/>
          <a:stretch>
            <a:fillRect/>
          </a:stretch>
        </p:blipFill>
        <p:spPr bwMode="auto">
          <a:xfrm>
            <a:off x="5257800" y="384175"/>
            <a:ext cx="3886200" cy="4187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8914"/>
                                        </p:tgtEl>
                                        <p:attrNameLst>
                                          <p:attrName>style.visibility</p:attrName>
                                        </p:attrNameLst>
                                      </p:cBhvr>
                                      <p:to>
                                        <p:strVal val="visible"/>
                                      </p:to>
                                    </p:set>
                                    <p:animEffect transition="in" filter="fade">
                                      <p:cBhvr>
                                        <p:cTn id="10" dur="1000"/>
                                        <p:tgtEl>
                                          <p:spTgt spid="38914"/>
                                        </p:tgtEl>
                                      </p:cBhvr>
                                    </p:animEffect>
                                  </p:childTnLst>
                                </p:cTn>
                              </p:par>
                              <p:par>
                                <p:cTn id="11" presetID="10" presetClass="exit" presetSubtype="0" fill="hold" nodeType="withEffect">
                                  <p:stCondLst>
                                    <p:cond delay="0"/>
                                  </p:stCondLst>
                                  <p:childTnLst>
                                    <p:animEffect transition="out" filter="fade">
                                      <p:cBhvr>
                                        <p:cTn id="12" dur="1000"/>
                                        <p:tgtEl>
                                          <p:spTgt spid="9"/>
                                        </p:tgtEl>
                                      </p:cBhvr>
                                    </p:animEffect>
                                    <p:set>
                                      <p:cBhvr>
                                        <p:cTn id="1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Content Placeholder 2"/>
          <p:cNvSpPr>
            <a:spLocks noGrp="1"/>
          </p:cNvSpPr>
          <p:nvPr>
            <p:ph idx="1"/>
          </p:nvPr>
        </p:nvSpPr>
        <p:spPr/>
        <p:txBody>
          <a:bodyPr/>
          <a:lstStyle/>
          <a:p>
            <a:pPr eaLnBrk="1" hangingPunct="1"/>
            <a:endParaRPr lang="en-US" smtClean="0"/>
          </a:p>
        </p:txBody>
      </p:sp>
      <p:pic>
        <p:nvPicPr>
          <p:cNvPr id="19460" name="Picture 6"/>
          <p:cNvPicPr>
            <a:picLocks noChangeAspect="1" noChangeArrowheads="1"/>
          </p:cNvPicPr>
          <p:nvPr/>
        </p:nvPicPr>
        <p:blipFill>
          <a:blip r:embed="rId3" cstate="print"/>
          <a:srcRect/>
          <a:stretch>
            <a:fillRect/>
          </a:stretch>
        </p:blipFill>
        <p:spPr bwMode="auto">
          <a:xfrm>
            <a:off x="838200" y="0"/>
            <a:ext cx="7467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Content Placeholder 2"/>
          <p:cNvSpPr>
            <a:spLocks noGrp="1"/>
          </p:cNvSpPr>
          <p:nvPr>
            <p:ph idx="1"/>
          </p:nvPr>
        </p:nvSpPr>
        <p:spPr/>
        <p:txBody>
          <a:bodyPr/>
          <a:lstStyle/>
          <a:p>
            <a:pPr eaLnBrk="1" hangingPunct="1"/>
            <a:endParaRPr lang="en-US" smtClean="0"/>
          </a:p>
        </p:txBody>
      </p:sp>
      <p:pic>
        <p:nvPicPr>
          <p:cNvPr id="20484" name="Picture 2"/>
          <p:cNvPicPr>
            <a:picLocks noChangeAspect="1" noChangeArrowheads="1"/>
          </p:cNvPicPr>
          <p:nvPr/>
        </p:nvPicPr>
        <p:blipFill>
          <a:blip r:embed="rId2" cstate="print"/>
          <a:srcRect/>
          <a:stretch>
            <a:fillRect/>
          </a:stretch>
        </p:blipFill>
        <p:spPr bwMode="auto">
          <a:xfrm>
            <a:off x="0" y="630238"/>
            <a:ext cx="9144000" cy="5846762"/>
          </a:xfrm>
          <a:prstGeom prst="rect">
            <a:avLst/>
          </a:prstGeom>
          <a:noFill/>
          <a:ln w="9525">
            <a:noFill/>
            <a:miter lim="800000"/>
            <a:headEnd/>
            <a:tailEnd/>
          </a:ln>
        </p:spPr>
      </p:pic>
      <p:pic>
        <p:nvPicPr>
          <p:cNvPr id="20485" name="Picture 2"/>
          <p:cNvPicPr>
            <a:picLocks noChangeAspect="1" noChangeArrowheads="1"/>
          </p:cNvPicPr>
          <p:nvPr/>
        </p:nvPicPr>
        <p:blipFill>
          <a:blip r:embed="rId3" cstate="print">
            <a:lum contrast="10000"/>
          </a:blip>
          <a:srcRect/>
          <a:stretch>
            <a:fillRect/>
          </a:stretch>
        </p:blipFill>
        <p:spPr bwMode="auto">
          <a:xfrm>
            <a:off x="0" y="3543300"/>
            <a:ext cx="2057400" cy="1647825"/>
          </a:xfrm>
          <a:prstGeom prst="rect">
            <a:avLst/>
          </a:prstGeom>
          <a:noFill/>
          <a:ln w="9525">
            <a:noFill/>
            <a:miter lim="800000"/>
            <a:headEnd/>
            <a:tailEnd/>
          </a:ln>
        </p:spPr>
      </p:pic>
      <p:sp>
        <p:nvSpPr>
          <p:cNvPr id="20486" name="Rectangular Callout 5"/>
          <p:cNvSpPr>
            <a:spLocks noChangeArrowheads="1"/>
          </p:cNvSpPr>
          <p:nvPr/>
        </p:nvSpPr>
        <p:spPr bwMode="auto">
          <a:xfrm>
            <a:off x="152400" y="76200"/>
            <a:ext cx="3810000" cy="2057400"/>
          </a:xfrm>
          <a:prstGeom prst="wedgeRectCallout">
            <a:avLst>
              <a:gd name="adj1" fmla="val 44704"/>
              <a:gd name="adj2" fmla="val -24940"/>
            </a:avLst>
          </a:prstGeom>
          <a:solidFill>
            <a:srgbClr val="FFFFCC"/>
          </a:solidFill>
          <a:ln w="9525" algn="ctr">
            <a:solidFill>
              <a:schemeClr val="tx1"/>
            </a:solidFill>
            <a:round/>
            <a:headEnd/>
            <a:tailEnd/>
          </a:ln>
        </p:spPr>
        <p:txBody>
          <a:bodyPr/>
          <a:lstStyle/>
          <a:p>
            <a:pPr algn="ctr" eaLnBrk="0" hangingPunct="0">
              <a:lnSpc>
                <a:spcPct val="80000"/>
              </a:lnSpc>
            </a:pPr>
            <a:r>
              <a:rPr lang="en-US" sz="3200"/>
              <a:t>Unlike the South America creoles, in Mexico the Indians &amp; mestizos played the leading role </a:t>
            </a:r>
          </a:p>
        </p:txBody>
      </p:sp>
      <p:sp>
        <p:nvSpPr>
          <p:cNvPr id="7" name="Rectangular Callout 6"/>
          <p:cNvSpPr>
            <a:spLocks noChangeArrowheads="1"/>
          </p:cNvSpPr>
          <p:nvPr/>
        </p:nvSpPr>
        <p:spPr bwMode="auto">
          <a:xfrm>
            <a:off x="4038600" y="76200"/>
            <a:ext cx="5029200" cy="2057400"/>
          </a:xfrm>
          <a:prstGeom prst="wedgeRectCallout">
            <a:avLst>
              <a:gd name="adj1" fmla="val 44704"/>
              <a:gd name="adj2" fmla="val -24940"/>
            </a:avLst>
          </a:prstGeom>
          <a:solidFill>
            <a:srgbClr val="CCCCFF"/>
          </a:solidFill>
          <a:ln w="9525" algn="ctr">
            <a:solidFill>
              <a:schemeClr val="tx1"/>
            </a:solidFill>
            <a:round/>
            <a:headEnd/>
            <a:tailEnd/>
          </a:ln>
        </p:spPr>
        <p:txBody>
          <a:bodyPr/>
          <a:lstStyle/>
          <a:p>
            <a:pPr algn="ctr" eaLnBrk="0" hangingPunct="0">
              <a:lnSpc>
                <a:spcPct val="80000"/>
              </a:lnSpc>
            </a:pPr>
            <a:r>
              <a:rPr lang="en-US" sz="3200"/>
              <a:t>In 1810, a poor but well educated Catholic priest named Miguel Hidalgo used Enlightenment ideals to call for a revolution against Spain </a:t>
            </a:r>
          </a:p>
        </p:txBody>
      </p:sp>
      <p:pic>
        <p:nvPicPr>
          <p:cNvPr id="2" name="Picture 2" descr="http://www.myhero.com/images/guest/g219254/hero58701/g219254_u65296_miguel_hidalgo.jpg"/>
          <p:cNvPicPr>
            <a:picLocks noChangeAspect="1" noChangeArrowheads="1"/>
          </p:cNvPicPr>
          <p:nvPr/>
        </p:nvPicPr>
        <p:blipFill>
          <a:blip r:embed="rId4" cstate="print"/>
          <a:srcRect l="12941"/>
          <a:stretch>
            <a:fillRect/>
          </a:stretch>
        </p:blipFill>
        <p:spPr bwMode="auto">
          <a:xfrm>
            <a:off x="5867400" y="2238375"/>
            <a:ext cx="3200400" cy="4162425"/>
          </a:xfrm>
          <a:prstGeom prst="rect">
            <a:avLst/>
          </a:prstGeom>
          <a:noFill/>
          <a:ln w="9525">
            <a:noFill/>
            <a:miter lim="800000"/>
            <a:headEnd/>
            <a:tailEnd/>
          </a:ln>
        </p:spPr>
      </p:pic>
      <p:sp>
        <p:nvSpPr>
          <p:cNvPr id="9" name="Rectangular Callout 8"/>
          <p:cNvSpPr>
            <a:spLocks noChangeArrowheads="1"/>
          </p:cNvSpPr>
          <p:nvPr/>
        </p:nvSpPr>
        <p:spPr bwMode="auto">
          <a:xfrm>
            <a:off x="76200" y="5105400"/>
            <a:ext cx="6553200" cy="1676400"/>
          </a:xfrm>
          <a:prstGeom prst="wedgeRectCallout">
            <a:avLst>
              <a:gd name="adj1" fmla="val 44704"/>
              <a:gd name="adj2" fmla="val -24940"/>
            </a:avLst>
          </a:prstGeom>
          <a:solidFill>
            <a:srgbClr val="CCFF99"/>
          </a:solidFill>
          <a:ln w="9525" algn="ctr">
            <a:solidFill>
              <a:schemeClr val="tx1"/>
            </a:solidFill>
            <a:round/>
            <a:headEnd/>
            <a:tailEnd/>
          </a:ln>
        </p:spPr>
        <p:txBody>
          <a:bodyPr/>
          <a:lstStyle/>
          <a:p>
            <a:pPr algn="ctr" eaLnBrk="0" hangingPunct="0">
              <a:lnSpc>
                <a:spcPct val="80000"/>
              </a:lnSpc>
            </a:pPr>
            <a:r>
              <a:rPr lang="en-US" sz="3200"/>
              <a:t>Hidalgo led an army of 80,000 </a:t>
            </a:r>
            <a:br>
              <a:rPr lang="en-US" sz="3200"/>
            </a:br>
            <a:r>
              <a:rPr lang="en-US" sz="3200"/>
              <a:t>Indian &amp; mestizos revolutionaries against the Spanish military &amp; </a:t>
            </a:r>
            <a:br>
              <a:rPr lang="en-US" sz="3200"/>
            </a:br>
            <a:r>
              <a:rPr lang="en-US" sz="3200"/>
              <a:t>creoles who feared losing their wealth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smtClean="0"/>
          </a:p>
        </p:txBody>
      </p:sp>
      <p:sp>
        <p:nvSpPr>
          <p:cNvPr id="21507" name="Content Placeholder 2"/>
          <p:cNvSpPr>
            <a:spLocks noGrp="1"/>
          </p:cNvSpPr>
          <p:nvPr>
            <p:ph idx="1"/>
          </p:nvPr>
        </p:nvSpPr>
        <p:spPr/>
        <p:txBody>
          <a:bodyPr/>
          <a:lstStyle/>
          <a:p>
            <a:pPr eaLnBrk="1" hangingPunct="1"/>
            <a:endParaRPr lang="en-US" smtClean="0"/>
          </a:p>
        </p:txBody>
      </p:sp>
      <p:pic>
        <p:nvPicPr>
          <p:cNvPr id="21508" name="Picture 2"/>
          <p:cNvPicPr>
            <a:picLocks noChangeAspect="1" noChangeArrowheads="1"/>
          </p:cNvPicPr>
          <p:nvPr/>
        </p:nvPicPr>
        <p:blipFill>
          <a:blip r:embed="rId2" cstate="print"/>
          <a:srcRect/>
          <a:stretch>
            <a:fillRect/>
          </a:stretch>
        </p:blipFill>
        <p:spPr bwMode="auto">
          <a:xfrm>
            <a:off x="0" y="630238"/>
            <a:ext cx="9144000" cy="5846762"/>
          </a:xfrm>
          <a:prstGeom prst="rect">
            <a:avLst/>
          </a:prstGeom>
          <a:noFill/>
          <a:ln w="9525">
            <a:noFill/>
            <a:miter lim="800000"/>
            <a:headEnd/>
            <a:tailEnd/>
          </a:ln>
        </p:spPr>
      </p:pic>
      <p:pic>
        <p:nvPicPr>
          <p:cNvPr id="21509" name="Picture 2"/>
          <p:cNvPicPr>
            <a:picLocks noChangeAspect="1" noChangeArrowheads="1"/>
          </p:cNvPicPr>
          <p:nvPr/>
        </p:nvPicPr>
        <p:blipFill>
          <a:blip r:embed="rId3" cstate="print">
            <a:lum contrast="10000"/>
          </a:blip>
          <a:srcRect/>
          <a:stretch>
            <a:fillRect/>
          </a:stretch>
        </p:blipFill>
        <p:spPr bwMode="auto">
          <a:xfrm>
            <a:off x="0" y="3543300"/>
            <a:ext cx="2057400" cy="1647825"/>
          </a:xfrm>
          <a:prstGeom prst="rect">
            <a:avLst/>
          </a:prstGeom>
          <a:noFill/>
          <a:ln w="9525">
            <a:noFill/>
            <a:miter lim="800000"/>
            <a:headEnd/>
            <a:tailEnd/>
          </a:ln>
        </p:spPr>
      </p:pic>
      <p:sp>
        <p:nvSpPr>
          <p:cNvPr id="21510" name="Rectangular Callout 5"/>
          <p:cNvSpPr>
            <a:spLocks noChangeArrowheads="1"/>
          </p:cNvSpPr>
          <p:nvPr/>
        </p:nvSpPr>
        <p:spPr bwMode="auto">
          <a:xfrm>
            <a:off x="76200" y="76200"/>
            <a:ext cx="4267200" cy="2057400"/>
          </a:xfrm>
          <a:prstGeom prst="wedgeRectCallout">
            <a:avLst>
              <a:gd name="adj1" fmla="val 44704"/>
              <a:gd name="adj2" fmla="val -24940"/>
            </a:avLst>
          </a:prstGeom>
          <a:solidFill>
            <a:srgbClr val="CCFFFF"/>
          </a:solidFill>
          <a:ln w="9525" algn="ctr">
            <a:solidFill>
              <a:schemeClr val="tx1"/>
            </a:solidFill>
            <a:round/>
            <a:headEnd/>
            <a:tailEnd/>
          </a:ln>
        </p:spPr>
        <p:txBody>
          <a:bodyPr/>
          <a:lstStyle/>
          <a:p>
            <a:pPr algn="ctr" eaLnBrk="0" hangingPunct="0">
              <a:lnSpc>
                <a:spcPct val="80000"/>
              </a:lnSpc>
            </a:pPr>
            <a:r>
              <a:rPr lang="en-US" sz="3200"/>
              <a:t>During the rebellion, </a:t>
            </a:r>
            <a:br>
              <a:rPr lang="en-US" sz="3200"/>
            </a:br>
            <a:r>
              <a:rPr lang="en-US" sz="3200"/>
              <a:t>Hidalgo was killed but Mexicans found new </a:t>
            </a:r>
            <a:br>
              <a:rPr lang="en-US" sz="3200"/>
            </a:br>
            <a:r>
              <a:rPr lang="en-US" sz="3200"/>
              <a:t>leaders to continue the fight another 10 years  </a:t>
            </a:r>
          </a:p>
        </p:txBody>
      </p:sp>
      <p:pic>
        <p:nvPicPr>
          <p:cNvPr id="47106" name="Picture 2" descr="Mexcian Battle"/>
          <p:cNvPicPr>
            <a:picLocks noChangeAspect="1" noChangeArrowheads="1"/>
          </p:cNvPicPr>
          <p:nvPr/>
        </p:nvPicPr>
        <p:blipFill>
          <a:blip r:embed="rId4" cstate="print"/>
          <a:srcRect/>
          <a:stretch>
            <a:fillRect/>
          </a:stretch>
        </p:blipFill>
        <p:spPr bwMode="auto">
          <a:xfrm>
            <a:off x="4495800" y="76200"/>
            <a:ext cx="4495800" cy="2133600"/>
          </a:xfrm>
          <a:prstGeom prst="rect">
            <a:avLst/>
          </a:prstGeom>
          <a:noFill/>
          <a:ln w="9525">
            <a:noFill/>
            <a:miter lim="800000"/>
            <a:headEnd/>
            <a:tailEnd/>
          </a:ln>
        </p:spPr>
      </p:pic>
      <p:pic>
        <p:nvPicPr>
          <p:cNvPr id="47108" name="Picture 4" descr="http://tyrosa.com/images/mexican-flag.jpg"/>
          <p:cNvPicPr>
            <a:picLocks noChangeAspect="1" noChangeArrowheads="1"/>
          </p:cNvPicPr>
          <p:nvPr/>
        </p:nvPicPr>
        <p:blipFill>
          <a:blip r:embed="rId5" cstate="print"/>
          <a:srcRect/>
          <a:stretch>
            <a:fillRect/>
          </a:stretch>
        </p:blipFill>
        <p:spPr bwMode="auto">
          <a:xfrm>
            <a:off x="4527550" y="3505200"/>
            <a:ext cx="4540250" cy="3048000"/>
          </a:xfrm>
          <a:prstGeom prst="rect">
            <a:avLst/>
          </a:prstGeom>
          <a:noFill/>
          <a:ln w="9525">
            <a:noFill/>
            <a:miter lim="800000"/>
            <a:headEnd/>
            <a:tailEnd/>
          </a:ln>
        </p:spPr>
      </p:pic>
      <p:sp>
        <p:nvSpPr>
          <p:cNvPr id="14" name="Rectangular Callout 13"/>
          <p:cNvSpPr>
            <a:spLocks noChangeArrowheads="1"/>
          </p:cNvSpPr>
          <p:nvPr/>
        </p:nvSpPr>
        <p:spPr bwMode="auto">
          <a:xfrm>
            <a:off x="4572000" y="76200"/>
            <a:ext cx="4419600" cy="2057400"/>
          </a:xfrm>
          <a:prstGeom prst="wedgeRectCallout">
            <a:avLst>
              <a:gd name="adj1" fmla="val 44704"/>
              <a:gd name="adj2" fmla="val -24940"/>
            </a:avLst>
          </a:prstGeom>
          <a:solidFill>
            <a:srgbClr val="FFCCFF"/>
          </a:solidFill>
          <a:ln w="9525" algn="ctr">
            <a:solidFill>
              <a:schemeClr val="tx1"/>
            </a:solidFill>
            <a:round/>
            <a:headEnd/>
            <a:tailEnd/>
          </a:ln>
        </p:spPr>
        <p:txBody>
          <a:bodyPr/>
          <a:lstStyle/>
          <a:p>
            <a:pPr algn="ctr" eaLnBrk="0" hangingPunct="0">
              <a:lnSpc>
                <a:spcPct val="80000"/>
              </a:lnSpc>
            </a:pPr>
            <a:r>
              <a:rPr lang="en-US" sz="3200"/>
              <a:t>The turning point in the war came in 1820 when the creoles switched sides &amp; joined the </a:t>
            </a:r>
            <a:br>
              <a:rPr lang="en-US" sz="3200"/>
            </a:br>
            <a:r>
              <a:rPr lang="en-US" sz="3200"/>
              <a:t>revolt against Spain </a:t>
            </a:r>
          </a:p>
        </p:txBody>
      </p:sp>
      <p:sp>
        <p:nvSpPr>
          <p:cNvPr id="11" name="Rectangular Callout 10"/>
          <p:cNvSpPr>
            <a:spLocks noChangeArrowheads="1"/>
          </p:cNvSpPr>
          <p:nvPr/>
        </p:nvSpPr>
        <p:spPr bwMode="auto">
          <a:xfrm>
            <a:off x="4572000" y="2209800"/>
            <a:ext cx="4419600" cy="1219200"/>
          </a:xfrm>
          <a:prstGeom prst="wedgeRectCallout">
            <a:avLst>
              <a:gd name="adj1" fmla="val 44704"/>
              <a:gd name="adj2" fmla="val -24940"/>
            </a:avLst>
          </a:prstGeom>
          <a:solidFill>
            <a:srgbClr val="FFFFCC"/>
          </a:solidFill>
          <a:ln w="9525" algn="ctr">
            <a:solidFill>
              <a:schemeClr val="tx1"/>
            </a:solidFill>
            <a:round/>
            <a:headEnd/>
            <a:tailEnd/>
          </a:ln>
        </p:spPr>
        <p:txBody>
          <a:bodyPr/>
          <a:lstStyle/>
          <a:p>
            <a:pPr algn="ctr" eaLnBrk="0" hangingPunct="0">
              <a:lnSpc>
                <a:spcPct val="80000"/>
              </a:lnSpc>
            </a:pPr>
            <a:r>
              <a:rPr lang="en-US" sz="3200"/>
              <a:t>In 1821, Spain granted Mexico its independence &amp; a republic was formed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xit" presetSubtype="0" fill="hold" nodeType="withEffect">
                                  <p:stCondLst>
                                    <p:cond delay="0"/>
                                  </p:stCondLst>
                                  <p:childTnLst>
                                    <p:animEffect transition="out" filter="fade">
                                      <p:cBhvr>
                                        <p:cTn id="9" dur="1000"/>
                                        <p:tgtEl>
                                          <p:spTgt spid="47106"/>
                                        </p:tgtEl>
                                      </p:cBhvr>
                                    </p:animEffect>
                                    <p:set>
                                      <p:cBhvr>
                                        <p:cTn id="10" dur="1" fill="hold">
                                          <p:stCondLst>
                                            <p:cond delay="999"/>
                                          </p:stCondLst>
                                        </p:cTn>
                                        <p:tgtEl>
                                          <p:spTgt spid="4710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7108"/>
                                        </p:tgtEl>
                                        <p:attrNameLst>
                                          <p:attrName>style.visibility</p:attrName>
                                        </p:attrNameLst>
                                      </p:cBhvr>
                                      <p:to>
                                        <p:strVal val="visible"/>
                                      </p:to>
                                    </p:set>
                                    <p:animEffect transition="in" filter="fade">
                                      <p:cBhvr>
                                        <p:cTn id="18" dur="1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228600"/>
            <a:ext cx="5029200" cy="6400800"/>
          </a:xfrm>
          <a:prstGeom prst="rect">
            <a:avLst/>
          </a:prstGeom>
          <a:noFill/>
          <a:ln w="9525">
            <a:noFill/>
            <a:miter lim="800000"/>
            <a:headEnd/>
            <a:tailEnd/>
          </a:ln>
        </p:spPr>
      </p:pic>
      <p:sp>
        <p:nvSpPr>
          <p:cNvPr id="4099" name="Rectangular Callout 4"/>
          <p:cNvSpPr>
            <a:spLocks noChangeArrowheads="1"/>
          </p:cNvSpPr>
          <p:nvPr/>
        </p:nvSpPr>
        <p:spPr bwMode="auto">
          <a:xfrm>
            <a:off x="5105400" y="76200"/>
            <a:ext cx="3886200" cy="1600200"/>
          </a:xfrm>
          <a:prstGeom prst="wedgeRectCallout">
            <a:avLst>
              <a:gd name="adj1" fmla="val -8532"/>
              <a:gd name="adj2" fmla="val 25125"/>
            </a:avLst>
          </a:prstGeom>
          <a:solidFill>
            <a:srgbClr val="CCFFCC"/>
          </a:solidFill>
          <a:ln w="9525" algn="ctr">
            <a:solidFill>
              <a:schemeClr val="tx1"/>
            </a:solidFill>
            <a:round/>
            <a:headEnd/>
            <a:tailEnd/>
          </a:ln>
        </p:spPr>
        <p:txBody>
          <a:bodyPr/>
          <a:lstStyle/>
          <a:p>
            <a:pPr algn="ctr" eaLnBrk="0" hangingPunct="0">
              <a:lnSpc>
                <a:spcPct val="80000"/>
              </a:lnSpc>
            </a:pPr>
            <a:r>
              <a:rPr lang="en-US" sz="3200"/>
              <a:t>From 1500 to 1800, </a:t>
            </a:r>
            <a:br>
              <a:rPr lang="en-US" sz="3200"/>
            </a:br>
            <a:r>
              <a:rPr lang="en-US" sz="3200"/>
              <a:t>Latin America was colonized by Europe, especially Spain </a:t>
            </a:r>
          </a:p>
        </p:txBody>
      </p:sp>
      <p:sp>
        <p:nvSpPr>
          <p:cNvPr id="6" name="Rectangular Callout 5"/>
          <p:cNvSpPr>
            <a:spLocks noChangeArrowheads="1"/>
          </p:cNvSpPr>
          <p:nvPr/>
        </p:nvSpPr>
        <p:spPr bwMode="auto">
          <a:xfrm>
            <a:off x="5105400" y="1752600"/>
            <a:ext cx="3886200" cy="1600200"/>
          </a:xfrm>
          <a:prstGeom prst="wedgeRectCallout">
            <a:avLst>
              <a:gd name="adj1" fmla="val -8532"/>
              <a:gd name="adj2" fmla="val 2512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European nations used mercantilism to gain wealth from their American colonies </a:t>
            </a:r>
          </a:p>
        </p:txBody>
      </p:sp>
      <p:pic>
        <p:nvPicPr>
          <p:cNvPr id="7" name="Picture 6" descr="chart-TreasureFromTheAmericas"/>
          <p:cNvPicPr>
            <a:picLocks noChangeAspect="1" noChangeArrowheads="1"/>
          </p:cNvPicPr>
          <p:nvPr/>
        </p:nvPicPr>
        <p:blipFill>
          <a:blip r:embed="rId4" cstate="print">
            <a:lum bright="-6000" contrast="12000"/>
          </a:blip>
          <a:srcRect/>
          <a:stretch>
            <a:fillRect/>
          </a:stretch>
        </p:blipFill>
        <p:spPr bwMode="auto">
          <a:xfrm>
            <a:off x="5105400" y="3505200"/>
            <a:ext cx="3886200" cy="3352800"/>
          </a:xfrm>
          <a:prstGeom prst="rect">
            <a:avLst/>
          </a:prstGeom>
          <a:noFill/>
          <a:ln w="9525">
            <a:solidFill>
              <a:schemeClr val="accent2"/>
            </a:solidFill>
            <a:miter lim="800000"/>
            <a:headEnd/>
            <a:tailEnd/>
          </a:ln>
        </p:spPr>
      </p:pic>
      <p:pic>
        <p:nvPicPr>
          <p:cNvPr id="8" name="Picture 7" descr="chart-TreasureFromTheAmericas"/>
          <p:cNvPicPr>
            <a:picLocks noChangeAspect="1" noChangeArrowheads="1"/>
          </p:cNvPicPr>
          <p:nvPr/>
        </p:nvPicPr>
        <p:blipFill>
          <a:blip r:embed="rId5" cstate="print">
            <a:lum bright="-6000" contrast="12000"/>
          </a:blip>
          <a:srcRect/>
          <a:stretch>
            <a:fillRect/>
          </a:stretch>
        </p:blipFill>
        <p:spPr bwMode="auto">
          <a:xfrm>
            <a:off x="5791200" y="3581400"/>
            <a:ext cx="1047750" cy="762000"/>
          </a:xfrm>
          <a:prstGeom prst="rect">
            <a:avLst/>
          </a:prstGeom>
          <a:noFill/>
          <a:ln w="9525">
            <a:solidFill>
              <a:schemeClr val="bg1"/>
            </a:solidFill>
            <a:miter lim="800000"/>
            <a:headEnd/>
            <a:tailEnd/>
          </a:ln>
        </p:spPr>
      </p:pic>
      <p:sp>
        <p:nvSpPr>
          <p:cNvPr id="10" name="Rectangular Callout 9"/>
          <p:cNvSpPr>
            <a:spLocks noChangeArrowheads="1"/>
          </p:cNvSpPr>
          <p:nvPr/>
        </p:nvSpPr>
        <p:spPr bwMode="auto">
          <a:xfrm>
            <a:off x="5105400" y="3429000"/>
            <a:ext cx="3886200" cy="1219200"/>
          </a:xfrm>
          <a:prstGeom prst="wedgeRectCallout">
            <a:avLst>
              <a:gd name="adj1" fmla="val -8532"/>
              <a:gd name="adj2" fmla="val 25125"/>
            </a:avLst>
          </a:prstGeom>
          <a:solidFill>
            <a:srgbClr val="FFCCFF"/>
          </a:solidFill>
          <a:ln w="9525" algn="ctr">
            <a:solidFill>
              <a:schemeClr val="tx1"/>
            </a:solidFill>
            <a:round/>
            <a:headEnd/>
            <a:tailEnd/>
          </a:ln>
        </p:spPr>
        <p:txBody>
          <a:bodyPr/>
          <a:lstStyle/>
          <a:p>
            <a:pPr algn="ctr" eaLnBrk="0" hangingPunct="0">
              <a:lnSpc>
                <a:spcPct val="80000"/>
              </a:lnSpc>
            </a:pPr>
            <a:r>
              <a:rPr lang="en-US" sz="3200"/>
              <a:t>Catholic missionaries from Spain &amp; France converted Indians </a:t>
            </a:r>
          </a:p>
        </p:txBody>
      </p:sp>
      <p:pic>
        <p:nvPicPr>
          <p:cNvPr id="12" name="Picture 9" descr="marquette"/>
          <p:cNvPicPr>
            <a:picLocks noChangeAspect="1" noChangeArrowheads="1"/>
          </p:cNvPicPr>
          <p:nvPr/>
        </p:nvPicPr>
        <p:blipFill>
          <a:blip r:embed="rId6" cstate="print">
            <a:lum contrast="30000"/>
          </a:blip>
          <a:srcRect l="10834" b="16678"/>
          <a:stretch>
            <a:fillRect/>
          </a:stretch>
        </p:blipFill>
        <p:spPr bwMode="auto">
          <a:xfrm>
            <a:off x="5105400" y="4724400"/>
            <a:ext cx="39243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lum contrast="10000"/>
          </a:blip>
          <a:srcRect/>
          <a:stretch>
            <a:fillRect/>
          </a:stretch>
        </p:blipFill>
        <p:spPr bwMode="auto">
          <a:xfrm>
            <a:off x="0" y="490538"/>
            <a:ext cx="5105400" cy="5986462"/>
          </a:xfrm>
          <a:prstGeom prst="rect">
            <a:avLst/>
          </a:prstGeom>
          <a:noFill/>
          <a:ln w="9525">
            <a:noFill/>
            <a:miter lim="800000"/>
            <a:headEnd/>
            <a:tailEnd/>
          </a:ln>
        </p:spPr>
      </p:pic>
      <p:sp>
        <p:nvSpPr>
          <p:cNvPr id="22531" name="Rectangular Callout 5"/>
          <p:cNvSpPr>
            <a:spLocks noChangeArrowheads="1"/>
          </p:cNvSpPr>
          <p:nvPr/>
        </p:nvSpPr>
        <p:spPr bwMode="auto">
          <a:xfrm>
            <a:off x="5181600" y="76200"/>
            <a:ext cx="3810000" cy="1524000"/>
          </a:xfrm>
          <a:prstGeom prst="wedgeRectCallout">
            <a:avLst>
              <a:gd name="adj1" fmla="val 44704"/>
              <a:gd name="adj2" fmla="val -24940"/>
            </a:avLst>
          </a:prstGeom>
          <a:solidFill>
            <a:srgbClr val="FFCCFF"/>
          </a:solidFill>
          <a:ln w="9525" algn="ctr">
            <a:solidFill>
              <a:schemeClr val="tx1"/>
            </a:solidFill>
            <a:round/>
            <a:headEnd/>
            <a:tailEnd/>
          </a:ln>
        </p:spPr>
        <p:txBody>
          <a:bodyPr/>
          <a:lstStyle/>
          <a:p>
            <a:pPr algn="ctr" eaLnBrk="0" hangingPunct="0">
              <a:lnSpc>
                <a:spcPct val="75000"/>
              </a:lnSpc>
            </a:pPr>
            <a:r>
              <a:rPr lang="en-US" sz="3200"/>
              <a:t>Throughout Latin America, new democratic republics were created</a:t>
            </a:r>
          </a:p>
        </p:txBody>
      </p:sp>
      <p:sp>
        <p:nvSpPr>
          <p:cNvPr id="7" name="Rectangular Callout 6"/>
          <p:cNvSpPr>
            <a:spLocks noChangeArrowheads="1"/>
          </p:cNvSpPr>
          <p:nvPr/>
        </p:nvSpPr>
        <p:spPr bwMode="auto">
          <a:xfrm>
            <a:off x="5181600" y="1752600"/>
            <a:ext cx="3810000" cy="1905000"/>
          </a:xfrm>
          <a:prstGeom prst="wedgeRectCallout">
            <a:avLst>
              <a:gd name="adj1" fmla="val 44704"/>
              <a:gd name="adj2" fmla="val -24940"/>
            </a:avLst>
          </a:prstGeom>
          <a:solidFill>
            <a:srgbClr val="CCFF99"/>
          </a:solidFill>
          <a:ln w="9525" algn="ctr">
            <a:solidFill>
              <a:schemeClr val="tx1"/>
            </a:solidFill>
            <a:round/>
            <a:headEnd/>
            <a:tailEnd/>
          </a:ln>
        </p:spPr>
        <p:txBody>
          <a:bodyPr/>
          <a:lstStyle/>
          <a:p>
            <a:pPr algn="ctr" eaLnBrk="0" hangingPunct="0">
              <a:lnSpc>
                <a:spcPct val="75000"/>
              </a:lnSpc>
            </a:pPr>
            <a:r>
              <a:rPr lang="en-US" sz="3200"/>
              <a:t>But, Latin Americans did not have a history of self-government &amp; many of the new gov’ts were unstable</a:t>
            </a:r>
          </a:p>
        </p:txBody>
      </p:sp>
      <p:sp>
        <p:nvSpPr>
          <p:cNvPr id="8" name="Rectangular Callout 7"/>
          <p:cNvSpPr>
            <a:spLocks noChangeArrowheads="1"/>
          </p:cNvSpPr>
          <p:nvPr/>
        </p:nvSpPr>
        <p:spPr bwMode="auto">
          <a:xfrm>
            <a:off x="5181600" y="3810000"/>
            <a:ext cx="3810000" cy="1981200"/>
          </a:xfrm>
          <a:prstGeom prst="wedgeRectCallout">
            <a:avLst>
              <a:gd name="adj1" fmla="val 44704"/>
              <a:gd name="adj2" fmla="val -24940"/>
            </a:avLst>
          </a:prstGeom>
          <a:solidFill>
            <a:srgbClr val="CCCCFF"/>
          </a:solidFill>
          <a:ln w="9525" algn="ctr">
            <a:solidFill>
              <a:schemeClr val="tx1"/>
            </a:solidFill>
            <a:round/>
            <a:headEnd/>
            <a:tailEnd/>
          </a:ln>
        </p:spPr>
        <p:txBody>
          <a:bodyPr/>
          <a:lstStyle/>
          <a:p>
            <a:pPr algn="ctr" eaLnBrk="0" hangingPunct="0">
              <a:lnSpc>
                <a:spcPct val="75000"/>
              </a:lnSpc>
            </a:pPr>
            <a:r>
              <a:rPr lang="en-US" sz="3200"/>
              <a:t>In many nations, military dictators called caudillos seized power &amp; made few reforms for citizens</a:t>
            </a:r>
          </a:p>
        </p:txBody>
      </p:sp>
      <p:pic>
        <p:nvPicPr>
          <p:cNvPr id="29700" name="Picture 4" descr="Dictator.  Original artwork for Look and Learn (issue yet to be identified).  Lent for scanning by The Gallery of Illustration.">
            <a:hlinkClick r:id="rId3"/>
          </p:cNvPr>
          <p:cNvPicPr>
            <a:picLocks noChangeAspect="1" noChangeArrowheads="1"/>
          </p:cNvPicPr>
          <p:nvPr/>
        </p:nvPicPr>
        <p:blipFill>
          <a:blip r:embed="rId4" cstate="print"/>
          <a:srcRect/>
          <a:stretch>
            <a:fillRect/>
          </a:stretch>
        </p:blipFill>
        <p:spPr bwMode="auto">
          <a:xfrm>
            <a:off x="0" y="2667000"/>
            <a:ext cx="5002213" cy="4191000"/>
          </a:xfrm>
          <a:prstGeom prst="rect">
            <a:avLst/>
          </a:prstGeom>
          <a:noFill/>
          <a:ln w="9525">
            <a:noFill/>
            <a:miter lim="800000"/>
            <a:headEnd/>
            <a:tailEnd/>
          </a:ln>
        </p:spPr>
      </p:pic>
      <p:pic>
        <p:nvPicPr>
          <p:cNvPr id="12" name="Picture 2" descr="http://img.webme.com/pic/g/gizliilimler/monroe_doctrine.jpg"/>
          <p:cNvPicPr>
            <a:picLocks noChangeAspect="1" noChangeArrowheads="1"/>
          </p:cNvPicPr>
          <p:nvPr/>
        </p:nvPicPr>
        <p:blipFill>
          <a:blip r:embed="rId5" cstate="print"/>
          <a:srcRect/>
          <a:stretch>
            <a:fillRect/>
          </a:stretch>
        </p:blipFill>
        <p:spPr bwMode="auto">
          <a:xfrm>
            <a:off x="0" y="609600"/>
            <a:ext cx="5118100" cy="5715000"/>
          </a:xfrm>
          <a:prstGeom prst="rect">
            <a:avLst/>
          </a:prstGeom>
          <a:noFill/>
          <a:ln w="9525">
            <a:noFill/>
            <a:miter lim="800000"/>
            <a:headEnd/>
            <a:tailEnd/>
          </a:ln>
        </p:spPr>
      </p:pic>
      <p:sp>
        <p:nvSpPr>
          <p:cNvPr id="9" name="Rectangular Callout 8"/>
          <p:cNvSpPr>
            <a:spLocks noChangeArrowheads="1"/>
          </p:cNvSpPr>
          <p:nvPr/>
        </p:nvSpPr>
        <p:spPr bwMode="auto">
          <a:xfrm>
            <a:off x="4876800" y="5943600"/>
            <a:ext cx="4114800" cy="762000"/>
          </a:xfrm>
          <a:prstGeom prst="wedgeRectCallout">
            <a:avLst>
              <a:gd name="adj1" fmla="val 44704"/>
              <a:gd name="adj2" fmla="val -24940"/>
            </a:avLst>
          </a:prstGeom>
          <a:solidFill>
            <a:srgbClr val="CCFFFF"/>
          </a:solidFill>
          <a:ln w="9525" algn="ctr">
            <a:solidFill>
              <a:schemeClr val="tx1"/>
            </a:solidFill>
            <a:round/>
            <a:headEnd/>
            <a:tailEnd/>
          </a:ln>
        </p:spPr>
        <p:txBody>
          <a:bodyPr/>
          <a:lstStyle/>
          <a:p>
            <a:pPr algn="ctr" eaLnBrk="0" hangingPunct="0">
              <a:lnSpc>
                <a:spcPct val="75000"/>
              </a:lnSpc>
            </a:pPr>
            <a:r>
              <a:rPr lang="en-US" sz="3200"/>
              <a:t>Latin America became dependent on the USA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fade">
                                      <p:cBhvr>
                                        <p:cTn id="15" dur="1000"/>
                                        <p:tgtEl>
                                          <p:spTgt spid="2970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xit" presetSubtype="0" fill="hold" nodeType="withEffect">
                                  <p:stCondLst>
                                    <p:cond delay="0"/>
                                  </p:stCondLst>
                                  <p:childTnLst>
                                    <p:animEffect transition="out" filter="fade">
                                      <p:cBhvr>
                                        <p:cTn id="22" dur="1000"/>
                                        <p:tgtEl>
                                          <p:spTgt spid="29700"/>
                                        </p:tgtEl>
                                      </p:cBhvr>
                                    </p:animEffect>
                                    <p:set>
                                      <p:cBhvr>
                                        <p:cTn id="23" dur="1" fill="hold">
                                          <p:stCondLst>
                                            <p:cond delay="999"/>
                                          </p:stCondLst>
                                        </p:cTn>
                                        <p:tgtEl>
                                          <p:spTgt spid="2970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990600"/>
          </a:xfrm>
        </p:spPr>
        <p:txBody>
          <a:bodyPr/>
          <a:lstStyle/>
          <a:p>
            <a:r>
              <a:rPr lang="en-US" smtClean="0"/>
              <a:t>Closure Activity </a:t>
            </a:r>
          </a:p>
        </p:txBody>
      </p:sp>
      <p:sp>
        <p:nvSpPr>
          <p:cNvPr id="23555" name="Content Placeholder 2"/>
          <p:cNvSpPr>
            <a:spLocks noGrp="1"/>
          </p:cNvSpPr>
          <p:nvPr>
            <p:ph idx="1"/>
          </p:nvPr>
        </p:nvSpPr>
        <p:spPr>
          <a:xfrm>
            <a:off x="0" y="990600"/>
            <a:ext cx="9144000" cy="5867400"/>
          </a:xfrm>
        </p:spPr>
        <p:txBody>
          <a:bodyPr/>
          <a:lstStyle/>
          <a:p>
            <a:pPr>
              <a:lnSpc>
                <a:spcPct val="90000"/>
              </a:lnSpc>
              <a:spcBef>
                <a:spcPct val="0"/>
              </a:spcBef>
            </a:pPr>
            <a:r>
              <a:rPr lang="en-US" sz="3800" smtClean="0"/>
              <a:t>Creating an Enlightenment </a:t>
            </a:r>
            <a:r>
              <a:rPr lang="en-US" sz="3800" i="1" smtClean="0"/>
              <a:t>Encyclopedia:</a:t>
            </a:r>
          </a:p>
          <a:p>
            <a:pPr lvl="1">
              <a:lnSpc>
                <a:spcPct val="90000"/>
              </a:lnSpc>
              <a:spcBef>
                <a:spcPct val="0"/>
              </a:spcBef>
            </a:pPr>
            <a:r>
              <a:rPr lang="en-US" sz="3800" smtClean="0"/>
              <a:t>Working with a partner, create an entry into Diderot’s </a:t>
            </a:r>
            <a:r>
              <a:rPr lang="en-US" sz="3800" i="1" smtClean="0"/>
              <a:t>Encyclopedia</a:t>
            </a:r>
            <a:r>
              <a:rPr lang="en-US" sz="3800" smtClean="0"/>
              <a:t> about one key idea or person of the Enlightenment</a:t>
            </a:r>
          </a:p>
          <a:p>
            <a:pPr lvl="1">
              <a:lnSpc>
                <a:spcPct val="90000"/>
              </a:lnSpc>
              <a:spcBef>
                <a:spcPct val="0"/>
              </a:spcBef>
            </a:pPr>
            <a:r>
              <a:rPr lang="en-US" sz="3800" smtClean="0"/>
              <a:t>Use the template provided to provide a brief summary of the person/idea &amp; create a brief sketch </a:t>
            </a:r>
          </a:p>
          <a:p>
            <a:pPr lvl="1">
              <a:lnSpc>
                <a:spcPct val="90000"/>
              </a:lnSpc>
              <a:spcBef>
                <a:spcPct val="0"/>
              </a:spcBef>
            </a:pPr>
            <a:r>
              <a:rPr lang="en-US" sz="3800" smtClean="0"/>
              <a:t>When finished, hang it up in the room to create a classroom encyclopedia</a:t>
            </a:r>
          </a:p>
          <a:p>
            <a:pPr lvl="1">
              <a:lnSpc>
                <a:spcPct val="90000"/>
              </a:lnSpc>
              <a:spcBef>
                <a:spcPct val="0"/>
              </a:spcBef>
            </a:pPr>
            <a:r>
              <a:rPr lang="en-US" sz="3800" smtClean="0"/>
              <a:t>Be prepared to present on your topic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6248400" y="1143000"/>
            <a:ext cx="2743200" cy="5257800"/>
          </a:xfrm>
          <a:prstGeom prst="rect">
            <a:avLst/>
          </a:prstGeom>
          <a:noFill/>
          <a:ln w="9525" algn="ctr">
            <a:solidFill>
              <a:schemeClr val="tx1"/>
            </a:solidFill>
            <a:round/>
            <a:headEnd/>
            <a:tailEnd/>
          </a:ln>
        </p:spPr>
        <p:txBody>
          <a:bodyPr/>
          <a:lstStyle/>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r>
              <a:rPr lang="en-US" sz="1100"/>
              <a:t>sketch </a:t>
            </a:r>
          </a:p>
        </p:txBody>
      </p:sp>
      <p:sp>
        <p:nvSpPr>
          <p:cNvPr id="24579" name="Rectangle 6"/>
          <p:cNvSpPr>
            <a:spLocks noChangeArrowheads="1"/>
          </p:cNvSpPr>
          <p:nvPr/>
        </p:nvSpPr>
        <p:spPr bwMode="auto">
          <a:xfrm>
            <a:off x="152400" y="6477000"/>
            <a:ext cx="8839200" cy="304800"/>
          </a:xfrm>
          <a:prstGeom prst="rect">
            <a:avLst/>
          </a:prstGeom>
          <a:noFill/>
          <a:ln w="9525" algn="ctr">
            <a:solidFill>
              <a:schemeClr val="tx1"/>
            </a:solidFill>
            <a:round/>
            <a:headEnd/>
            <a:tailEnd/>
          </a:ln>
        </p:spPr>
        <p:txBody>
          <a:bodyPr/>
          <a:lstStyle/>
          <a:p>
            <a:pPr algn="r" eaLnBrk="0" hangingPunct="0"/>
            <a:endParaRPr lang="en-US" sz="600"/>
          </a:p>
          <a:p>
            <a:pPr algn="r" eaLnBrk="0" hangingPunct="0"/>
            <a:r>
              <a:rPr lang="en-US" sz="1100"/>
              <a:t>your names </a:t>
            </a:r>
          </a:p>
        </p:txBody>
      </p:sp>
      <p:sp>
        <p:nvSpPr>
          <p:cNvPr id="24580" name="Rectangle 7"/>
          <p:cNvSpPr>
            <a:spLocks noChangeArrowheads="1"/>
          </p:cNvSpPr>
          <p:nvPr/>
        </p:nvSpPr>
        <p:spPr bwMode="auto">
          <a:xfrm>
            <a:off x="152400" y="1143000"/>
            <a:ext cx="5943600" cy="5257800"/>
          </a:xfrm>
          <a:prstGeom prst="rect">
            <a:avLst/>
          </a:prstGeom>
          <a:noFill/>
          <a:ln w="9525" algn="ctr">
            <a:solidFill>
              <a:schemeClr val="tx1"/>
            </a:solidFill>
            <a:round/>
            <a:headEnd/>
            <a:tailEnd/>
          </a:ln>
        </p:spPr>
        <p:txBody>
          <a:bodyPr/>
          <a:lstStyle/>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r>
              <a:rPr lang="en-US" sz="1100"/>
              <a:t>summary </a:t>
            </a:r>
            <a:endParaRPr lang="en-US"/>
          </a:p>
        </p:txBody>
      </p:sp>
      <p:sp>
        <p:nvSpPr>
          <p:cNvPr id="24581" name="Rectangle 8"/>
          <p:cNvSpPr>
            <a:spLocks noChangeArrowheads="1"/>
          </p:cNvSpPr>
          <p:nvPr/>
        </p:nvSpPr>
        <p:spPr bwMode="auto">
          <a:xfrm>
            <a:off x="152400" y="152400"/>
            <a:ext cx="8839200" cy="914400"/>
          </a:xfrm>
          <a:prstGeom prst="rect">
            <a:avLst/>
          </a:prstGeom>
          <a:noFill/>
          <a:ln w="9525" algn="ctr">
            <a:solidFill>
              <a:schemeClr val="tx1"/>
            </a:solidFill>
            <a:round/>
            <a:headEnd/>
            <a:tailEnd/>
          </a:ln>
        </p:spPr>
        <p:txBody>
          <a:bodyPr/>
          <a:lstStyle/>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r>
              <a:rPr lang="en-US" sz="1100"/>
              <a:t>title</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685800"/>
          </a:xfrm>
        </p:spPr>
        <p:txBody>
          <a:bodyPr/>
          <a:lstStyle/>
          <a:p>
            <a:r>
              <a:rPr lang="en-US" sz="3600" smtClean="0"/>
              <a:t>Encyclopedia Entries </a:t>
            </a:r>
          </a:p>
        </p:txBody>
      </p:sp>
      <p:sp>
        <p:nvSpPr>
          <p:cNvPr id="4" name="Content Placeholder 3"/>
          <p:cNvSpPr>
            <a:spLocks noGrp="1"/>
          </p:cNvSpPr>
          <p:nvPr>
            <p:ph sz="half" idx="1"/>
          </p:nvPr>
        </p:nvSpPr>
        <p:spPr>
          <a:xfrm>
            <a:off x="76200" y="609600"/>
            <a:ext cx="4724400" cy="6172200"/>
          </a:xfrm>
        </p:spPr>
        <p:txBody>
          <a:bodyPr/>
          <a:lstStyle/>
          <a:p>
            <a:pPr marL="338138" indent="-338138">
              <a:lnSpc>
                <a:spcPct val="85000"/>
              </a:lnSpc>
              <a:spcBef>
                <a:spcPts val="0"/>
              </a:spcBef>
              <a:spcAft>
                <a:spcPts val="1800"/>
              </a:spcAft>
              <a:buFont typeface="+mj-lt"/>
              <a:buAutoNum type="arabicPeriod"/>
              <a:defRPr/>
            </a:pPr>
            <a:r>
              <a:rPr lang="en-US" sz="2400" dirty="0" smtClean="0">
                <a:ea typeface="+mn-ea"/>
              </a:rPr>
              <a:t>Colonial assemblies</a:t>
            </a:r>
          </a:p>
          <a:p>
            <a:pPr marL="338138" indent="-338138">
              <a:lnSpc>
                <a:spcPct val="85000"/>
              </a:lnSpc>
              <a:spcBef>
                <a:spcPts val="0"/>
              </a:spcBef>
              <a:spcAft>
                <a:spcPts val="1800"/>
              </a:spcAft>
              <a:buFont typeface="+mj-lt"/>
              <a:buAutoNum type="arabicPeriod"/>
              <a:defRPr/>
            </a:pPr>
            <a:r>
              <a:rPr lang="en-US" sz="2400" dirty="0" smtClean="0">
                <a:ea typeface="+mn-ea"/>
              </a:rPr>
              <a:t>Reasons for the American Revolution</a:t>
            </a:r>
          </a:p>
          <a:p>
            <a:pPr marL="338138" indent="-338138">
              <a:lnSpc>
                <a:spcPct val="85000"/>
              </a:lnSpc>
              <a:spcBef>
                <a:spcPts val="0"/>
              </a:spcBef>
              <a:spcAft>
                <a:spcPts val="1800"/>
              </a:spcAft>
              <a:buFont typeface="+mj-lt"/>
              <a:buAutoNum type="arabicPeriod"/>
              <a:defRPr/>
            </a:pPr>
            <a:r>
              <a:rPr lang="en-US" sz="2400" dirty="0" smtClean="0">
                <a:ea typeface="+mn-ea"/>
              </a:rPr>
              <a:t>“No Taxation without Representation” </a:t>
            </a:r>
          </a:p>
          <a:p>
            <a:pPr marL="338138" indent="-338138">
              <a:lnSpc>
                <a:spcPct val="85000"/>
              </a:lnSpc>
              <a:spcBef>
                <a:spcPts val="0"/>
              </a:spcBef>
              <a:spcAft>
                <a:spcPts val="1800"/>
              </a:spcAft>
              <a:buFont typeface="+mj-lt"/>
              <a:buAutoNum type="arabicPeriod"/>
              <a:defRPr/>
            </a:pPr>
            <a:r>
              <a:rPr lang="en-US" sz="2400" dirty="0" smtClean="0">
                <a:ea typeface="+mn-ea"/>
              </a:rPr>
              <a:t>Declaration of Independence</a:t>
            </a:r>
          </a:p>
          <a:p>
            <a:pPr marL="338138" indent="-338138">
              <a:lnSpc>
                <a:spcPct val="85000"/>
              </a:lnSpc>
              <a:spcBef>
                <a:spcPts val="0"/>
              </a:spcBef>
              <a:spcAft>
                <a:spcPts val="1800"/>
              </a:spcAft>
              <a:buFont typeface="+mj-lt"/>
              <a:buAutoNum type="arabicPeriod"/>
              <a:defRPr/>
            </a:pPr>
            <a:r>
              <a:rPr lang="en-US" sz="2400" dirty="0" smtClean="0">
                <a:ea typeface="+mn-ea"/>
              </a:rPr>
              <a:t>American Revolution</a:t>
            </a:r>
          </a:p>
          <a:p>
            <a:pPr marL="338138" indent="-338138">
              <a:lnSpc>
                <a:spcPct val="85000"/>
              </a:lnSpc>
              <a:spcBef>
                <a:spcPts val="0"/>
              </a:spcBef>
              <a:spcAft>
                <a:spcPts val="1800"/>
              </a:spcAft>
              <a:buFont typeface="+mj-lt"/>
              <a:buAutoNum type="arabicPeriod"/>
              <a:defRPr/>
            </a:pPr>
            <a:r>
              <a:rPr lang="en-US" sz="2400" dirty="0" smtClean="0">
                <a:ea typeface="+mn-ea"/>
              </a:rPr>
              <a:t>Constitution </a:t>
            </a:r>
          </a:p>
          <a:p>
            <a:pPr marL="338138" indent="-338138">
              <a:lnSpc>
                <a:spcPct val="85000"/>
              </a:lnSpc>
              <a:spcBef>
                <a:spcPts val="0"/>
              </a:spcBef>
              <a:spcAft>
                <a:spcPts val="1800"/>
              </a:spcAft>
              <a:buFont typeface="+mj-lt"/>
              <a:buAutoNum type="arabicPeriod"/>
              <a:defRPr/>
            </a:pPr>
            <a:r>
              <a:rPr lang="en-US" sz="2400" dirty="0" smtClean="0">
                <a:ea typeface="+mn-ea"/>
              </a:rPr>
              <a:t>Thomas Jefferson </a:t>
            </a:r>
          </a:p>
          <a:p>
            <a:pPr marL="338138" indent="-338138">
              <a:lnSpc>
                <a:spcPct val="85000"/>
              </a:lnSpc>
              <a:spcBef>
                <a:spcPts val="0"/>
              </a:spcBef>
              <a:spcAft>
                <a:spcPts val="1800"/>
              </a:spcAft>
              <a:buFont typeface="+mj-lt"/>
              <a:buAutoNum type="arabicPeriod"/>
              <a:defRPr/>
            </a:pPr>
            <a:r>
              <a:rPr lang="en-US" sz="2400" dirty="0" smtClean="0">
                <a:ea typeface="+mn-ea"/>
              </a:rPr>
              <a:t>Reasons for the French Revolution</a:t>
            </a:r>
          </a:p>
          <a:p>
            <a:pPr marL="457200" indent="-457200">
              <a:lnSpc>
                <a:spcPct val="85000"/>
              </a:lnSpc>
              <a:spcBef>
                <a:spcPts val="0"/>
              </a:spcBef>
              <a:spcAft>
                <a:spcPts val="1800"/>
              </a:spcAft>
              <a:buFont typeface="Times New Roman" pitchFamily="18" charset="0"/>
              <a:buAutoNum type="arabicPeriod" startAt="9"/>
              <a:defRPr/>
            </a:pPr>
            <a:r>
              <a:rPr lang="en-US" sz="2400" dirty="0" smtClean="0">
                <a:ea typeface="+mn-ea"/>
              </a:rPr>
              <a:t>Estates-General </a:t>
            </a:r>
          </a:p>
          <a:p>
            <a:pPr marL="457200" indent="-457200">
              <a:lnSpc>
                <a:spcPct val="85000"/>
              </a:lnSpc>
              <a:spcBef>
                <a:spcPts val="0"/>
              </a:spcBef>
              <a:spcAft>
                <a:spcPts val="1800"/>
              </a:spcAft>
              <a:buFont typeface="Times New Roman" pitchFamily="18" charset="0"/>
              <a:buAutoNum type="arabicPeriod" startAt="9"/>
              <a:defRPr/>
            </a:pPr>
            <a:r>
              <a:rPr lang="en-US" sz="2400" dirty="0" smtClean="0">
                <a:ea typeface="+mn-ea"/>
              </a:rPr>
              <a:t>National Assembly</a:t>
            </a:r>
          </a:p>
          <a:p>
            <a:pPr marL="338138" indent="-338138">
              <a:lnSpc>
                <a:spcPct val="85000"/>
              </a:lnSpc>
              <a:spcBef>
                <a:spcPts val="0"/>
              </a:spcBef>
              <a:spcAft>
                <a:spcPts val="3600"/>
              </a:spcAft>
              <a:buFont typeface="+mj-lt"/>
              <a:buAutoNum type="arabicPeriod"/>
              <a:defRPr/>
            </a:pPr>
            <a:endParaRPr lang="en-US" sz="2400" dirty="0" smtClean="0">
              <a:ea typeface="+mn-ea"/>
            </a:endParaRPr>
          </a:p>
          <a:p>
            <a:pPr marL="338138" indent="-338138">
              <a:lnSpc>
                <a:spcPct val="85000"/>
              </a:lnSpc>
              <a:spcBef>
                <a:spcPts val="0"/>
              </a:spcBef>
              <a:spcAft>
                <a:spcPts val="3600"/>
              </a:spcAft>
              <a:buFont typeface="+mj-lt"/>
              <a:buAutoNum type="arabicPeriod"/>
              <a:defRPr/>
            </a:pPr>
            <a:endParaRPr lang="en-US" sz="2400" dirty="0" smtClean="0">
              <a:ea typeface="+mn-ea"/>
            </a:endParaRPr>
          </a:p>
          <a:p>
            <a:pPr>
              <a:lnSpc>
                <a:spcPct val="85000"/>
              </a:lnSpc>
              <a:spcBef>
                <a:spcPts val="0"/>
              </a:spcBef>
              <a:defRPr/>
            </a:pPr>
            <a:endParaRPr lang="en-US" sz="2400" dirty="0" smtClean="0">
              <a:ea typeface="+mn-ea"/>
            </a:endParaRPr>
          </a:p>
          <a:p>
            <a:pPr>
              <a:lnSpc>
                <a:spcPct val="85000"/>
              </a:lnSpc>
              <a:spcBef>
                <a:spcPts val="0"/>
              </a:spcBef>
              <a:defRPr/>
            </a:pPr>
            <a:endParaRPr lang="en-US" sz="2400" dirty="0">
              <a:ea typeface="+mn-ea"/>
            </a:endParaRPr>
          </a:p>
        </p:txBody>
      </p:sp>
      <p:sp>
        <p:nvSpPr>
          <p:cNvPr id="25604" name="Content Placeholder 4"/>
          <p:cNvSpPr>
            <a:spLocks noGrp="1"/>
          </p:cNvSpPr>
          <p:nvPr>
            <p:ph sz="half" idx="2"/>
          </p:nvPr>
        </p:nvSpPr>
        <p:spPr>
          <a:xfrm>
            <a:off x="4343400" y="685800"/>
            <a:ext cx="4800600" cy="6172200"/>
          </a:xfrm>
        </p:spPr>
        <p:txBody>
          <a:bodyPr/>
          <a:lstStyle/>
          <a:p>
            <a:pPr marL="457200" indent="-457200">
              <a:lnSpc>
                <a:spcPct val="85000"/>
              </a:lnSpc>
              <a:spcBef>
                <a:spcPct val="0"/>
              </a:spcBef>
              <a:spcAft>
                <a:spcPts val="1800"/>
              </a:spcAft>
              <a:buFont typeface="Times New Roman" pitchFamily="18" charset="0"/>
              <a:buAutoNum type="arabicPeriod" startAt="11"/>
            </a:pPr>
            <a:r>
              <a:rPr lang="en-US" sz="2400" i="1" u="sng" smtClean="0"/>
              <a:t>Declaration of the Rights of Man and of the Citizen </a:t>
            </a:r>
          </a:p>
          <a:p>
            <a:pPr marL="457200" indent="-457200">
              <a:lnSpc>
                <a:spcPct val="85000"/>
              </a:lnSpc>
              <a:spcBef>
                <a:spcPct val="0"/>
              </a:spcBef>
              <a:spcAft>
                <a:spcPts val="1800"/>
              </a:spcAft>
              <a:buFont typeface="Times New Roman" pitchFamily="18" charset="0"/>
              <a:buAutoNum type="arabicPeriod" startAt="11"/>
            </a:pPr>
            <a:r>
              <a:rPr lang="en-US" sz="2400" smtClean="0"/>
              <a:t>National Convention</a:t>
            </a:r>
          </a:p>
          <a:p>
            <a:pPr marL="457200" indent="-457200">
              <a:lnSpc>
                <a:spcPct val="85000"/>
              </a:lnSpc>
              <a:spcBef>
                <a:spcPct val="0"/>
              </a:spcBef>
              <a:spcAft>
                <a:spcPts val="1800"/>
              </a:spcAft>
              <a:buFont typeface="Times New Roman" pitchFamily="18" charset="0"/>
              <a:buAutoNum type="arabicPeriod" startAt="11"/>
            </a:pPr>
            <a:r>
              <a:rPr lang="en-US" sz="2400" smtClean="0"/>
              <a:t>Louis XVI </a:t>
            </a:r>
          </a:p>
          <a:p>
            <a:pPr marL="457200" indent="-457200">
              <a:lnSpc>
                <a:spcPct val="85000"/>
              </a:lnSpc>
              <a:spcBef>
                <a:spcPct val="0"/>
              </a:spcBef>
              <a:spcAft>
                <a:spcPts val="1800"/>
              </a:spcAft>
              <a:buFont typeface="Times New Roman" pitchFamily="18" charset="0"/>
              <a:buAutoNum type="arabicPeriod" startAt="11"/>
            </a:pPr>
            <a:r>
              <a:rPr lang="en-US" sz="2400" smtClean="0"/>
              <a:t>Maximilien Robespierre</a:t>
            </a:r>
          </a:p>
          <a:p>
            <a:pPr marL="457200" indent="-457200">
              <a:lnSpc>
                <a:spcPct val="85000"/>
              </a:lnSpc>
              <a:spcBef>
                <a:spcPct val="0"/>
              </a:spcBef>
              <a:spcAft>
                <a:spcPts val="1800"/>
              </a:spcAft>
              <a:buFont typeface="Times New Roman" pitchFamily="18" charset="0"/>
              <a:buAutoNum type="arabicPeriod" startAt="11"/>
            </a:pPr>
            <a:r>
              <a:rPr lang="en-US" sz="2400" smtClean="0"/>
              <a:t> Reign of Terror </a:t>
            </a:r>
          </a:p>
          <a:p>
            <a:pPr marL="457200" indent="-457200">
              <a:lnSpc>
                <a:spcPct val="85000"/>
              </a:lnSpc>
              <a:spcBef>
                <a:spcPct val="0"/>
              </a:spcBef>
              <a:spcAft>
                <a:spcPts val="1800"/>
              </a:spcAft>
              <a:buFont typeface="Times New Roman" pitchFamily="18" charset="0"/>
              <a:buAutoNum type="arabicPeriod" startAt="11"/>
            </a:pPr>
            <a:r>
              <a:rPr lang="en-US" sz="2400" smtClean="0"/>
              <a:t>Napoleon Bonaparte </a:t>
            </a:r>
          </a:p>
          <a:p>
            <a:pPr marL="457200" indent="-457200">
              <a:lnSpc>
                <a:spcPct val="85000"/>
              </a:lnSpc>
              <a:spcBef>
                <a:spcPct val="0"/>
              </a:spcBef>
              <a:spcAft>
                <a:spcPts val="1800"/>
              </a:spcAft>
              <a:buFont typeface="Times New Roman" pitchFamily="18" charset="0"/>
              <a:buAutoNum type="arabicPeriod" startAt="11"/>
            </a:pPr>
            <a:r>
              <a:rPr lang="en-US" sz="2400" smtClean="0"/>
              <a:t>Latin American social classes</a:t>
            </a:r>
          </a:p>
          <a:p>
            <a:pPr marL="457200" indent="-457200">
              <a:lnSpc>
                <a:spcPct val="85000"/>
              </a:lnSpc>
              <a:spcBef>
                <a:spcPct val="0"/>
              </a:spcBef>
              <a:spcAft>
                <a:spcPts val="1800"/>
              </a:spcAft>
              <a:buFont typeface="Times New Roman" pitchFamily="18" charset="0"/>
              <a:buAutoNum type="arabicPeriod" startAt="11"/>
            </a:pPr>
            <a:r>
              <a:rPr lang="en-US" sz="2400" smtClean="0"/>
              <a:t>Toussaint L'Ouverture </a:t>
            </a:r>
          </a:p>
          <a:p>
            <a:pPr marL="457200" indent="-457200">
              <a:lnSpc>
                <a:spcPct val="85000"/>
              </a:lnSpc>
              <a:spcBef>
                <a:spcPct val="0"/>
              </a:spcBef>
              <a:spcAft>
                <a:spcPts val="1800"/>
              </a:spcAft>
              <a:buFont typeface="Times New Roman" pitchFamily="18" charset="0"/>
              <a:buAutoNum type="arabicPeriod" startAt="11"/>
            </a:pPr>
            <a:r>
              <a:rPr lang="en-US" sz="2400" smtClean="0"/>
              <a:t>Simon Bolivar </a:t>
            </a:r>
          </a:p>
          <a:p>
            <a:pPr marL="457200" indent="-457200">
              <a:lnSpc>
                <a:spcPct val="85000"/>
              </a:lnSpc>
              <a:spcBef>
                <a:spcPct val="0"/>
              </a:spcBef>
              <a:spcAft>
                <a:spcPts val="1800"/>
              </a:spcAft>
              <a:buFont typeface="Times New Roman" pitchFamily="18" charset="0"/>
              <a:buAutoNum type="arabicPeriod" startAt="11"/>
            </a:pPr>
            <a:r>
              <a:rPr lang="en-US" sz="2400" smtClean="0"/>
              <a:t>San Martín</a:t>
            </a:r>
          </a:p>
          <a:p>
            <a:pPr marL="457200" indent="-457200">
              <a:lnSpc>
                <a:spcPct val="85000"/>
              </a:lnSpc>
              <a:spcBef>
                <a:spcPct val="0"/>
              </a:spcBef>
              <a:spcAft>
                <a:spcPts val="1800"/>
              </a:spcAft>
              <a:buFont typeface="Times New Roman" pitchFamily="18" charset="0"/>
              <a:buAutoNum type="arabicPeriod" startAt="11"/>
            </a:pPr>
            <a:r>
              <a:rPr lang="en-US" sz="2400" smtClean="0"/>
              <a:t>Miguel Hidalgo </a:t>
            </a:r>
          </a:p>
          <a:p>
            <a:pPr marL="457200" indent="-457200">
              <a:lnSpc>
                <a:spcPct val="85000"/>
              </a:lnSpc>
              <a:spcBef>
                <a:spcPct val="0"/>
              </a:spcBef>
              <a:spcAft>
                <a:spcPts val="1800"/>
              </a:spcAft>
              <a:buFont typeface="Times New Roman" pitchFamily="18" charset="0"/>
              <a:buAutoNum type="arabicPeriod" startAt="11"/>
            </a:pPr>
            <a:endParaRPr 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990600"/>
            <a:ext cx="9144000" cy="5867400"/>
          </a:xfrm>
        </p:spPr>
        <p:txBody>
          <a:bodyPr/>
          <a:lstStyle/>
          <a:p>
            <a:pPr eaLnBrk="1" hangingPunct="1">
              <a:lnSpc>
                <a:spcPct val="90000"/>
              </a:lnSpc>
              <a:spcBef>
                <a:spcPct val="0"/>
              </a:spcBef>
            </a:pPr>
            <a:r>
              <a:rPr lang="en-US" sz="3900" smtClean="0"/>
              <a:t> Text </a:t>
            </a:r>
            <a:endParaRPr lang="en-US" sz="3900" smtClean="0">
              <a:solidFill>
                <a:schemeClr val="folHlink"/>
              </a:solidFill>
            </a:endParaRPr>
          </a:p>
        </p:txBody>
      </p:sp>
      <p:sp>
        <p:nvSpPr>
          <p:cNvPr id="5123" name="Rectangular Callout 5"/>
          <p:cNvSpPr>
            <a:spLocks noChangeArrowheads="1"/>
          </p:cNvSpPr>
          <p:nvPr/>
        </p:nvSpPr>
        <p:spPr bwMode="auto">
          <a:xfrm>
            <a:off x="76200" y="304800"/>
            <a:ext cx="3886200" cy="2057400"/>
          </a:xfrm>
          <a:prstGeom prst="wedgeRectCallout">
            <a:avLst>
              <a:gd name="adj1" fmla="val -8532"/>
              <a:gd name="adj2" fmla="val 2512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One major impact of European colonization was the unequal social hierarchy in Latin America</a:t>
            </a:r>
          </a:p>
        </p:txBody>
      </p:sp>
      <p:pic>
        <p:nvPicPr>
          <p:cNvPr id="5124" name="Picture 5"/>
          <p:cNvPicPr>
            <a:picLocks noChangeAspect="1" noChangeArrowheads="1"/>
          </p:cNvPicPr>
          <p:nvPr/>
        </p:nvPicPr>
        <p:blipFill>
          <a:blip r:embed="rId2" cstate="print"/>
          <a:srcRect/>
          <a:stretch>
            <a:fillRect/>
          </a:stretch>
        </p:blipFill>
        <p:spPr bwMode="auto">
          <a:xfrm>
            <a:off x="0" y="2582863"/>
            <a:ext cx="9144000" cy="4275137"/>
          </a:xfrm>
          <a:prstGeom prst="rect">
            <a:avLst/>
          </a:prstGeom>
          <a:noFill/>
          <a:ln w="9525">
            <a:noFill/>
            <a:miter lim="800000"/>
            <a:headEnd/>
            <a:tailEnd/>
          </a:ln>
        </p:spPr>
      </p:pic>
      <p:sp>
        <p:nvSpPr>
          <p:cNvPr id="8" name="Rectangular Callout 7"/>
          <p:cNvSpPr>
            <a:spLocks noChangeArrowheads="1"/>
          </p:cNvSpPr>
          <p:nvPr/>
        </p:nvSpPr>
        <p:spPr bwMode="auto">
          <a:xfrm>
            <a:off x="4114800" y="76200"/>
            <a:ext cx="4953000" cy="838200"/>
          </a:xfrm>
          <a:prstGeom prst="wedgeRectCallout">
            <a:avLst>
              <a:gd name="adj1" fmla="val -8532"/>
              <a:gd name="adj2" fmla="val 25125"/>
            </a:avLst>
          </a:prstGeom>
          <a:solidFill>
            <a:srgbClr val="FFCC99"/>
          </a:solidFill>
          <a:ln w="9525" algn="ctr">
            <a:solidFill>
              <a:schemeClr val="tx1"/>
            </a:solidFill>
            <a:round/>
            <a:headEnd/>
            <a:tailEnd/>
          </a:ln>
        </p:spPr>
        <p:txBody>
          <a:bodyPr/>
          <a:lstStyle/>
          <a:p>
            <a:pPr algn="ctr" eaLnBrk="0" hangingPunct="0">
              <a:lnSpc>
                <a:spcPct val="80000"/>
              </a:lnSpc>
            </a:pPr>
            <a:r>
              <a:rPr lang="en-US" sz="3200"/>
              <a:t>White Europeans were at the top of society </a:t>
            </a:r>
          </a:p>
        </p:txBody>
      </p:sp>
      <p:sp>
        <p:nvSpPr>
          <p:cNvPr id="9" name="Rectangular Callout 8"/>
          <p:cNvSpPr>
            <a:spLocks noChangeArrowheads="1"/>
          </p:cNvSpPr>
          <p:nvPr/>
        </p:nvSpPr>
        <p:spPr bwMode="auto">
          <a:xfrm>
            <a:off x="4114800" y="990600"/>
            <a:ext cx="4953000" cy="1600200"/>
          </a:xfrm>
          <a:prstGeom prst="wedgeRectCallout">
            <a:avLst>
              <a:gd name="adj1" fmla="val -8532"/>
              <a:gd name="adj2" fmla="val 25125"/>
            </a:avLst>
          </a:prstGeom>
          <a:solidFill>
            <a:srgbClr val="FFFFCC"/>
          </a:solidFill>
          <a:ln w="9525" algn="ctr">
            <a:solidFill>
              <a:schemeClr val="tx1"/>
            </a:solidFill>
            <a:round/>
            <a:headEnd/>
            <a:tailEnd/>
          </a:ln>
        </p:spPr>
        <p:txBody>
          <a:bodyPr/>
          <a:lstStyle/>
          <a:p>
            <a:pPr algn="ctr" eaLnBrk="0" hangingPunct="0">
              <a:lnSpc>
                <a:spcPct val="80000"/>
              </a:lnSpc>
            </a:pPr>
            <a:r>
              <a:rPr lang="en-US" sz="3200"/>
              <a:t>Peninsulares were royal governors sent by the king to enforce mercantilism &amp; maintain order in the colony </a:t>
            </a:r>
          </a:p>
        </p:txBody>
      </p:sp>
      <p:pic>
        <p:nvPicPr>
          <p:cNvPr id="4101" name="Picture 5" descr="http://upload.wikimedia.org/wikipedia/commons/thumb/6/6e/Pedro_de_Valdivia.jpg/225px-Pedro_de_Valdivia.jpg"/>
          <p:cNvPicPr>
            <a:picLocks noChangeAspect="1" noChangeArrowheads="1"/>
          </p:cNvPicPr>
          <p:nvPr/>
        </p:nvPicPr>
        <p:blipFill>
          <a:blip r:embed="rId3" cstate="print"/>
          <a:srcRect/>
          <a:stretch>
            <a:fillRect/>
          </a:stretch>
        </p:blipFill>
        <p:spPr bwMode="auto">
          <a:xfrm>
            <a:off x="6324600" y="2667000"/>
            <a:ext cx="27432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fade">
                                      <p:cBhvr>
                                        <p:cTn id="1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90600"/>
          </a:xfrm>
        </p:spPr>
        <p:txBody>
          <a:bodyPr/>
          <a:lstStyle/>
          <a:p>
            <a:pPr eaLnBrk="1" hangingPunct="1"/>
            <a:r>
              <a:rPr lang="en-US" smtClean="0"/>
              <a:t> Title</a:t>
            </a:r>
          </a:p>
        </p:txBody>
      </p:sp>
      <p:sp>
        <p:nvSpPr>
          <p:cNvPr id="6147" name="Rectangle 3"/>
          <p:cNvSpPr>
            <a:spLocks noGrp="1" noChangeArrowheads="1"/>
          </p:cNvSpPr>
          <p:nvPr>
            <p:ph type="body" idx="1"/>
          </p:nvPr>
        </p:nvSpPr>
        <p:spPr>
          <a:xfrm>
            <a:off x="0" y="990600"/>
            <a:ext cx="9144000" cy="5867400"/>
          </a:xfrm>
        </p:spPr>
        <p:txBody>
          <a:bodyPr/>
          <a:lstStyle/>
          <a:p>
            <a:pPr eaLnBrk="1" hangingPunct="1">
              <a:lnSpc>
                <a:spcPct val="90000"/>
              </a:lnSpc>
              <a:spcBef>
                <a:spcPct val="0"/>
              </a:spcBef>
            </a:pPr>
            <a:r>
              <a:rPr lang="en-US" sz="3900" smtClean="0"/>
              <a:t> Text </a:t>
            </a:r>
            <a:endParaRPr lang="en-US" sz="3900" smtClean="0">
              <a:solidFill>
                <a:schemeClr val="folHlink"/>
              </a:solidFill>
            </a:endParaRPr>
          </a:p>
        </p:txBody>
      </p:sp>
      <p:sp>
        <p:nvSpPr>
          <p:cNvPr id="6148" name="Rectangular Callout 5"/>
          <p:cNvSpPr>
            <a:spLocks noChangeArrowheads="1"/>
          </p:cNvSpPr>
          <p:nvPr/>
        </p:nvSpPr>
        <p:spPr bwMode="auto">
          <a:xfrm>
            <a:off x="76200" y="304800"/>
            <a:ext cx="3886200" cy="2057400"/>
          </a:xfrm>
          <a:prstGeom prst="wedgeRectCallout">
            <a:avLst>
              <a:gd name="adj1" fmla="val -8532"/>
              <a:gd name="adj2" fmla="val 2512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One major impact of European colonization was the unequal social hierarchy in Latin America</a:t>
            </a:r>
          </a:p>
        </p:txBody>
      </p:sp>
      <p:pic>
        <p:nvPicPr>
          <p:cNvPr id="6149" name="Picture 5"/>
          <p:cNvPicPr>
            <a:picLocks noChangeAspect="1" noChangeArrowheads="1"/>
          </p:cNvPicPr>
          <p:nvPr/>
        </p:nvPicPr>
        <p:blipFill>
          <a:blip r:embed="rId2" cstate="print"/>
          <a:srcRect/>
          <a:stretch>
            <a:fillRect/>
          </a:stretch>
        </p:blipFill>
        <p:spPr bwMode="auto">
          <a:xfrm>
            <a:off x="0" y="2582863"/>
            <a:ext cx="9144000" cy="4275137"/>
          </a:xfrm>
          <a:prstGeom prst="rect">
            <a:avLst/>
          </a:prstGeom>
          <a:noFill/>
          <a:ln w="9525">
            <a:noFill/>
            <a:miter lim="800000"/>
            <a:headEnd/>
            <a:tailEnd/>
          </a:ln>
        </p:spPr>
      </p:pic>
      <p:sp>
        <p:nvSpPr>
          <p:cNvPr id="6150" name="Rectangular Callout 7"/>
          <p:cNvSpPr>
            <a:spLocks noChangeArrowheads="1"/>
          </p:cNvSpPr>
          <p:nvPr/>
        </p:nvSpPr>
        <p:spPr bwMode="auto">
          <a:xfrm>
            <a:off x="4114800" y="76200"/>
            <a:ext cx="4953000" cy="838200"/>
          </a:xfrm>
          <a:prstGeom prst="wedgeRectCallout">
            <a:avLst>
              <a:gd name="adj1" fmla="val -8532"/>
              <a:gd name="adj2" fmla="val 25125"/>
            </a:avLst>
          </a:prstGeom>
          <a:solidFill>
            <a:srgbClr val="FFCC99"/>
          </a:solidFill>
          <a:ln w="9525" algn="ctr">
            <a:solidFill>
              <a:schemeClr val="tx1"/>
            </a:solidFill>
            <a:round/>
            <a:headEnd/>
            <a:tailEnd/>
          </a:ln>
        </p:spPr>
        <p:txBody>
          <a:bodyPr/>
          <a:lstStyle/>
          <a:p>
            <a:pPr algn="ctr" eaLnBrk="0" hangingPunct="0">
              <a:lnSpc>
                <a:spcPct val="80000"/>
              </a:lnSpc>
            </a:pPr>
            <a:r>
              <a:rPr lang="en-US" sz="3200"/>
              <a:t>White Europeans were at the top of society </a:t>
            </a:r>
          </a:p>
        </p:txBody>
      </p:sp>
      <p:sp>
        <p:nvSpPr>
          <p:cNvPr id="9" name="Rectangular Callout 8"/>
          <p:cNvSpPr>
            <a:spLocks noChangeArrowheads="1"/>
          </p:cNvSpPr>
          <p:nvPr/>
        </p:nvSpPr>
        <p:spPr bwMode="auto">
          <a:xfrm>
            <a:off x="4114800" y="990600"/>
            <a:ext cx="4953000" cy="1600200"/>
          </a:xfrm>
          <a:prstGeom prst="wedgeRectCallout">
            <a:avLst>
              <a:gd name="adj1" fmla="val -8532"/>
              <a:gd name="adj2" fmla="val 25125"/>
            </a:avLst>
          </a:prstGeom>
          <a:solidFill>
            <a:srgbClr val="CCFFFF"/>
          </a:solidFill>
          <a:ln w="9525" algn="ctr">
            <a:solidFill>
              <a:schemeClr val="tx1"/>
            </a:solidFill>
            <a:round/>
            <a:headEnd/>
            <a:tailEnd/>
          </a:ln>
        </p:spPr>
        <p:txBody>
          <a:bodyPr/>
          <a:lstStyle/>
          <a:p>
            <a:pPr algn="ctr" eaLnBrk="0" hangingPunct="0">
              <a:lnSpc>
                <a:spcPct val="80000"/>
              </a:lnSpc>
            </a:pPr>
            <a:r>
              <a:rPr lang="en-US" sz="3200"/>
              <a:t>Spanish colonists living in America were called creoles; They had land &amp; wealth </a:t>
            </a:r>
            <a:br>
              <a:rPr lang="en-US" sz="3200"/>
            </a:br>
            <a:r>
              <a:rPr lang="en-US" sz="3200"/>
              <a:t>but had no political power</a:t>
            </a:r>
          </a:p>
        </p:txBody>
      </p:sp>
      <p:pic>
        <p:nvPicPr>
          <p:cNvPr id="22530" name="Picture 2" descr="http://apwhwiki.pbworks.com/f/5111015.jpg"/>
          <p:cNvPicPr>
            <a:picLocks noChangeAspect="1" noChangeArrowheads="1"/>
          </p:cNvPicPr>
          <p:nvPr/>
        </p:nvPicPr>
        <p:blipFill>
          <a:blip r:embed="rId3" cstate="print"/>
          <a:srcRect/>
          <a:stretch>
            <a:fillRect/>
          </a:stretch>
        </p:blipFill>
        <p:spPr bwMode="auto">
          <a:xfrm>
            <a:off x="5486400" y="2667000"/>
            <a:ext cx="36576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cstate="print"/>
          <a:srcRect/>
          <a:stretch>
            <a:fillRect/>
          </a:stretch>
        </p:blipFill>
        <p:spPr bwMode="auto">
          <a:xfrm>
            <a:off x="0" y="2582863"/>
            <a:ext cx="9144000" cy="4275137"/>
          </a:xfrm>
          <a:prstGeom prst="rect">
            <a:avLst/>
          </a:prstGeom>
          <a:noFill/>
          <a:ln w="9525">
            <a:noFill/>
            <a:miter lim="800000"/>
            <a:headEnd/>
            <a:tailEnd/>
          </a:ln>
        </p:spPr>
      </p:pic>
      <p:sp>
        <p:nvSpPr>
          <p:cNvPr id="7171" name="Rectangular Callout 7"/>
          <p:cNvSpPr>
            <a:spLocks noChangeArrowheads="1"/>
          </p:cNvSpPr>
          <p:nvPr/>
        </p:nvSpPr>
        <p:spPr bwMode="auto">
          <a:xfrm>
            <a:off x="152400" y="76200"/>
            <a:ext cx="4800600" cy="2438400"/>
          </a:xfrm>
          <a:prstGeom prst="wedgeRectCallout">
            <a:avLst>
              <a:gd name="adj1" fmla="val -8532"/>
              <a:gd name="adj2" fmla="val 25125"/>
            </a:avLst>
          </a:prstGeom>
          <a:solidFill>
            <a:srgbClr val="FFFFCC"/>
          </a:solidFill>
          <a:ln w="9525" algn="ctr">
            <a:solidFill>
              <a:schemeClr val="tx1"/>
            </a:solidFill>
            <a:round/>
            <a:headEnd/>
            <a:tailEnd/>
          </a:ln>
        </p:spPr>
        <p:txBody>
          <a:bodyPr/>
          <a:lstStyle/>
          <a:p>
            <a:pPr algn="ctr" eaLnBrk="0" hangingPunct="0">
              <a:lnSpc>
                <a:spcPct val="80000"/>
              </a:lnSpc>
            </a:pPr>
            <a:r>
              <a:rPr lang="en-US" sz="3200"/>
              <a:t>The lack of European women in America led to intermarriage &amp; a large mixed-race population </a:t>
            </a:r>
            <a:br>
              <a:rPr lang="en-US" sz="3200"/>
            </a:br>
            <a:r>
              <a:rPr lang="en-US" sz="3200"/>
              <a:t>that made up the next level of the social hierarchy </a:t>
            </a:r>
          </a:p>
        </p:txBody>
      </p:sp>
      <p:sp>
        <p:nvSpPr>
          <p:cNvPr id="9" name="Rectangular Callout 8"/>
          <p:cNvSpPr>
            <a:spLocks noChangeArrowheads="1"/>
          </p:cNvSpPr>
          <p:nvPr/>
        </p:nvSpPr>
        <p:spPr bwMode="auto">
          <a:xfrm>
            <a:off x="5105400" y="76200"/>
            <a:ext cx="3886200" cy="1219200"/>
          </a:xfrm>
          <a:prstGeom prst="wedgeRectCallout">
            <a:avLst>
              <a:gd name="adj1" fmla="val -8532"/>
              <a:gd name="adj2" fmla="val 25125"/>
            </a:avLst>
          </a:prstGeom>
          <a:solidFill>
            <a:srgbClr val="FFCCFF"/>
          </a:solidFill>
          <a:ln w="9525" algn="ctr">
            <a:solidFill>
              <a:schemeClr val="tx1"/>
            </a:solidFill>
            <a:round/>
            <a:headEnd/>
            <a:tailEnd/>
          </a:ln>
        </p:spPr>
        <p:txBody>
          <a:bodyPr/>
          <a:lstStyle/>
          <a:p>
            <a:pPr algn="ctr" eaLnBrk="0" hangingPunct="0">
              <a:lnSpc>
                <a:spcPct val="80000"/>
              </a:lnSpc>
            </a:pPr>
            <a:r>
              <a:rPr lang="en-US" sz="3200"/>
              <a:t>Mestizos were </a:t>
            </a:r>
            <a:br>
              <a:rPr lang="en-US" sz="3200"/>
            </a:br>
            <a:r>
              <a:rPr lang="en-US" sz="3200"/>
              <a:t>the offspring of Europeans &amp; Indians </a:t>
            </a:r>
          </a:p>
        </p:txBody>
      </p:sp>
      <p:sp>
        <p:nvSpPr>
          <p:cNvPr id="12" name="Rectangular Callout 11"/>
          <p:cNvSpPr>
            <a:spLocks noChangeArrowheads="1"/>
          </p:cNvSpPr>
          <p:nvPr/>
        </p:nvSpPr>
        <p:spPr bwMode="auto">
          <a:xfrm>
            <a:off x="5105400" y="1371600"/>
            <a:ext cx="3886200" cy="1219200"/>
          </a:xfrm>
          <a:prstGeom prst="wedgeRectCallout">
            <a:avLst>
              <a:gd name="adj1" fmla="val -8532"/>
              <a:gd name="adj2" fmla="val 25125"/>
            </a:avLst>
          </a:prstGeom>
          <a:solidFill>
            <a:srgbClr val="CCFFCC"/>
          </a:solidFill>
          <a:ln w="9525" algn="ctr">
            <a:solidFill>
              <a:schemeClr val="tx1"/>
            </a:solidFill>
            <a:round/>
            <a:headEnd/>
            <a:tailEnd/>
          </a:ln>
        </p:spPr>
        <p:txBody>
          <a:bodyPr/>
          <a:lstStyle/>
          <a:p>
            <a:pPr algn="ctr" eaLnBrk="0" hangingPunct="0">
              <a:lnSpc>
                <a:spcPct val="80000"/>
              </a:lnSpc>
            </a:pPr>
            <a:r>
              <a:rPr lang="en-US" sz="3200"/>
              <a:t>Mulattos were </a:t>
            </a:r>
            <a:br>
              <a:rPr lang="en-US" sz="3200"/>
            </a:br>
            <a:r>
              <a:rPr lang="en-US" sz="3200"/>
              <a:t>the offspring of Europeans &amp; Africans</a:t>
            </a:r>
          </a:p>
        </p:txBody>
      </p:sp>
      <p:pic>
        <p:nvPicPr>
          <p:cNvPr id="21510" name="Picture 6" descr="http://www.texasbeyondhistory.net/adaes/images/mestizo-lobo.jpg"/>
          <p:cNvPicPr>
            <a:picLocks noChangeAspect="1" noChangeArrowheads="1"/>
          </p:cNvPicPr>
          <p:nvPr/>
        </p:nvPicPr>
        <p:blipFill>
          <a:blip r:embed="rId3" cstate="print"/>
          <a:srcRect/>
          <a:stretch>
            <a:fillRect/>
          </a:stretch>
        </p:blipFill>
        <p:spPr bwMode="auto">
          <a:xfrm>
            <a:off x="6618288" y="2667000"/>
            <a:ext cx="2525712" cy="2209800"/>
          </a:xfrm>
          <a:prstGeom prst="rect">
            <a:avLst/>
          </a:prstGeom>
          <a:noFill/>
          <a:ln w="9525">
            <a:noFill/>
            <a:miter lim="800000"/>
            <a:headEnd/>
            <a:tailEnd/>
          </a:ln>
        </p:spPr>
      </p:pic>
      <p:pic>
        <p:nvPicPr>
          <p:cNvPr id="21512" name="Picture 8" descr="http://www.texasbeyondhistory.net/adaes/images/Espanol-Mulato.jpg"/>
          <p:cNvPicPr>
            <a:picLocks noChangeAspect="1" noChangeArrowheads="1"/>
          </p:cNvPicPr>
          <p:nvPr/>
        </p:nvPicPr>
        <p:blipFill>
          <a:blip r:embed="rId4" cstate="print"/>
          <a:srcRect/>
          <a:stretch>
            <a:fillRect/>
          </a:stretch>
        </p:blipFill>
        <p:spPr bwMode="auto">
          <a:xfrm>
            <a:off x="6618288" y="4859338"/>
            <a:ext cx="2525712" cy="2074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1510"/>
                                        </p:tgtEl>
                                        <p:attrNameLst>
                                          <p:attrName>style.visibility</p:attrName>
                                        </p:attrNameLst>
                                      </p:cBhvr>
                                      <p:to>
                                        <p:strVal val="visible"/>
                                      </p:to>
                                    </p:set>
                                    <p:animEffect transition="in" filter="fade">
                                      <p:cBhvr>
                                        <p:cTn id="13" dur="1000"/>
                                        <p:tgtEl>
                                          <p:spTgt spid="21510"/>
                                        </p:tgtEl>
                                      </p:cBhvr>
                                    </p:animEffect>
                                  </p:childTnLst>
                                </p:cTn>
                              </p:par>
                              <p:par>
                                <p:cTn id="14" presetID="10" presetClass="entr" presetSubtype="0" fill="hold" nodeType="withEffect">
                                  <p:stCondLst>
                                    <p:cond delay="0"/>
                                  </p:stCondLst>
                                  <p:childTnLst>
                                    <p:set>
                                      <p:cBhvr>
                                        <p:cTn id="15" dur="1" fill="hold">
                                          <p:stCondLst>
                                            <p:cond delay="0"/>
                                          </p:stCondLst>
                                        </p:cTn>
                                        <p:tgtEl>
                                          <p:spTgt spid="21512"/>
                                        </p:tgtEl>
                                        <p:attrNameLst>
                                          <p:attrName>style.visibility</p:attrName>
                                        </p:attrNameLst>
                                      </p:cBhvr>
                                      <p:to>
                                        <p:strVal val="visible"/>
                                      </p:to>
                                    </p:set>
                                    <p:animEffect transition="in" filter="fade">
                                      <p:cBhvr>
                                        <p:cTn id="16" dur="1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cstate="print"/>
          <a:srcRect/>
          <a:stretch>
            <a:fillRect/>
          </a:stretch>
        </p:blipFill>
        <p:spPr bwMode="auto">
          <a:xfrm>
            <a:off x="0" y="2582863"/>
            <a:ext cx="9144000" cy="4275137"/>
          </a:xfrm>
          <a:prstGeom prst="rect">
            <a:avLst/>
          </a:prstGeom>
          <a:noFill/>
          <a:ln w="9525">
            <a:noFill/>
            <a:miter lim="800000"/>
            <a:headEnd/>
            <a:tailEnd/>
          </a:ln>
        </p:spPr>
      </p:pic>
      <p:sp>
        <p:nvSpPr>
          <p:cNvPr id="8195" name="Rectangular Callout 7"/>
          <p:cNvSpPr>
            <a:spLocks noChangeArrowheads="1"/>
          </p:cNvSpPr>
          <p:nvPr/>
        </p:nvSpPr>
        <p:spPr bwMode="auto">
          <a:xfrm>
            <a:off x="152400" y="76200"/>
            <a:ext cx="4114800" cy="1219200"/>
          </a:xfrm>
          <a:prstGeom prst="wedgeRectCallout">
            <a:avLst>
              <a:gd name="adj1" fmla="val -8532"/>
              <a:gd name="adj2" fmla="val 25125"/>
            </a:avLst>
          </a:prstGeom>
          <a:solidFill>
            <a:srgbClr val="FFFFCC"/>
          </a:solidFill>
          <a:ln w="9525" algn="ctr">
            <a:solidFill>
              <a:schemeClr val="tx1"/>
            </a:solidFill>
            <a:round/>
            <a:headEnd/>
            <a:tailEnd/>
          </a:ln>
        </p:spPr>
        <p:txBody>
          <a:bodyPr/>
          <a:lstStyle/>
          <a:p>
            <a:pPr algn="ctr" eaLnBrk="0" hangingPunct="0">
              <a:lnSpc>
                <a:spcPct val="80000"/>
              </a:lnSpc>
            </a:pPr>
            <a:r>
              <a:rPr lang="en-US" sz="3200"/>
              <a:t>Indians &amp; African slaves made up the bottom of the social hierarchy </a:t>
            </a:r>
          </a:p>
        </p:txBody>
      </p:sp>
      <p:sp>
        <p:nvSpPr>
          <p:cNvPr id="8196" name="Rectangular Callout 9"/>
          <p:cNvSpPr>
            <a:spLocks noChangeArrowheads="1"/>
          </p:cNvSpPr>
          <p:nvPr/>
        </p:nvSpPr>
        <p:spPr bwMode="auto">
          <a:xfrm>
            <a:off x="152400" y="1371600"/>
            <a:ext cx="4114800" cy="1219200"/>
          </a:xfrm>
          <a:prstGeom prst="wedgeRectCallout">
            <a:avLst>
              <a:gd name="adj1" fmla="val -8532"/>
              <a:gd name="adj2" fmla="val 25125"/>
            </a:avLst>
          </a:prstGeom>
          <a:solidFill>
            <a:srgbClr val="CCFFFF"/>
          </a:solidFill>
          <a:ln w="9525" algn="ctr">
            <a:solidFill>
              <a:schemeClr val="tx1"/>
            </a:solidFill>
            <a:round/>
            <a:headEnd/>
            <a:tailEnd/>
          </a:ln>
        </p:spPr>
        <p:txBody>
          <a:bodyPr/>
          <a:lstStyle/>
          <a:p>
            <a:pPr algn="ctr" eaLnBrk="0" hangingPunct="0">
              <a:lnSpc>
                <a:spcPct val="80000"/>
              </a:lnSpc>
            </a:pPr>
            <a:r>
              <a:rPr lang="en-US" sz="3200"/>
              <a:t>Indians &amp; slaves were used as workers for creoles plantations</a:t>
            </a:r>
          </a:p>
        </p:txBody>
      </p:sp>
      <p:pic>
        <p:nvPicPr>
          <p:cNvPr id="8197" name="Picture 2" descr="http://insidedisaster.com/haiti/wp-content/uploads/haiti_history_images/1697_new.jpg"/>
          <p:cNvPicPr>
            <a:picLocks noChangeAspect="1" noChangeArrowheads="1"/>
          </p:cNvPicPr>
          <p:nvPr/>
        </p:nvPicPr>
        <p:blipFill>
          <a:blip r:embed="rId3" cstate="print"/>
          <a:srcRect/>
          <a:stretch>
            <a:fillRect/>
          </a:stretch>
        </p:blipFill>
        <p:spPr bwMode="auto">
          <a:xfrm>
            <a:off x="4419600" y="52388"/>
            <a:ext cx="4572000" cy="2538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ular Callout 4"/>
          <p:cNvSpPr>
            <a:spLocks noChangeArrowheads="1"/>
          </p:cNvSpPr>
          <p:nvPr/>
        </p:nvSpPr>
        <p:spPr bwMode="auto">
          <a:xfrm>
            <a:off x="76200" y="76200"/>
            <a:ext cx="8991600" cy="1295400"/>
          </a:xfrm>
          <a:prstGeom prst="wedgeRectCallout">
            <a:avLst>
              <a:gd name="adj1" fmla="val -8532"/>
              <a:gd name="adj2" fmla="val 25125"/>
            </a:avLst>
          </a:prstGeom>
          <a:solidFill>
            <a:srgbClr val="FFFFCC"/>
          </a:solidFill>
          <a:ln w="9525" algn="ctr">
            <a:solidFill>
              <a:schemeClr val="tx1"/>
            </a:solidFill>
            <a:round/>
            <a:headEnd/>
            <a:tailEnd/>
          </a:ln>
        </p:spPr>
        <p:txBody>
          <a:bodyPr/>
          <a:lstStyle/>
          <a:p>
            <a:pPr algn="ctr" eaLnBrk="0" hangingPunct="0">
              <a:lnSpc>
                <a:spcPct val="80000"/>
              </a:lnSpc>
            </a:pPr>
            <a:r>
              <a:rPr lang="en-US" sz="3200"/>
              <a:t>From 1800 to 1830, Latin American colonies began declaring independence from European nations &amp; establishing democracies throughout the Americas </a:t>
            </a:r>
          </a:p>
        </p:txBody>
      </p:sp>
      <p:pic>
        <p:nvPicPr>
          <p:cNvPr id="9219" name="Picture 2"/>
          <p:cNvPicPr>
            <a:picLocks noChangeAspect="1" noChangeArrowheads="1"/>
          </p:cNvPicPr>
          <p:nvPr/>
        </p:nvPicPr>
        <p:blipFill>
          <a:blip r:embed="rId2" cstate="print">
            <a:lum contrast="10000"/>
          </a:blip>
          <a:srcRect/>
          <a:stretch>
            <a:fillRect/>
          </a:stretch>
        </p:blipFill>
        <p:spPr bwMode="auto">
          <a:xfrm>
            <a:off x="0" y="1497013"/>
            <a:ext cx="9144000"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cstate="print"/>
          <a:srcRect/>
          <a:stretch>
            <a:fillRect/>
          </a:stretch>
        </p:blipFill>
        <p:spPr bwMode="auto">
          <a:xfrm>
            <a:off x="0" y="2582863"/>
            <a:ext cx="9144000" cy="4275137"/>
          </a:xfrm>
          <a:prstGeom prst="rect">
            <a:avLst/>
          </a:prstGeom>
          <a:noFill/>
          <a:ln w="9525">
            <a:noFill/>
            <a:miter lim="800000"/>
            <a:headEnd/>
            <a:tailEnd/>
          </a:ln>
        </p:spPr>
      </p:pic>
      <p:sp>
        <p:nvSpPr>
          <p:cNvPr id="5" name="Rectangular Callout 4"/>
          <p:cNvSpPr/>
          <p:nvPr/>
        </p:nvSpPr>
        <p:spPr bwMode="auto">
          <a:xfrm>
            <a:off x="1295400" y="228600"/>
            <a:ext cx="6629400" cy="2286000"/>
          </a:xfrm>
          <a:prstGeom prst="wedgeRectCallout">
            <a:avLst>
              <a:gd name="adj1" fmla="val -8534"/>
              <a:gd name="adj2" fmla="val 25126"/>
            </a:avLst>
          </a:prstGeom>
          <a:solidFill>
            <a:srgbClr val="CCFF99"/>
          </a:solidFill>
          <a:ln w="9525" cap="flat" cmpd="sng" algn="ctr">
            <a:solidFill>
              <a:schemeClr val="tx1"/>
            </a:solidFill>
            <a:prstDash val="solid"/>
            <a:round/>
            <a:headEnd type="none" w="med" len="med"/>
            <a:tailEnd type="none" w="med" len="med"/>
          </a:ln>
          <a:effectLst/>
        </p:spPr>
        <p:txBody>
          <a:bodyPr/>
          <a:lstStyle/>
          <a:p>
            <a:pPr algn="ctr" eaLnBrk="0" hangingPunct="0">
              <a:lnSpc>
                <a:spcPct val="85000"/>
              </a:lnSpc>
              <a:spcAft>
                <a:spcPts val="300"/>
              </a:spcAft>
              <a:defRPr/>
            </a:pPr>
            <a:r>
              <a:rPr lang="en-US" sz="3200" u="sng" dirty="0"/>
              <a:t>Quick Class Discussion:</a:t>
            </a:r>
          </a:p>
          <a:p>
            <a:pPr marL="571500" indent="-571500" eaLnBrk="0" hangingPunct="0">
              <a:lnSpc>
                <a:spcPct val="85000"/>
              </a:lnSpc>
              <a:spcAft>
                <a:spcPts val="800"/>
              </a:spcAft>
              <a:buFontTx/>
              <a:buAutoNum type="arabicParenBoth"/>
              <a:defRPr/>
            </a:pPr>
            <a:r>
              <a:rPr lang="en-US" sz="3200" dirty="0"/>
              <a:t>Which social group will lead these Latin American Revolutions? Why? </a:t>
            </a:r>
          </a:p>
          <a:p>
            <a:pPr marL="571500" indent="-571500" eaLnBrk="0" hangingPunct="0">
              <a:lnSpc>
                <a:spcPct val="85000"/>
              </a:lnSpc>
              <a:spcAft>
                <a:spcPts val="800"/>
              </a:spcAft>
              <a:buFontTx/>
              <a:buAutoNum type="arabicParenBoth"/>
              <a:defRPr/>
            </a:pPr>
            <a:r>
              <a:rPr lang="en-US" sz="3200" dirty="0"/>
              <a:t>Where did they get the idea to revolt &amp; created democracies? </a:t>
            </a:r>
          </a:p>
        </p:txBody>
      </p:sp>
      <p:sp>
        <p:nvSpPr>
          <p:cNvPr id="6" name="Rectangle 5"/>
          <p:cNvSpPr>
            <a:spLocks noChangeArrowheads="1"/>
          </p:cNvSpPr>
          <p:nvPr/>
        </p:nvSpPr>
        <p:spPr bwMode="auto">
          <a:xfrm>
            <a:off x="1371600" y="5105400"/>
            <a:ext cx="2133600" cy="685800"/>
          </a:xfrm>
          <a:prstGeom prst="rect">
            <a:avLst/>
          </a:prstGeom>
          <a:noFill/>
          <a:ln w="76200" algn="ctr">
            <a:solidFill>
              <a:srgbClr val="C00000"/>
            </a:solidFill>
            <a:round/>
            <a:headEnd/>
            <a:tailEnd/>
          </a:ln>
        </p:spPr>
        <p:txBody>
          <a:bodyPr/>
          <a:lstStyle/>
          <a:p>
            <a:pPr eaLnBrk="0" hangingPunct="0"/>
            <a:endParaRPr lang="en-US"/>
          </a:p>
        </p:txBody>
      </p:sp>
      <p:sp>
        <p:nvSpPr>
          <p:cNvPr id="7" name="Rectangular Callout 6"/>
          <p:cNvSpPr>
            <a:spLocks noChangeArrowheads="1"/>
          </p:cNvSpPr>
          <p:nvPr/>
        </p:nvSpPr>
        <p:spPr bwMode="auto">
          <a:xfrm>
            <a:off x="533400" y="4648200"/>
            <a:ext cx="3352800" cy="381000"/>
          </a:xfrm>
          <a:prstGeom prst="wedgeRectCallout">
            <a:avLst>
              <a:gd name="adj1" fmla="val -8671"/>
              <a:gd name="adj2" fmla="val -9093"/>
            </a:avLst>
          </a:prstGeom>
          <a:solidFill>
            <a:schemeClr val="bg1"/>
          </a:solidFill>
          <a:ln w="38100" algn="ctr">
            <a:solidFill>
              <a:srgbClr val="C00000"/>
            </a:solidFill>
            <a:round/>
            <a:headEnd/>
            <a:tailEnd/>
          </a:ln>
        </p:spPr>
        <p:txBody>
          <a:bodyPr/>
          <a:lstStyle/>
          <a:p>
            <a:pPr algn="ctr" eaLnBrk="0" hangingPunct="0">
              <a:lnSpc>
                <a:spcPct val="80000"/>
              </a:lnSpc>
            </a:pPr>
            <a:r>
              <a:rPr lang="en-US" sz="2400"/>
              <a:t>Creoles in South America</a:t>
            </a:r>
          </a:p>
        </p:txBody>
      </p:sp>
      <p:sp>
        <p:nvSpPr>
          <p:cNvPr id="8" name="Rectangle 7"/>
          <p:cNvSpPr>
            <a:spLocks noChangeArrowheads="1"/>
          </p:cNvSpPr>
          <p:nvPr/>
        </p:nvSpPr>
        <p:spPr bwMode="auto">
          <a:xfrm>
            <a:off x="6019800" y="3200400"/>
            <a:ext cx="1905000" cy="685800"/>
          </a:xfrm>
          <a:prstGeom prst="rect">
            <a:avLst/>
          </a:prstGeom>
          <a:noFill/>
          <a:ln w="76200" algn="ctr">
            <a:solidFill>
              <a:srgbClr val="008000"/>
            </a:solidFill>
            <a:round/>
            <a:headEnd/>
            <a:tailEnd/>
          </a:ln>
        </p:spPr>
        <p:txBody>
          <a:bodyPr/>
          <a:lstStyle/>
          <a:p>
            <a:pPr eaLnBrk="0" hangingPunct="0"/>
            <a:endParaRPr lang="en-US"/>
          </a:p>
        </p:txBody>
      </p:sp>
      <p:sp>
        <p:nvSpPr>
          <p:cNvPr id="9" name="Rectangular Callout 8"/>
          <p:cNvSpPr>
            <a:spLocks noChangeArrowheads="1"/>
          </p:cNvSpPr>
          <p:nvPr/>
        </p:nvSpPr>
        <p:spPr bwMode="auto">
          <a:xfrm>
            <a:off x="5562600" y="2743200"/>
            <a:ext cx="2895600" cy="381000"/>
          </a:xfrm>
          <a:prstGeom prst="wedgeRectCallout">
            <a:avLst>
              <a:gd name="adj1" fmla="val -8671"/>
              <a:gd name="adj2" fmla="val -9093"/>
            </a:avLst>
          </a:prstGeom>
          <a:solidFill>
            <a:schemeClr val="bg1"/>
          </a:solidFill>
          <a:ln w="38100" algn="ctr">
            <a:solidFill>
              <a:srgbClr val="008000"/>
            </a:solidFill>
            <a:round/>
            <a:headEnd/>
            <a:tailEnd/>
          </a:ln>
        </p:spPr>
        <p:txBody>
          <a:bodyPr/>
          <a:lstStyle/>
          <a:p>
            <a:pPr algn="ctr" eaLnBrk="0" hangingPunct="0">
              <a:lnSpc>
                <a:spcPct val="80000"/>
              </a:lnSpc>
            </a:pPr>
            <a:r>
              <a:rPr lang="en-US" sz="2400"/>
              <a:t>African slaves in Haiti </a:t>
            </a:r>
          </a:p>
        </p:txBody>
      </p:sp>
      <p:sp>
        <p:nvSpPr>
          <p:cNvPr id="10" name="Rectangle 9"/>
          <p:cNvSpPr>
            <a:spLocks noChangeArrowheads="1"/>
          </p:cNvSpPr>
          <p:nvPr/>
        </p:nvSpPr>
        <p:spPr bwMode="auto">
          <a:xfrm>
            <a:off x="1371600" y="6172200"/>
            <a:ext cx="2133600" cy="685800"/>
          </a:xfrm>
          <a:prstGeom prst="rect">
            <a:avLst/>
          </a:prstGeom>
          <a:noFill/>
          <a:ln w="76200" algn="ctr">
            <a:solidFill>
              <a:srgbClr val="0000CC"/>
            </a:solidFill>
            <a:round/>
            <a:headEnd/>
            <a:tailEnd/>
          </a:ln>
        </p:spPr>
        <p:txBody>
          <a:bodyPr/>
          <a:lstStyle/>
          <a:p>
            <a:pPr eaLnBrk="0" hangingPunct="0"/>
            <a:endParaRPr lang="en-US"/>
          </a:p>
        </p:txBody>
      </p:sp>
      <p:sp>
        <p:nvSpPr>
          <p:cNvPr id="11" name="Rectangular Callout 10"/>
          <p:cNvSpPr>
            <a:spLocks noChangeArrowheads="1"/>
          </p:cNvSpPr>
          <p:nvPr/>
        </p:nvSpPr>
        <p:spPr bwMode="auto">
          <a:xfrm>
            <a:off x="3657600" y="6400800"/>
            <a:ext cx="2362200" cy="381000"/>
          </a:xfrm>
          <a:prstGeom prst="wedgeRectCallout">
            <a:avLst>
              <a:gd name="adj1" fmla="val -8671"/>
              <a:gd name="adj2" fmla="val -9093"/>
            </a:avLst>
          </a:prstGeom>
          <a:solidFill>
            <a:schemeClr val="bg1"/>
          </a:solidFill>
          <a:ln w="38100" algn="ctr">
            <a:solidFill>
              <a:srgbClr val="0000CC"/>
            </a:solidFill>
            <a:round/>
            <a:headEnd/>
            <a:tailEnd/>
          </a:ln>
        </p:spPr>
        <p:txBody>
          <a:bodyPr/>
          <a:lstStyle/>
          <a:p>
            <a:pPr algn="ctr" eaLnBrk="0" hangingPunct="0">
              <a:lnSpc>
                <a:spcPct val="80000"/>
              </a:lnSpc>
            </a:pPr>
            <a:r>
              <a:rPr lang="en-US" sz="2400"/>
              <a:t>Indians in Mexico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sp>
        <p:nvSpPr>
          <p:cNvPr id="11267" name="Content Placeholder 2"/>
          <p:cNvSpPr>
            <a:spLocks noGrp="1"/>
          </p:cNvSpPr>
          <p:nvPr>
            <p:ph idx="1"/>
          </p:nvPr>
        </p:nvSpPr>
        <p:spPr/>
        <p:txBody>
          <a:bodyPr/>
          <a:lstStyle/>
          <a:p>
            <a:pPr eaLnBrk="1" hangingPunct="1"/>
            <a:endParaRPr lang="en-US" smtClean="0"/>
          </a:p>
        </p:txBody>
      </p:sp>
      <p:pic>
        <p:nvPicPr>
          <p:cNvPr id="11268" name="Picture 2"/>
          <p:cNvPicPr>
            <a:picLocks noChangeAspect="1" noChangeArrowheads="1"/>
          </p:cNvPicPr>
          <p:nvPr/>
        </p:nvPicPr>
        <p:blipFill>
          <a:blip r:embed="rId3" cstate="print"/>
          <a:srcRect/>
          <a:stretch>
            <a:fillRect/>
          </a:stretch>
        </p:blipFill>
        <p:spPr bwMode="auto">
          <a:xfrm>
            <a:off x="3602038" y="228600"/>
            <a:ext cx="5541962" cy="6477000"/>
          </a:xfrm>
          <a:prstGeom prst="rect">
            <a:avLst/>
          </a:prstGeom>
          <a:noFill/>
          <a:ln w="9525">
            <a:noFill/>
            <a:miter lim="800000"/>
            <a:headEnd/>
            <a:tailEnd/>
          </a:ln>
        </p:spPr>
      </p:pic>
      <p:sp>
        <p:nvSpPr>
          <p:cNvPr id="11269" name="Rectangular Callout 4"/>
          <p:cNvSpPr>
            <a:spLocks noChangeArrowheads="1"/>
          </p:cNvSpPr>
          <p:nvPr/>
        </p:nvSpPr>
        <p:spPr bwMode="auto">
          <a:xfrm>
            <a:off x="152400" y="457200"/>
            <a:ext cx="3352800" cy="3200400"/>
          </a:xfrm>
          <a:prstGeom prst="wedgeRectCallout">
            <a:avLst>
              <a:gd name="adj1" fmla="val -8532"/>
              <a:gd name="adj2" fmla="val 25125"/>
            </a:avLst>
          </a:prstGeom>
          <a:solidFill>
            <a:srgbClr val="FFFFCC"/>
          </a:solidFill>
          <a:ln w="9525" algn="ctr">
            <a:solidFill>
              <a:schemeClr val="tx1"/>
            </a:solidFill>
            <a:round/>
            <a:headEnd/>
            <a:tailEnd/>
          </a:ln>
        </p:spPr>
        <p:txBody>
          <a:bodyPr/>
          <a:lstStyle/>
          <a:p>
            <a:pPr algn="ctr" eaLnBrk="0" hangingPunct="0">
              <a:lnSpc>
                <a:spcPct val="80000"/>
              </a:lnSpc>
            </a:pPr>
            <a:r>
              <a:rPr lang="en-US" sz="3200"/>
              <a:t>By the late 1700s, </a:t>
            </a:r>
            <a:br>
              <a:rPr lang="en-US" sz="3200"/>
            </a:br>
            <a:r>
              <a:rPr lang="en-US" sz="3200"/>
              <a:t>Latin Americans were inspired to gain independence  because of the success of the American &amp; French Revolutions </a:t>
            </a:r>
          </a:p>
        </p:txBody>
      </p:sp>
      <p:sp>
        <p:nvSpPr>
          <p:cNvPr id="11270" name="Rectangular Callout 5"/>
          <p:cNvSpPr>
            <a:spLocks noChangeArrowheads="1"/>
          </p:cNvSpPr>
          <p:nvPr/>
        </p:nvSpPr>
        <p:spPr bwMode="auto">
          <a:xfrm>
            <a:off x="152400" y="3810000"/>
            <a:ext cx="3352800" cy="2743200"/>
          </a:xfrm>
          <a:prstGeom prst="wedgeRectCallout">
            <a:avLst>
              <a:gd name="adj1" fmla="val -8532"/>
              <a:gd name="adj2" fmla="val 25125"/>
            </a:avLst>
          </a:prstGeom>
          <a:solidFill>
            <a:srgbClr val="FFCC99"/>
          </a:solidFill>
          <a:ln w="9525" algn="ctr">
            <a:solidFill>
              <a:schemeClr val="tx1"/>
            </a:solidFill>
            <a:round/>
            <a:headEnd/>
            <a:tailEnd/>
          </a:ln>
        </p:spPr>
        <p:txBody>
          <a:bodyPr/>
          <a:lstStyle/>
          <a:p>
            <a:pPr algn="ctr" eaLnBrk="0" hangingPunct="0">
              <a:lnSpc>
                <a:spcPct val="80000"/>
              </a:lnSpc>
            </a:pPr>
            <a:r>
              <a:rPr lang="en-US" sz="3200"/>
              <a:t>The ideas of the Enlightenment inspired independence especially among the well-educated creole class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339</TotalTime>
  <Words>2995</Words>
  <Application>Microsoft Office PowerPoint</Application>
  <PresentationFormat>On-screen Show (4:3)</PresentationFormat>
  <Paragraphs>194</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Arial</vt:lpstr>
      <vt:lpstr>Times New Roman</vt:lpstr>
      <vt:lpstr>Baggett</vt:lpstr>
      <vt:lpstr>Slide 1</vt:lpstr>
      <vt:lpstr>Slide 2</vt:lpstr>
      <vt:lpstr>Slide 3</vt:lpstr>
      <vt:lpstr> Title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Closure Activity </vt:lpstr>
      <vt:lpstr>Slide 22</vt:lpstr>
      <vt:lpstr>Encyclopedia Entries </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77</cp:revision>
  <dcterms:created xsi:type="dcterms:W3CDTF">2011-02-03T00:21:49Z</dcterms:created>
  <dcterms:modified xsi:type="dcterms:W3CDTF">2014-11-10T13:13:06Z</dcterms:modified>
</cp:coreProperties>
</file>