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sldIdLst>
    <p:sldId id="257" r:id="rId2"/>
    <p:sldId id="258" r:id="rId3"/>
    <p:sldId id="259" r:id="rId4"/>
    <p:sldId id="274" r:id="rId5"/>
    <p:sldId id="292" r:id="rId6"/>
    <p:sldId id="283" r:id="rId7"/>
    <p:sldId id="273" r:id="rId8"/>
    <p:sldId id="263" r:id="rId9"/>
    <p:sldId id="300" r:id="rId10"/>
    <p:sldId id="264" r:id="rId11"/>
    <p:sldId id="261" r:id="rId12"/>
    <p:sldId id="298" r:id="rId13"/>
    <p:sldId id="275" r:id="rId14"/>
    <p:sldId id="285" r:id="rId15"/>
    <p:sldId id="288" r:id="rId16"/>
    <p:sldId id="301" r:id="rId17"/>
    <p:sldId id="289" r:id="rId18"/>
    <p:sldId id="276" r:id="rId19"/>
    <p:sldId id="265" r:id="rId20"/>
    <p:sldId id="268" r:id="rId21"/>
    <p:sldId id="272" r:id="rId22"/>
    <p:sldId id="296" r:id="rId23"/>
    <p:sldId id="286" r:id="rId24"/>
    <p:sldId id="297" r:id="rId25"/>
    <p:sldId id="303" r:id="rId26"/>
    <p:sldId id="282" r:id="rId27"/>
    <p:sldId id="287" r:id="rId28"/>
    <p:sldId id="293" r:id="rId29"/>
    <p:sldId id="295" r:id="rId30"/>
    <p:sldId id="294" r:id="rId31"/>
    <p:sldId id="281" r:id="rId32"/>
    <p:sldId id="278" r:id="rId33"/>
    <p:sldId id="290" r:id="rId34"/>
    <p:sldId id="299" r:id="rId35"/>
    <p:sldId id="279" r:id="rId36"/>
    <p:sldId id="280" r:id="rId37"/>
    <p:sldId id="302"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8" d="100"/>
          <a:sy n="58" d="100"/>
        </p:scale>
        <p:origin x="-564" y="-78"/>
      </p:cViewPr>
      <p:guideLst>
        <p:guide orient="horz" pos="2160"/>
        <p:guide pos="2880"/>
      </p:guideLst>
    </p:cSldViewPr>
  </p:slideViewPr>
  <p:notesTextViewPr>
    <p:cViewPr>
      <p:scale>
        <a:sx n="1" d="1"/>
        <a:sy n="1" d="1"/>
      </p:scale>
      <p:origin x="0" y="0"/>
    </p:cViewPr>
  </p:notesTextViewPr>
  <p:sorterViewPr>
    <p:cViewPr>
      <p:scale>
        <a:sx n="100" d="100"/>
        <a:sy n="100" d="100"/>
      </p:scale>
      <p:origin x="0" y="2946"/>
    </p:cViewPr>
  </p:sorterViewPr>
  <p:notesViewPr>
    <p:cSldViewPr>
      <p:cViewPr>
        <p:scale>
          <a:sx n="100" d="100"/>
          <a:sy n="100" d="100"/>
        </p:scale>
        <p:origin x="-3552" y="58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pPr>
              <a:defRPr/>
            </a:pPr>
            <a:fld id="{8ABE6841-120C-4DFE-A519-E5C6F2720ADD}" type="datetimeFigureOut">
              <a:rPr lang="en-US"/>
              <a:pPr>
                <a:defRPr/>
              </a:pPr>
              <a:t>11/20/2014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pitchFamily="34" charset="0"/>
              </a:defRPr>
            </a:lvl1pPr>
          </a:lstStyle>
          <a:p>
            <a:pPr>
              <a:defRPr/>
            </a:pPr>
            <a:fld id="{F29438C3-7036-4D19-BC74-B1742F8167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first Japanese immigrants came to the United States in 1843, almost 100 years before Pearl Harbor.</a:t>
            </a:r>
          </a:p>
          <a:p>
            <a:pPr eaLnBrk="1" hangingPunct="1">
              <a:spcBef>
                <a:spcPct val="0"/>
              </a:spcBef>
            </a:pPr>
            <a:endParaRPr lang="en-US" smtClean="0"/>
          </a:p>
          <a:p>
            <a:pPr eaLnBrk="1" hangingPunct="1">
              <a:spcBef>
                <a:spcPct val="0"/>
              </a:spcBef>
            </a:pPr>
            <a:r>
              <a:rPr lang="en-US" smtClean="0"/>
              <a:t>December 7, 1941 was the attack on Pearl Harbor.</a:t>
            </a:r>
          </a:p>
          <a:p>
            <a:pPr eaLnBrk="1" hangingPunct="1">
              <a:spcBef>
                <a:spcPct val="0"/>
              </a:spcBef>
            </a:pPr>
            <a:endParaRPr lang="en-US" smtClean="0"/>
          </a:p>
          <a:p>
            <a:pPr eaLnBrk="1" hangingPunct="1">
              <a:spcBef>
                <a:spcPct val="0"/>
              </a:spcBef>
            </a:pPr>
            <a:r>
              <a:rPr lang="en-US" smtClean="0"/>
              <a:t>Communicate to students the shock of the attack, and the U.S. entry into the World War II.</a:t>
            </a:r>
          </a:p>
          <a:p>
            <a:pPr eaLnBrk="1" hangingPunct="1">
              <a:spcBef>
                <a:spcPct val="0"/>
              </a:spcBef>
            </a:pPr>
            <a:endParaRPr lang="en-US" smtClean="0"/>
          </a:p>
          <a:p>
            <a:pPr eaLnBrk="1" hangingPunct="1">
              <a:spcBef>
                <a:spcPct val="0"/>
              </a:spcBef>
            </a:pPr>
            <a:r>
              <a:rPr lang="en-US" smtClean="0"/>
              <a:t>You might want to question students how they felt about September 11 or how they might feel if we were attacked.  What emotions would they feel?  How might they want to respond?</a:t>
            </a:r>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94C5DC-5A81-4419-A1EB-A5A16D0193A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xfrm>
            <a:off x="685800" y="4343400"/>
            <a:ext cx="5486400" cy="4343400"/>
          </a:xfrm>
          <a:noFill/>
        </p:spPr>
        <p:txBody>
          <a:bodyPr wrap="square" numCol="1" anchor="t" anchorCtr="0" compatLnSpc="1">
            <a:prstTxWarp prst="textNoShape">
              <a:avLst/>
            </a:prstTxWarp>
          </a:bodyPr>
          <a:lstStyle/>
          <a:p>
            <a:pPr eaLnBrk="1" hangingPunct="1">
              <a:spcBef>
                <a:spcPct val="0"/>
              </a:spcBef>
            </a:pPr>
            <a:r>
              <a:rPr lang="en-US" smtClean="0"/>
              <a:t>In WWII, the U.S., via Executive Order 9066  incarcerated roughly 120,000 people of Japanese Ancestry into a set of relocation or concentration camps.</a:t>
            </a:r>
          </a:p>
          <a:p>
            <a:pPr eaLnBrk="1" hangingPunct="1">
              <a:spcBef>
                <a:spcPct val="0"/>
              </a:spcBef>
            </a:pPr>
            <a:endParaRPr lang="en-US" smtClean="0"/>
          </a:p>
          <a:p>
            <a:pPr eaLnBrk="1" hangingPunct="1">
              <a:spcBef>
                <a:spcPct val="0"/>
              </a:spcBef>
            </a:pPr>
            <a:r>
              <a:rPr lang="en-US" smtClean="0"/>
              <a:t>Approximately, 2/3s of the 120,000 people were American citizens, Nisei</a:t>
            </a:r>
          </a:p>
          <a:p>
            <a:pPr eaLnBrk="1" hangingPunct="1">
              <a:spcBef>
                <a:spcPct val="0"/>
              </a:spcBef>
            </a:pPr>
            <a:endParaRPr lang="en-US" smtClean="0"/>
          </a:p>
          <a:p>
            <a:pPr eaLnBrk="1" hangingPunct="1">
              <a:spcBef>
                <a:spcPct val="0"/>
              </a:spcBef>
            </a:pPr>
            <a:r>
              <a:rPr lang="en-US" smtClean="0"/>
              <a:t>People were first sent to temporary detention centers; often horse racing tracks which were converted for this purpose.  In many cases, Japanese were given a mere 48 hours to sell their personal belongings, their businesses, their homes, their property.</a:t>
            </a:r>
          </a:p>
          <a:p>
            <a:pPr eaLnBrk="1" hangingPunct="1">
              <a:spcBef>
                <a:spcPct val="0"/>
              </a:spcBef>
            </a:pPr>
            <a:endParaRPr lang="en-US" smtClean="0"/>
          </a:p>
          <a:p>
            <a:pPr eaLnBrk="1" hangingPunct="1">
              <a:spcBef>
                <a:spcPct val="0"/>
              </a:spcBef>
            </a:pPr>
            <a:r>
              <a:rPr lang="en-US" smtClean="0"/>
              <a:t>Students, what strikes you about the location of many of these relocation areas?   (The remoteness)</a:t>
            </a:r>
          </a:p>
          <a:p>
            <a:pPr eaLnBrk="1" hangingPunct="1">
              <a:spcBef>
                <a:spcPct val="0"/>
              </a:spcBef>
            </a:pPr>
            <a:endParaRPr lang="en-US" smtClean="0"/>
          </a:p>
          <a:p>
            <a:pPr eaLnBrk="1" hangingPunct="1">
              <a:spcBef>
                <a:spcPct val="0"/>
              </a:spcBef>
            </a:pPr>
            <a:r>
              <a:rPr lang="en-US" smtClean="0"/>
              <a:t>A few places of note:</a:t>
            </a:r>
          </a:p>
          <a:p>
            <a:pPr eaLnBrk="1" hangingPunct="1">
              <a:spcBef>
                <a:spcPct val="0"/>
              </a:spcBef>
            </a:pPr>
            <a:r>
              <a:rPr lang="en-US" smtClean="0"/>
              <a:t>--Manzanar, near Lone Pine, CA, was where many people from Southern California were sent</a:t>
            </a:r>
          </a:p>
          <a:p>
            <a:pPr eaLnBrk="1" hangingPunct="1">
              <a:spcBef>
                <a:spcPct val="0"/>
              </a:spcBef>
            </a:pPr>
            <a:r>
              <a:rPr lang="en-US" smtClean="0"/>
              <a:t>--Topaz, Utah was where many people from the Bay Area were sent</a:t>
            </a:r>
          </a:p>
          <a:p>
            <a:pPr eaLnBrk="1" hangingPunct="1">
              <a:spcBef>
                <a:spcPct val="0"/>
              </a:spcBef>
            </a:pPr>
            <a:r>
              <a:rPr lang="en-US" smtClean="0"/>
              <a:t>--Heart Mountain, Wyoming was  the place of a serious resistance against the camps</a:t>
            </a:r>
          </a:p>
          <a:p>
            <a:pPr eaLnBrk="1" hangingPunct="1">
              <a:spcBef>
                <a:spcPct val="0"/>
              </a:spcBef>
            </a:pPr>
            <a:r>
              <a:rPr lang="en-US" smtClean="0"/>
              <a:t>--Tule Lake, CA, near the Oregon border was where most people who were thought to be disloyal were sent.</a:t>
            </a:r>
          </a:p>
          <a:p>
            <a:pPr eaLnBrk="1" hangingPunct="1">
              <a:spcBef>
                <a:spcPct val="0"/>
              </a:spcBef>
            </a:pPr>
            <a:endParaRPr lang="en-US" smtClean="0"/>
          </a:p>
          <a:p>
            <a:pPr eaLnBrk="1" hangingPunct="1">
              <a:spcBef>
                <a:spcPct val="0"/>
              </a:spcBef>
            </a:pPr>
            <a:r>
              <a:rPr lang="en-US" smtClean="0"/>
              <a:t>There is no evidence of any crime against the U.S. committed by a person of Japanese descent during  WWII.</a:t>
            </a:r>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3ACCBB7-DC0E-4316-B582-9CB3933A0793}"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Have the students comment on this picture.</a:t>
            </a:r>
          </a:p>
          <a:p>
            <a:pPr eaLnBrk="1" hangingPunct="1">
              <a:spcBef>
                <a:spcPct val="0"/>
              </a:spcBef>
            </a:pPr>
            <a:endParaRPr lang="en-US" smtClean="0"/>
          </a:p>
          <a:p>
            <a:pPr eaLnBrk="1" hangingPunct="1">
              <a:spcBef>
                <a:spcPct val="0"/>
              </a:spcBef>
            </a:pPr>
            <a:r>
              <a:rPr lang="en-US" smtClean="0"/>
              <a:t>Camps were surrounded by barbed wire.  There were guard towers patrolled by the military.  </a:t>
            </a:r>
          </a:p>
          <a:p>
            <a:pPr eaLnBrk="1" hangingPunct="1">
              <a:spcBef>
                <a:spcPct val="0"/>
              </a:spcBef>
            </a:pPr>
            <a:endParaRPr lang="en-US" smtClean="0"/>
          </a:p>
          <a:p>
            <a:pPr eaLnBrk="1" hangingPunct="1">
              <a:spcBef>
                <a:spcPct val="0"/>
              </a:spcBef>
            </a:pPr>
            <a:r>
              <a:rPr lang="en-US" smtClean="0"/>
              <a:t>Japanese Americans were told that the camps were to keep them safe.  One internee noted, that “the guns were pointed in, not out.”</a:t>
            </a:r>
          </a:p>
          <a:p>
            <a:pPr eaLnBrk="1" hangingPunct="1">
              <a:spcBef>
                <a:spcPct val="0"/>
              </a:spcBef>
            </a:pPr>
            <a:endParaRPr lang="en-US" smtClean="0"/>
          </a:p>
          <a:p>
            <a:pPr eaLnBrk="1" hangingPunct="1">
              <a:spcBef>
                <a:spcPct val="0"/>
              </a:spcBef>
            </a:pPr>
            <a:r>
              <a:rPr lang="en-US" smtClean="0"/>
              <a:t>In the early days, the Americans tried to anticipate the Japanese American food interests.  </a:t>
            </a:r>
          </a:p>
          <a:p>
            <a:pPr eaLnBrk="1" hangingPunct="1">
              <a:spcBef>
                <a:spcPct val="0"/>
              </a:spcBef>
            </a:pPr>
            <a:endParaRPr lang="en-US" smtClean="0"/>
          </a:p>
          <a:p>
            <a:pPr eaLnBrk="1" hangingPunct="1">
              <a:spcBef>
                <a:spcPct val="0"/>
              </a:spcBef>
            </a:pPr>
            <a:r>
              <a:rPr lang="en-US" smtClean="0"/>
              <a:t>Several families lived in each hut.  Families put up sheets as divisions.  </a:t>
            </a:r>
          </a:p>
          <a:p>
            <a:pPr eaLnBrk="1" hangingPunct="1">
              <a:spcBef>
                <a:spcPct val="0"/>
              </a:spcBef>
            </a:pPr>
            <a:endParaRPr lang="en-US" smtClean="0"/>
          </a:p>
          <a:p>
            <a:pPr eaLnBrk="1" hangingPunct="1">
              <a:spcBef>
                <a:spcPct val="0"/>
              </a:spcBef>
            </a:pPr>
            <a:r>
              <a:rPr lang="en-US" smtClean="0"/>
              <a:t>The shower facilities were communal.  There are stories about modest people waiting until the middle of the night to shower.</a:t>
            </a:r>
          </a:p>
          <a:p>
            <a:pPr eaLnBrk="1" hangingPunct="1">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5ED44A-4338-486A-8996-999D926159F9}" type="slidenum">
              <a:rPr lang="en-US"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Some of the people were able to leave in 1943 if they were able to find work in the interior of the country; any state other than the Pacific states (CA, OR, or WA).</a:t>
            </a:r>
          </a:p>
          <a:p>
            <a:pPr eaLnBrk="1" hangingPunct="1">
              <a:spcBef>
                <a:spcPct val="0"/>
              </a:spcBef>
            </a:pPr>
            <a:endParaRPr lang="en-US" smtClean="0"/>
          </a:p>
          <a:p>
            <a:pPr eaLnBrk="1" hangingPunct="1">
              <a:spcBef>
                <a:spcPct val="0"/>
              </a:spcBef>
            </a:pPr>
            <a:r>
              <a:rPr lang="en-US" smtClean="0"/>
              <a:t>When the government closed the camps, they gave internees a bus ticket to wherever they wanted to go, and $25.</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smtClean="0"/>
              <a:t>By the end of the war, no person of Japanese ancestry was charged with any crime of sabotage or espionage.</a:t>
            </a:r>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9E018C-4A13-4041-83E9-F38CD6B0866F}" type="slidenum">
              <a:rPr lang="en-US"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b="1" smtClean="0"/>
          </a:p>
        </p:txBody>
      </p:sp>
      <p:sp>
        <p:nvSpPr>
          <p:cNvPr id="59396" name="Text Box 6"/>
          <p:cNvSpPr txBox="1">
            <a:spLocks noChangeArrowheads="1"/>
          </p:cNvSpPr>
          <p:nvPr/>
        </p:nvSpPr>
        <p:spPr bwMode="auto">
          <a:xfrm>
            <a:off x="6248400" y="8839200"/>
            <a:ext cx="609600" cy="274638"/>
          </a:xfrm>
          <a:prstGeom prst="rect">
            <a:avLst/>
          </a:prstGeom>
          <a:noFill/>
          <a:ln w="9525">
            <a:noFill/>
            <a:miter lim="800000"/>
            <a:headEnd/>
            <a:tailEnd/>
          </a:ln>
        </p:spPr>
        <p:txBody>
          <a:bodyPr>
            <a:spAutoFit/>
          </a:bodyPr>
          <a:lstStyle/>
          <a:p>
            <a:pPr>
              <a:spcBef>
                <a:spcPct val="50000"/>
              </a:spcBef>
            </a:pPr>
            <a:r>
              <a:rPr lang="en-US" sz="1200">
                <a:latin typeface="Calibri" pitchFamily="34" charset="0"/>
              </a:rPr>
              <a:t>14</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Continuing from previous slide.</a:t>
            </a:r>
          </a:p>
          <a:p>
            <a:pPr eaLnBrk="1" hangingPunct="1">
              <a:spcBef>
                <a:spcPct val="0"/>
              </a:spcBef>
            </a:pPr>
            <a:endParaRPr lang="en-US" smtClean="0"/>
          </a:p>
          <a:p>
            <a:pPr eaLnBrk="1" hangingPunct="1">
              <a:spcBef>
                <a:spcPct val="0"/>
              </a:spcBef>
            </a:pPr>
            <a:r>
              <a:rPr lang="en-US" smtClean="0"/>
              <a:t>Now that we are in this war, how do we treat people of German, Italian or Japanese ancestry?   </a:t>
            </a:r>
          </a:p>
          <a:p>
            <a:pPr eaLnBrk="1" hangingPunct="1">
              <a:spcBef>
                <a:spcPct val="0"/>
              </a:spcBef>
            </a:pPr>
            <a:endParaRPr lang="en-US" smtClean="0"/>
          </a:p>
          <a:p>
            <a:pPr eaLnBrk="1" hangingPunct="1">
              <a:spcBef>
                <a:spcPct val="0"/>
              </a:spcBef>
            </a:pPr>
            <a:r>
              <a:rPr lang="en-US" smtClean="0"/>
              <a:t>Do we make a distinction between the two?  Are we more frightened of Japanese than Germans or Italians?  Why?</a:t>
            </a:r>
          </a:p>
          <a:p>
            <a:pPr eaLnBrk="1" hangingPunct="1">
              <a:spcBef>
                <a:spcPct val="0"/>
              </a:spcBef>
            </a:pPr>
            <a:endParaRPr lang="en-US" smtClean="0"/>
          </a:p>
          <a:p>
            <a:pPr eaLnBrk="1" hangingPunct="1">
              <a:spcBef>
                <a:spcPct val="0"/>
              </a:spcBef>
            </a:pPr>
            <a:r>
              <a:rPr lang="en-US" smtClean="0"/>
              <a:t>You might want to bring up the topic of race/ethnicity here.  The U.S. has a difficult history in how it both treated immigrants or people of color.    Examples are plentiful here.  </a:t>
            </a:r>
          </a:p>
          <a:p>
            <a:pPr eaLnBrk="1" hangingPunct="1">
              <a:spcBef>
                <a:spcPct val="0"/>
              </a:spcBef>
            </a:pPr>
            <a:endParaRPr lang="en-US" smtClean="0"/>
          </a:p>
          <a:p>
            <a:pPr eaLnBrk="1" hangingPunct="1">
              <a:spcBef>
                <a:spcPct val="0"/>
              </a:spcBef>
            </a:pPr>
            <a:r>
              <a:rPr lang="en-US" smtClean="0"/>
              <a:t>Thus, determine whether you want to discuss how we treat people whose ancestry came from the countries we are at war with or whether this is an issue of discrimination?</a:t>
            </a:r>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396A867-896B-4BCC-B0C5-A4076390BE40}"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TextEdit="1"/>
          </p:cNvSpPr>
          <p:nvPr>
            <p:ph type="sldImg"/>
          </p:nvPr>
        </p:nvSpPr>
        <p:spPr bwMode="auto">
          <a:noFill/>
          <a:ln>
            <a:solidFill>
              <a:srgbClr val="000000"/>
            </a:solidFill>
            <a:miter lim="800000"/>
            <a:headEnd/>
            <a:tailEnd/>
          </a:ln>
        </p:spPr>
      </p:sp>
      <p:sp>
        <p:nvSpPr>
          <p:cNvPr id="6041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TextEdit="1"/>
          </p:cNvSpPr>
          <p:nvPr>
            <p:ph type="sldImg"/>
          </p:nvPr>
        </p:nvSpPr>
        <p:spPr bwMode="auto">
          <a:noFill/>
          <a:ln>
            <a:solidFill>
              <a:srgbClr val="000000"/>
            </a:solidFill>
            <a:miter lim="800000"/>
            <a:headEnd/>
            <a:tailEnd/>
          </a:ln>
        </p:spPr>
      </p:sp>
      <p:sp>
        <p:nvSpPr>
          <p:cNvPr id="6349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TextEdit="1"/>
          </p:cNvSpPr>
          <p:nvPr>
            <p:ph type="sldImg"/>
          </p:nvPr>
        </p:nvSpPr>
        <p:spPr bwMode="auto">
          <a:noFill/>
          <a:ln>
            <a:solidFill>
              <a:srgbClr val="000000"/>
            </a:solidFill>
            <a:miter lim="800000"/>
            <a:headEnd/>
            <a:tailEnd/>
          </a:ln>
        </p:spPr>
      </p:sp>
      <p:sp>
        <p:nvSpPr>
          <p:cNvPr id="6451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Executive Order 9066 provided the legal authority for the forced removal of people from military areas.  </a:t>
            </a:r>
          </a:p>
          <a:p>
            <a:pPr eaLnBrk="1" hangingPunct="1">
              <a:spcBef>
                <a:spcPct val="0"/>
              </a:spcBef>
            </a:pPr>
            <a:endParaRPr lang="en-US" smtClean="0"/>
          </a:p>
          <a:p>
            <a:pPr eaLnBrk="1" hangingPunct="1">
              <a:spcBef>
                <a:spcPct val="0"/>
              </a:spcBef>
            </a:pPr>
            <a:r>
              <a:rPr lang="en-US" smtClean="0"/>
              <a:t>Although the Order does not say “Japanese Ancestry,” this law was only applied to people of Japanese ancestry.</a:t>
            </a:r>
          </a:p>
          <a:p>
            <a:pPr eaLnBrk="1" hangingPunct="1">
              <a:spcBef>
                <a:spcPct val="0"/>
              </a:spcBef>
            </a:pPr>
            <a:endParaRPr lang="en-US" smtClean="0"/>
          </a:p>
          <a:p>
            <a:pPr eaLnBrk="1" hangingPunct="1">
              <a:spcBef>
                <a:spcPct val="0"/>
              </a:spcBef>
            </a:pPr>
            <a:r>
              <a:rPr lang="en-US" smtClean="0"/>
              <a:t>The law was primarily aimed at the three West Coast states, California, Oregon, and Washington.    The law was </a:t>
            </a:r>
            <a:r>
              <a:rPr lang="en-US" u="sng" smtClean="0"/>
              <a:t>not</a:t>
            </a:r>
            <a:r>
              <a:rPr lang="en-US" smtClean="0"/>
              <a:t> aimed at people of Japanese ancestry in Hawaii,  who were a significant number of the population, nor people of Japanese ancestry in the interior of the country.</a:t>
            </a:r>
          </a:p>
          <a:p>
            <a:pPr eaLnBrk="1" hangingPunct="1">
              <a:spcBef>
                <a:spcPct val="0"/>
              </a:spcBef>
            </a:pPr>
            <a:endParaRPr lang="en-US" smtClean="0"/>
          </a:p>
          <a:p>
            <a:pPr eaLnBrk="1" hangingPunct="1">
              <a:spcBef>
                <a:spcPct val="0"/>
              </a:spcBef>
            </a:pPr>
            <a:r>
              <a:rPr lang="en-US" smtClean="0"/>
              <a:t>Define what we mean about people of Japanese Ancestry:</a:t>
            </a:r>
          </a:p>
          <a:p>
            <a:pPr eaLnBrk="1" hangingPunct="1">
              <a:spcBef>
                <a:spcPct val="0"/>
              </a:spcBef>
            </a:pPr>
            <a:endParaRPr lang="en-US" smtClean="0"/>
          </a:p>
          <a:p>
            <a:pPr eaLnBrk="1" hangingPunct="1">
              <a:spcBef>
                <a:spcPct val="0"/>
              </a:spcBef>
            </a:pPr>
            <a:r>
              <a:rPr lang="en-US" smtClean="0"/>
              <a:t>Issei:  Japanese immigrants to the U.S.  By law, Issei were not allowed to naturalize</a:t>
            </a:r>
          </a:p>
          <a:p>
            <a:pPr eaLnBrk="1" hangingPunct="1">
              <a:spcBef>
                <a:spcPct val="0"/>
              </a:spcBef>
            </a:pPr>
            <a:r>
              <a:rPr lang="en-US" smtClean="0"/>
              <a:t>Nisei:  Japanese-Americans born here</a:t>
            </a:r>
          </a:p>
          <a:p>
            <a:pPr eaLnBrk="1" hangingPunct="1">
              <a:spcBef>
                <a:spcPct val="0"/>
              </a:spcBef>
            </a:pPr>
            <a:endParaRPr lang="en-US" smtClean="0"/>
          </a:p>
          <a:p>
            <a:pPr eaLnBrk="1" hangingPunct="1">
              <a:spcBef>
                <a:spcPct val="0"/>
              </a:spcBef>
            </a:pPr>
            <a:r>
              <a:rPr lang="en-US" smtClean="0"/>
              <a:t>Consider the difference between these two groups, in terms of attitude (for Nisei, this is the only country they ever knew) and in legal rights (Nisei had the protections of U.S. citizens offered by the Constitution.</a:t>
            </a:r>
          </a:p>
          <a:p>
            <a:pPr eaLnBrk="1" hangingPunct="1">
              <a:spcBef>
                <a:spcPct val="0"/>
              </a:spcBef>
            </a:pPr>
            <a:endParaRPr lang="en-US" smtClean="0"/>
          </a:p>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E55C74-6507-421F-B5BF-14DB19CDC212}"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p:spPr>
      </p:sp>
      <p:sp>
        <p:nvSpPr>
          <p:cNvPr id="7373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419360-17BD-4112-981D-7204CD8567B7}"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AAE329-23DE-4965-BE7A-473A4F9D0B7C}"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1DF79F9-DEA9-4FBB-B507-C8FA0DFA5ADB}" type="datetimeFigureOut">
              <a:rPr lang="en-US"/>
              <a:pPr>
                <a:defRPr/>
              </a:pPr>
              <a:t>11/20/2014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A9B0E3-F61C-4E29-B92C-C596C25023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B57E66D-B27E-4D33-AB2C-8AF22F1F1C0D}" type="datetimeFigureOut">
              <a:rPr lang="en-US"/>
              <a:pPr>
                <a:defRPr/>
              </a:pPr>
              <a:t>11/20/2014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E3EB53-C1B1-4332-BCBB-70A3CBD3FF0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DF66BE2-FF9E-471D-BB1B-26A818128828}" type="datetimeFigureOut">
              <a:rPr lang="en-US"/>
              <a:pPr>
                <a:defRPr/>
              </a:pPr>
              <a:t>11/20/2014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52C4D1-0A6B-497C-B05C-ED0249B783F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19D44EF-F9AF-4E63-9A05-8C94C0EBA31C}" type="datetimeFigureOut">
              <a:rPr lang="en-US"/>
              <a:pPr>
                <a:defRPr/>
              </a:pPr>
              <a:t>11/20/2014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48870-0946-4DFB-A072-DC94D120A08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9846054-6533-4398-9E3F-B15401046DAD}" type="datetimeFigureOut">
              <a:rPr lang="en-US"/>
              <a:pPr>
                <a:defRPr/>
              </a:pPr>
              <a:t>11/20/2014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45B0EE-811F-448F-8787-C41D1F1ADE0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F6F3EE3-F10F-4426-B413-B73DE0CA5D6B}" type="datetimeFigureOut">
              <a:rPr lang="en-US"/>
              <a:pPr>
                <a:defRPr/>
              </a:pPr>
              <a:t>11/20/2014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EF872B-9735-42F7-9C94-5624C1D406F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EB32C3C-663D-49FA-8896-A5B397D4AB28}" type="datetimeFigureOut">
              <a:rPr lang="en-US"/>
              <a:pPr>
                <a:defRPr/>
              </a:pPr>
              <a:t>11/20/2014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64DA92E-D458-4F23-A384-FE9802DA2D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935A291-71E1-4A80-A9D3-E36A9CE7E1C5}" type="datetimeFigureOut">
              <a:rPr lang="en-US"/>
              <a:pPr>
                <a:defRPr/>
              </a:pPr>
              <a:t>11/20/2014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58A97B-2FCF-4A6E-93A4-6416798103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5D45382-AD0B-4B8B-B404-A567A3ADF1FB}" type="datetimeFigureOut">
              <a:rPr lang="en-US"/>
              <a:pPr>
                <a:defRPr/>
              </a:pPr>
              <a:t>11/20/2014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E8AF0C-D2B9-4BDF-907F-605AB695DFE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8E3298-B976-4D57-8B45-9A9D73637FB5}" type="datetimeFigureOut">
              <a:rPr lang="en-US"/>
              <a:pPr>
                <a:defRPr/>
              </a:pPr>
              <a:t>11/20/2014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A79D-8CB4-48B4-829B-A4BEAF1A59E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F374309-5549-48B2-8F28-88D457ADEF7C}" type="datetimeFigureOut">
              <a:rPr lang="en-US"/>
              <a:pPr>
                <a:defRPr/>
              </a:pPr>
              <a:t>11/20/2014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B34A53-1188-48CB-9C39-3F0F49DEB07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vl1pPr>
          </a:lstStyle>
          <a:p>
            <a:pPr>
              <a:defRPr/>
            </a:pPr>
            <a:fld id="{6B8BDDE3-9F36-4AFE-9341-CADB73FC58A1}" type="datetimeFigureOut">
              <a:rPr lang="en-US"/>
              <a:pPr>
                <a:defRPr/>
              </a:pPr>
              <a:t>11/20/2014</a:t>
            </a:fld>
            <a:endParaRPr lang="en-US"/>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vl1pPr>
          </a:lstStyle>
          <a:p>
            <a:pPr>
              <a:defRPr/>
            </a:pPr>
            <a:fld id="{0B281A7F-F2AF-48EA-89B0-AC3DD8C6CF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masshist.org/database/viewer.php?item_id=2451&amp;mode=small&amp;img_step=1&amp;&amp;pid=3&amp;ft=Object%20of%20the%20Month&amp;nodesc=1"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John_Lesene_Dewitt_copy.PN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sz="4000" smtClean="0"/>
              <a:t>December 7, 1941</a:t>
            </a:r>
            <a:br>
              <a:rPr lang="en-US" sz="4000" smtClean="0"/>
            </a:br>
            <a:r>
              <a:rPr lang="en-US" sz="4000" smtClean="0"/>
              <a:t>“A day that will live in infamy”</a:t>
            </a:r>
          </a:p>
        </p:txBody>
      </p:sp>
      <p:pic>
        <p:nvPicPr>
          <p:cNvPr id="2051" name="Content Placeholder 3"/>
          <p:cNvPicPr>
            <a:picLocks noGrp="1" noChangeAspect="1" noChangeArrowheads="1"/>
          </p:cNvPicPr>
          <p:nvPr>
            <p:ph idx="4294967295"/>
          </p:nvPr>
        </p:nvPicPr>
        <p:blipFill>
          <a:blip r:embed="rId3" cstate="print"/>
          <a:srcRect/>
          <a:stretch>
            <a:fillRect/>
          </a:stretch>
        </p:blipFill>
        <p:spPr>
          <a:xfrm>
            <a:off x="1524000" y="1981200"/>
            <a:ext cx="6078538" cy="4525963"/>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cstate="print"/>
          <a:srcRect/>
          <a:stretch>
            <a:fillRect/>
          </a:stretch>
        </p:blipFill>
        <p:spPr bwMode="auto">
          <a:xfrm>
            <a:off x="0" y="762000"/>
            <a:ext cx="9144000" cy="5399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3" cstate="print"/>
          <a:srcRect/>
          <a:stretch>
            <a:fillRect/>
          </a:stretch>
        </p:blipFill>
        <p:spPr bwMode="auto">
          <a:xfrm>
            <a:off x="457200" y="20638"/>
            <a:ext cx="8229600" cy="681672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z="4000" smtClean="0"/>
              <a:t>Persons of Japanese Ancestry in US</a:t>
            </a:r>
          </a:p>
        </p:txBody>
      </p:sp>
      <p:sp>
        <p:nvSpPr>
          <p:cNvPr id="13315" name="Rectangle 3"/>
          <p:cNvSpPr>
            <a:spLocks noGrp="1" noChangeArrowheads="1"/>
          </p:cNvSpPr>
          <p:nvPr>
            <p:ph type="body" idx="1"/>
          </p:nvPr>
        </p:nvSpPr>
        <p:spPr/>
        <p:txBody>
          <a:bodyPr/>
          <a:lstStyle/>
          <a:p>
            <a:r>
              <a:rPr lang="en-US" smtClean="0"/>
              <a:t>1940: approx 127,000.  63% Nisei (American born second generation)</a:t>
            </a:r>
          </a:p>
          <a:p>
            <a:r>
              <a:rPr lang="en-US" smtClean="0"/>
              <a:t>120,000 removed and interned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nps.gov/manz/images/20061011134538.jpg"/>
          <p:cNvPicPr>
            <a:picLocks noChangeAspect="1" noChangeArrowheads="1"/>
          </p:cNvPicPr>
          <p:nvPr/>
        </p:nvPicPr>
        <p:blipFill>
          <a:blip r:embed="rId3" cstate="print"/>
          <a:srcRect/>
          <a:stretch>
            <a:fillRect/>
          </a:stretch>
        </p:blipFill>
        <p:spPr bwMode="auto">
          <a:xfrm>
            <a:off x="1447800" y="304800"/>
            <a:ext cx="6096000" cy="4343400"/>
          </a:xfrm>
          <a:prstGeom prst="rect">
            <a:avLst/>
          </a:prstGeom>
          <a:noFill/>
          <a:ln w="9525">
            <a:noFill/>
            <a:miter lim="800000"/>
            <a:headEnd/>
            <a:tailEnd/>
          </a:ln>
        </p:spPr>
      </p:pic>
      <p:sp>
        <p:nvSpPr>
          <p:cNvPr id="14339" name="Picture Placeholder 2"/>
          <p:cNvSpPr>
            <a:spLocks noGrp="1" noTextEdit="1"/>
          </p:cNvSpPr>
          <p:nvPr>
            <p:ph type="pic" idx="1"/>
          </p:nvPr>
        </p:nvSpPr>
        <p:spPr/>
      </p:sp>
      <p:sp>
        <p:nvSpPr>
          <p:cNvPr id="14340" name="Text Placeholder 3"/>
          <p:cNvSpPr>
            <a:spLocks noGrp="1"/>
          </p:cNvSpPr>
          <p:nvPr>
            <p:ph type="body" sz="half" idx="2"/>
          </p:nvPr>
        </p:nvSpPr>
        <p:spPr/>
        <p:txBody>
          <a:bodyPr/>
          <a:lstStyle/>
          <a:p>
            <a:r>
              <a:rPr lang="en-US" smtClean="0"/>
              <a:t>One of 10 Camps</a:t>
            </a:r>
          </a:p>
        </p:txBody>
      </p:sp>
      <p:sp>
        <p:nvSpPr>
          <p:cNvPr id="14341" name="Title 4"/>
          <p:cNvSpPr>
            <a:spLocks noGrp="1"/>
          </p:cNvSpPr>
          <p:nvPr>
            <p:ph type="title"/>
          </p:nvPr>
        </p:nvSpPr>
        <p:spPr/>
        <p:txBody>
          <a:bodyPr/>
          <a:lstStyle/>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sp>
        <p:nvSpPr>
          <p:cNvPr id="15363" name="Text Placeholder 3"/>
          <p:cNvSpPr>
            <a:spLocks noGrp="1"/>
          </p:cNvSpPr>
          <p:nvPr>
            <p:ph type="body" sz="half" idx="2"/>
          </p:nvPr>
        </p:nvSpPr>
        <p:spPr/>
        <p:txBody>
          <a:bodyPr/>
          <a:lstStyle/>
          <a:p>
            <a:endParaRPr lang="en-US" smtClean="0"/>
          </a:p>
        </p:txBody>
      </p:sp>
      <p:pic>
        <p:nvPicPr>
          <p:cNvPr id="15364" name="Picture 2" descr="https://encrypted-tbn1.gstatic.com/images?q=tbn:ANd9GcQW2-W3olGggAm7StFYqIR5Nxf2gT5m2siXyAKIUXoByP99msHE"/>
          <p:cNvPicPr>
            <a:picLocks noGrp="1" noChangeAspect="1" noChangeArrowheads="1"/>
          </p:cNvPicPr>
          <p:nvPr>
            <p:ph type="pic" idx="1"/>
          </p:nvPr>
        </p:nvPicPr>
        <p:blipFill>
          <a:blip r:embed="rId3" cstate="print"/>
          <a:srcRect t="18622" b="18622"/>
          <a:stretch>
            <a:fillRect/>
          </a:stretch>
        </p:blipFill>
        <p:spPr>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US" sz="4000" smtClean="0"/>
              <a:t>“</a:t>
            </a:r>
            <a:r>
              <a:rPr lang="en-US" sz="2400" smtClean="0"/>
              <a:t>Mess Hall, Bathroom, Barracks, Japanese Relocation Center, Heart Mt. Wyoming,” by Estelle Ishigo</a:t>
            </a:r>
            <a:r>
              <a:rPr lang="en-US" sz="4000" smtClean="0"/>
              <a:t> </a:t>
            </a:r>
          </a:p>
        </p:txBody>
      </p:sp>
      <p:pic>
        <p:nvPicPr>
          <p:cNvPr id="16387" name="Picture 6" descr="`Mess Hall, Bathroom, Barracks. Japanese Relocation Center. Heart Mt. Wyoming.` Watercolor">
            <a:hlinkClick r:id="rId3"/>
          </p:cNvPr>
          <p:cNvPicPr>
            <a:picLocks noChangeAspect="1" noChangeArrowheads="1"/>
          </p:cNvPicPr>
          <p:nvPr/>
        </p:nvPicPr>
        <p:blipFill>
          <a:blip r:embed="rId4" cstate="print"/>
          <a:srcRect/>
          <a:stretch>
            <a:fillRect/>
          </a:stretch>
        </p:blipFill>
        <p:spPr bwMode="auto">
          <a:xfrm>
            <a:off x="2362200" y="1949450"/>
            <a:ext cx="5181600" cy="3657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pic>
        <p:nvPicPr>
          <p:cNvPr id="17411" name="Picture 2" descr="http://www.dokdo-takeshima.com/wordpress/wp-content/images/japanese-treachery.jpg"/>
          <p:cNvPicPr>
            <a:picLocks noChangeAspect="1" noChangeArrowheads="1"/>
          </p:cNvPicPr>
          <p:nvPr/>
        </p:nvPicPr>
        <p:blipFill>
          <a:blip r:embed="rId2" cstate="print"/>
          <a:srcRect/>
          <a:stretch>
            <a:fillRect/>
          </a:stretch>
        </p:blipFill>
        <p:spPr bwMode="auto">
          <a:xfrm>
            <a:off x="1600200" y="609600"/>
            <a:ext cx="6057900" cy="59245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z="4000" smtClean="0"/>
              <a:t>Schoolchildren at Heart Mountain</a:t>
            </a:r>
          </a:p>
        </p:txBody>
      </p:sp>
      <p:sp>
        <p:nvSpPr>
          <p:cNvPr id="18435" name="Rectangle 3"/>
          <p:cNvSpPr>
            <a:spLocks noGrp="1" noChangeArrowheads="1"/>
          </p:cNvSpPr>
          <p:nvPr>
            <p:ph type="body" idx="1"/>
          </p:nvPr>
        </p:nvSpPr>
        <p:spPr/>
        <p:txBody>
          <a:bodyPr/>
          <a:lstStyle/>
          <a:p>
            <a:endParaRPr lang="en-US" smtClean="0"/>
          </a:p>
        </p:txBody>
      </p:sp>
      <p:pic>
        <p:nvPicPr>
          <p:cNvPr id="18436" name="Picture 5" descr="photo of heart mountain school group"/>
          <p:cNvPicPr>
            <a:picLocks noChangeAspect="1" noChangeArrowheads="1"/>
          </p:cNvPicPr>
          <p:nvPr/>
        </p:nvPicPr>
        <p:blipFill>
          <a:blip r:embed="rId3" cstate="print"/>
          <a:srcRect/>
          <a:stretch>
            <a:fillRect/>
          </a:stretch>
        </p:blipFill>
        <p:spPr bwMode="auto">
          <a:xfrm>
            <a:off x="0" y="1981200"/>
            <a:ext cx="8572500" cy="31908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sp>
        <p:nvSpPr>
          <p:cNvPr id="19459" name="Picture Placeholder 2"/>
          <p:cNvSpPr>
            <a:spLocks noGrp="1" noTextEdit="1"/>
          </p:cNvSpPr>
          <p:nvPr>
            <p:ph type="pic" idx="1"/>
          </p:nvPr>
        </p:nvSpPr>
        <p:spPr/>
      </p:sp>
      <p:sp>
        <p:nvSpPr>
          <p:cNvPr id="19460" name="Text Placeholder 3"/>
          <p:cNvSpPr>
            <a:spLocks noGrp="1"/>
          </p:cNvSpPr>
          <p:nvPr>
            <p:ph type="body" sz="half" idx="2"/>
          </p:nvPr>
        </p:nvSpPr>
        <p:spPr/>
        <p:txBody>
          <a:bodyPr/>
          <a:lstStyle/>
          <a:p>
            <a:endParaRPr lang="en-US" smtClean="0"/>
          </a:p>
        </p:txBody>
      </p:sp>
      <p:pic>
        <p:nvPicPr>
          <p:cNvPr id="19461" name="Picture 2" descr="Waiting in line at a mess hall"/>
          <p:cNvPicPr>
            <a:picLocks noChangeAspect="1" noChangeArrowheads="1"/>
          </p:cNvPicPr>
          <p:nvPr/>
        </p:nvPicPr>
        <p:blipFill>
          <a:blip r:embed="rId3" cstate="print"/>
          <a:srcRect/>
          <a:stretch>
            <a:fillRect/>
          </a:stretch>
        </p:blipFill>
        <p:spPr bwMode="auto">
          <a:xfrm>
            <a:off x="2133600" y="1066800"/>
            <a:ext cx="5105400" cy="3657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cstate="print"/>
          <a:srcRect/>
          <a:stretch>
            <a:fillRect/>
          </a:stretch>
        </p:blipFill>
        <p:spPr bwMode="auto">
          <a:xfrm>
            <a:off x="990600" y="-25400"/>
            <a:ext cx="73152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pPr eaLnBrk="1" hangingPunct="1">
              <a:defRPr/>
            </a:pPr>
            <a:r>
              <a:rPr lang="en-US" sz="4000" smtClean="0"/>
              <a:t>Consequences of the </a:t>
            </a:r>
            <a:br>
              <a:rPr lang="en-US" sz="4000" smtClean="0"/>
            </a:br>
            <a:r>
              <a:rPr lang="en-US" sz="4000" smtClean="0"/>
              <a:t>Bombing of Pearl Harbor</a:t>
            </a:r>
          </a:p>
        </p:txBody>
      </p:sp>
      <p:sp>
        <p:nvSpPr>
          <p:cNvPr id="3075" name="Content Placeholder 2"/>
          <p:cNvSpPr>
            <a:spLocks noGrp="1"/>
          </p:cNvSpPr>
          <p:nvPr>
            <p:ph idx="4294967295"/>
          </p:nvPr>
        </p:nvSpPr>
        <p:spPr>
          <a:xfrm>
            <a:off x="304800" y="1600200"/>
            <a:ext cx="4724400" cy="4525963"/>
          </a:xfrm>
        </p:spPr>
        <p:txBody>
          <a:bodyPr/>
          <a:lstStyle/>
          <a:p>
            <a:pPr eaLnBrk="1" hangingPunct="1">
              <a:lnSpc>
                <a:spcPct val="90000"/>
              </a:lnSpc>
            </a:pPr>
            <a:endParaRPr lang="en-US" sz="800" smtClean="0"/>
          </a:p>
          <a:p>
            <a:pPr eaLnBrk="1" hangingPunct="1">
              <a:lnSpc>
                <a:spcPct val="90000"/>
              </a:lnSpc>
            </a:pPr>
            <a:r>
              <a:rPr lang="en-US" sz="2800" smtClean="0"/>
              <a:t>U.S. enters WWII and prepares to fight a two-front war</a:t>
            </a:r>
          </a:p>
          <a:p>
            <a:pPr eaLnBrk="1" hangingPunct="1">
              <a:lnSpc>
                <a:spcPct val="90000"/>
              </a:lnSpc>
              <a:buFontTx/>
              <a:buNone/>
            </a:pPr>
            <a:endParaRPr lang="en-US" sz="1200" smtClean="0"/>
          </a:p>
          <a:p>
            <a:pPr eaLnBrk="1" hangingPunct="1">
              <a:lnSpc>
                <a:spcPct val="90000"/>
              </a:lnSpc>
            </a:pPr>
            <a:r>
              <a:rPr lang="en-US" sz="2800" smtClean="0"/>
              <a:t>Now that US is at war with Germany, Italy and Japan, how will it treat people from those countries?</a:t>
            </a:r>
          </a:p>
          <a:p>
            <a:pPr eaLnBrk="1" hangingPunct="1">
              <a:lnSpc>
                <a:spcPct val="90000"/>
              </a:lnSpc>
            </a:pPr>
            <a:r>
              <a:rPr lang="en-US" sz="2800" smtClean="0"/>
              <a:t>Role of Race?</a:t>
            </a:r>
          </a:p>
          <a:p>
            <a:pPr eaLnBrk="1" hangingPunct="1">
              <a:lnSpc>
                <a:spcPct val="90000"/>
              </a:lnSpc>
              <a:buFontTx/>
              <a:buNone/>
            </a:pPr>
            <a:endParaRPr lang="en-US" sz="1200" smtClean="0"/>
          </a:p>
        </p:txBody>
      </p:sp>
      <p:pic>
        <p:nvPicPr>
          <p:cNvPr id="3076" name="Picture 7" descr="Anti-Jap4"/>
          <p:cNvPicPr>
            <a:picLocks noChangeAspect="1" noChangeArrowheads="1"/>
          </p:cNvPicPr>
          <p:nvPr/>
        </p:nvPicPr>
        <p:blipFill>
          <a:blip r:embed="rId3" cstate="print"/>
          <a:srcRect/>
          <a:stretch>
            <a:fillRect/>
          </a:stretch>
        </p:blipFill>
        <p:spPr bwMode="auto">
          <a:xfrm>
            <a:off x="5257800" y="1828800"/>
            <a:ext cx="2262188"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Tule Lake kids, National Archives and Records Administration"/>
          <p:cNvPicPr>
            <a:picLocks noChangeAspect="1" noChangeArrowheads="1"/>
          </p:cNvPicPr>
          <p:nvPr/>
        </p:nvPicPr>
        <p:blipFill>
          <a:blip r:embed="rId3" cstate="print"/>
          <a:srcRect/>
          <a:stretch>
            <a:fillRect/>
          </a:stretch>
        </p:blipFill>
        <p:spPr bwMode="auto">
          <a:xfrm>
            <a:off x="381000" y="41275"/>
            <a:ext cx="8382000" cy="6775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Fred young portrait, from Karen-high res"/>
          <p:cNvPicPr>
            <a:picLocks noChangeAspect="1" noChangeArrowheads="1"/>
          </p:cNvPicPr>
          <p:nvPr/>
        </p:nvPicPr>
        <p:blipFill>
          <a:blip r:embed="rId3" cstate="print"/>
          <a:srcRect/>
          <a:stretch>
            <a:fillRect/>
          </a:stretch>
        </p:blipFill>
        <p:spPr bwMode="auto">
          <a:xfrm>
            <a:off x="1755775" y="0"/>
            <a:ext cx="5940425" cy="6858000"/>
          </a:xfrm>
          <a:prstGeom prst="rect">
            <a:avLst/>
          </a:prstGeom>
          <a:noFill/>
          <a:ln w="9525">
            <a:noFill/>
            <a:miter lim="800000"/>
            <a:headEnd/>
            <a:tailEnd/>
          </a:ln>
        </p:spPr>
      </p:pic>
      <p:sp>
        <p:nvSpPr>
          <p:cNvPr id="22531" name="Text Box 5"/>
          <p:cNvSpPr txBox="1">
            <a:spLocks noChangeArrowheads="1"/>
          </p:cNvSpPr>
          <p:nvPr/>
        </p:nvSpPr>
        <p:spPr bwMode="auto">
          <a:xfrm>
            <a:off x="1828800" y="6629400"/>
            <a:ext cx="5867400" cy="244475"/>
          </a:xfrm>
          <a:prstGeom prst="rect">
            <a:avLst/>
          </a:prstGeom>
          <a:noFill/>
          <a:ln w="9525">
            <a:noFill/>
            <a:miter lim="800000"/>
            <a:headEnd/>
            <a:tailEnd/>
          </a:ln>
        </p:spPr>
        <p:txBody>
          <a:bodyPr>
            <a:spAutoFit/>
          </a:bodyPr>
          <a:lstStyle/>
          <a:p>
            <a:pPr algn="ctr">
              <a:spcBef>
                <a:spcPct val="50000"/>
              </a:spcBef>
            </a:pPr>
            <a:r>
              <a:rPr lang="en-US" sz="1000"/>
              <a:t>Photo Courtesy of Karen Korematsu and the Korematsu Institute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Fred Korematsu</a:t>
            </a:r>
          </a:p>
        </p:txBody>
      </p:sp>
      <p:sp>
        <p:nvSpPr>
          <p:cNvPr id="23555" name="Rectangle 3"/>
          <p:cNvSpPr>
            <a:spLocks noGrp="1" noChangeArrowheads="1"/>
          </p:cNvSpPr>
          <p:nvPr>
            <p:ph type="body" idx="1"/>
          </p:nvPr>
        </p:nvSpPr>
        <p:spPr/>
        <p:txBody>
          <a:bodyPr/>
          <a:lstStyle/>
          <a:p>
            <a:r>
              <a:rPr lang="en-US" sz="2800" smtClean="0"/>
              <a:t>22 years old</a:t>
            </a:r>
          </a:p>
          <a:p>
            <a:r>
              <a:rPr lang="en-US" sz="2800" smtClean="0"/>
              <a:t>American citizen (Nisei, second generation)</a:t>
            </a:r>
          </a:p>
          <a:p>
            <a:r>
              <a:rPr lang="en-US" sz="2800" smtClean="0"/>
              <a:t>Korematsu changed his name and had cosmetic surgery to make himself appear less Japanese</a:t>
            </a:r>
          </a:p>
          <a:p>
            <a:r>
              <a:rPr lang="en-US" sz="2800" smtClean="0"/>
              <a:t>He was charged with remaining in a military area barred to those of Japanese ancestry</a:t>
            </a:r>
          </a:p>
          <a:p>
            <a:r>
              <a:rPr lang="en-US" sz="2800" smtClean="0"/>
              <a:t>Convicted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orematsuVisual"/>
          <p:cNvPicPr>
            <a:picLocks noChangeAspect="1" noChangeArrowheads="1"/>
          </p:cNvPicPr>
          <p:nvPr/>
        </p:nvPicPr>
        <p:blipFill>
          <a:blip r:embed="rId3" cstate="print"/>
          <a:srcRect/>
          <a:stretch>
            <a:fillRect/>
          </a:stretch>
        </p:blipFill>
        <p:spPr bwMode="auto">
          <a:xfrm>
            <a:off x="1600200" y="22225"/>
            <a:ext cx="5715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US" smtClean="0"/>
          </a:p>
        </p:txBody>
      </p:sp>
      <p:sp>
        <p:nvSpPr>
          <p:cNvPr id="25603" name="Rectangle 3"/>
          <p:cNvSpPr>
            <a:spLocks noGrp="1" noChangeArrowheads="1"/>
          </p:cNvSpPr>
          <p:nvPr>
            <p:ph type="body" idx="1"/>
          </p:nvPr>
        </p:nvSpPr>
        <p:spPr/>
        <p:txBody>
          <a:bodyPr/>
          <a:lstStyle/>
          <a:p>
            <a:r>
              <a:rPr lang="en-US" smtClean="0"/>
              <a:t>Following conviction, sent to Topaz, Utah internment camp</a:t>
            </a:r>
          </a:p>
          <a:p>
            <a:r>
              <a:rPr lang="en-US" smtClean="0"/>
              <a:t>ACLU persuaded him to appeal his case</a:t>
            </a:r>
          </a:p>
          <a:p>
            <a:r>
              <a:rPr lang="en-US" smtClean="0"/>
              <a:t>(while case pending, allowed to work as welder outside of CA. Went to Detroit.)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From DeWitt’s 1943 Report</a:t>
            </a:r>
          </a:p>
        </p:txBody>
      </p:sp>
      <p:sp>
        <p:nvSpPr>
          <p:cNvPr id="26627" name="Content Placeholder 2"/>
          <p:cNvSpPr>
            <a:spLocks noGrp="1"/>
          </p:cNvSpPr>
          <p:nvPr>
            <p:ph idx="1"/>
          </p:nvPr>
        </p:nvSpPr>
        <p:spPr/>
        <p:txBody>
          <a:bodyPr/>
          <a:lstStyle/>
          <a:p>
            <a:r>
              <a:rPr lang="en-US" sz="2000" smtClean="0"/>
              <a:t>Intelligence services records reflected the existence of hundreds of Japanese organizations in California, Washington, Oregon and Arizona which, prior to December 7, 1941, were actively engaged in advancing Japanese war aims. These records also disclosed that thousands of American-born Japanese had gone to Japan to receive their education and indoctrination there and had become rabidly pro-Japanese and then had returned to the United States. Emperor-worshipping ceremonies were commonly held and millions of dollars had flowed into the Japanese imperial war chest from the contributions freely made by Japanese here. The continued presence of a large, unassimilated, tightly knit and racial group, bound to an enemy nation by strong ties of race, culture, custom and religion along a frontier vulnerable to attack constituted a menace which had to be dealt with. </a:t>
            </a:r>
          </a:p>
          <a:p>
            <a:endParaRPr lang="en-US" sz="200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img.docstoccdn.com/thumb/orig/11383985.png"/>
          <p:cNvPicPr>
            <a:picLocks noChangeAspect="1" noChangeArrowheads="1"/>
          </p:cNvPicPr>
          <p:nvPr/>
        </p:nvPicPr>
        <p:blipFill>
          <a:blip r:embed="rId3" cstate="print"/>
          <a:srcRect/>
          <a:stretch>
            <a:fillRect/>
          </a:stretch>
        </p:blipFill>
        <p:spPr bwMode="auto">
          <a:xfrm>
            <a:off x="2514600" y="762000"/>
            <a:ext cx="4076700" cy="52768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990600" y="533400"/>
            <a:ext cx="6781800" cy="366713"/>
          </a:xfrm>
          <a:prstGeom prst="rect">
            <a:avLst/>
          </a:prstGeom>
          <a:noFill/>
          <a:ln w="9525">
            <a:noFill/>
            <a:miter lim="800000"/>
            <a:headEnd/>
            <a:tailEnd/>
          </a:ln>
        </p:spPr>
        <p:txBody>
          <a:bodyPr>
            <a:spAutoFit/>
          </a:bodyPr>
          <a:lstStyle/>
          <a:p>
            <a:endParaRPr lang="en-US"/>
          </a:p>
        </p:txBody>
      </p:sp>
      <p:sp>
        <p:nvSpPr>
          <p:cNvPr id="28675" name="Rectangle 4"/>
          <p:cNvSpPr>
            <a:spLocks noGrp="1" noChangeArrowheads="1"/>
          </p:cNvSpPr>
          <p:nvPr>
            <p:ph type="title" idx="4294967295"/>
          </p:nvPr>
        </p:nvSpPr>
        <p:spPr/>
        <p:txBody>
          <a:bodyPr/>
          <a:lstStyle/>
          <a:p>
            <a:r>
              <a:rPr lang="en-US" smtClean="0"/>
              <a:t>Justice Black</a:t>
            </a:r>
          </a:p>
        </p:txBody>
      </p:sp>
      <p:sp>
        <p:nvSpPr>
          <p:cNvPr id="28676" name="Rectangle 5"/>
          <p:cNvSpPr>
            <a:spLocks noGrp="1" noChangeArrowheads="1"/>
          </p:cNvSpPr>
          <p:nvPr>
            <p:ph type="body" idx="4294967295"/>
          </p:nvPr>
        </p:nvSpPr>
        <p:spPr/>
        <p:txBody>
          <a:bodyPr/>
          <a:lstStyle/>
          <a:p>
            <a:pPr eaLnBrk="1" hangingPunct="1">
              <a:lnSpc>
                <a:spcPct val="80000"/>
              </a:lnSpc>
              <a:spcBef>
                <a:spcPct val="0"/>
              </a:spcBef>
              <a:buFontTx/>
              <a:buNone/>
            </a:pPr>
            <a:r>
              <a:rPr lang="en-US" sz="1400" smtClean="0"/>
              <a:t>"</a:t>
            </a:r>
            <a:r>
              <a:rPr lang="en-US" sz="2000" smtClean="0"/>
              <a:t>Korematsu was not excluded from the Military Area because of hostility to him or his race. He was excluded because we are at war with the Japanese Empire, because the properly constituted military authorities feared an invasion of our West Coast and felt constrained to take proper security measures, because they decided that the military urgency of the situation demanded that all citizens of Japanese ancestry be segregated from the West Coast temporarily, and finally, because Congress, reposing its confidence in this time of war in our military leaders-as inevitably it must-determined that they should have the power to do just this. There was evidence of disloyalty on the part of some, the military authorities considered that the need for action was great, and time was short. We cannot-by availing ourselves of the calm perspective of hindsight-now say that at that time these actions were unjustified."</a:t>
            </a:r>
            <a:r>
              <a:rPr lang="en-US" sz="1400" smtClean="0"/>
              <a:t> </a:t>
            </a:r>
          </a:p>
          <a:p>
            <a:pPr>
              <a:lnSpc>
                <a:spcPct val="80000"/>
              </a:lnSpc>
            </a:pPr>
            <a:endParaRPr lang="en-US" sz="14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Three dissents</a:t>
            </a:r>
          </a:p>
        </p:txBody>
      </p:sp>
      <p:sp>
        <p:nvSpPr>
          <p:cNvPr id="29699" name="Rectangle 3"/>
          <p:cNvSpPr>
            <a:spLocks noGrp="1" noChangeArrowheads="1"/>
          </p:cNvSpPr>
          <p:nvPr>
            <p:ph type="body" idx="1"/>
          </p:nvPr>
        </p:nvSpPr>
        <p:spPr/>
        <p:txBody>
          <a:bodyPr/>
          <a:lstStyle/>
          <a:p>
            <a:r>
              <a:rPr lang="en-US" smtClean="0"/>
              <a:t>Joint dissent of Roberts, Murphy, Jackson: unconst as no evidence of disloyalty</a:t>
            </a:r>
          </a:p>
          <a:p>
            <a:r>
              <a:rPr lang="en-US" smtClean="0"/>
              <a:t>Justice Murphy: falls into the ugly abyss of racism and violates procedural due process and equal protection of the law (see next slide)</a:t>
            </a:r>
          </a:p>
          <a:p>
            <a:r>
              <a:rPr lang="en-US" smtClean="0"/>
              <a:t>Justice Jackson: our system depends on personal guilt, not inheritable guilt</a:t>
            </a:r>
          </a:p>
          <a:p>
            <a:endParaRPr lang="en-US" smtClean="0"/>
          </a:p>
          <a:p>
            <a:endParaRPr lang="en-US"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mtClean="0"/>
              <a:t>Justice Frank Murphy</a:t>
            </a:r>
          </a:p>
        </p:txBody>
      </p:sp>
      <p:sp>
        <p:nvSpPr>
          <p:cNvPr id="30723" name="Rectangle 3"/>
          <p:cNvSpPr>
            <a:spLocks noGrp="1" noChangeArrowheads="1"/>
          </p:cNvSpPr>
          <p:nvPr>
            <p:ph type="body" idx="1"/>
          </p:nvPr>
        </p:nvSpPr>
        <p:spPr/>
        <p:txBody>
          <a:bodyPr/>
          <a:lstStyle/>
          <a:p>
            <a:endParaRPr lang="en-US" smtClean="0"/>
          </a:p>
        </p:txBody>
      </p:sp>
      <p:pic>
        <p:nvPicPr>
          <p:cNvPr id="30724" name="Picture 5" descr="Justice Frank Murphy.jpg"/>
          <p:cNvPicPr>
            <a:picLocks noChangeAspect="1" noChangeArrowheads="1"/>
          </p:cNvPicPr>
          <p:nvPr/>
        </p:nvPicPr>
        <p:blipFill>
          <a:blip r:embed="rId3" cstate="print"/>
          <a:srcRect/>
          <a:stretch>
            <a:fillRect/>
          </a:stretch>
        </p:blipFill>
        <p:spPr bwMode="auto">
          <a:xfrm>
            <a:off x="2819400" y="1752600"/>
            <a:ext cx="3048000" cy="3505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pPr eaLnBrk="1" hangingPunct="1"/>
            <a:r>
              <a:rPr lang="en-US" smtClean="0"/>
              <a:t>Executive Order 9066</a:t>
            </a:r>
          </a:p>
        </p:txBody>
      </p:sp>
      <p:sp>
        <p:nvSpPr>
          <p:cNvPr id="4099" name="Content Placeholder 2"/>
          <p:cNvSpPr>
            <a:spLocks noGrp="1"/>
          </p:cNvSpPr>
          <p:nvPr>
            <p:ph idx="4294967295"/>
          </p:nvPr>
        </p:nvSpPr>
        <p:spPr/>
        <p:txBody>
          <a:bodyPr/>
          <a:lstStyle/>
          <a:p>
            <a:pPr eaLnBrk="1" hangingPunct="1"/>
            <a:r>
              <a:rPr lang="en-US" sz="2800" smtClean="0"/>
              <a:t>Executive Order 9066 authorized the Secretary of War and U.S. armed forces commanders to declare areas of the United States as military zones "from which any or all persons may be excluded.”</a:t>
            </a:r>
          </a:p>
          <a:p>
            <a:pPr eaLnBrk="1" hangingPunct="1"/>
            <a:r>
              <a:rPr lang="en-US" sz="2800" smtClean="0"/>
              <a:t>Congress passed act enforcing exclusions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Justice Frank Murphy</a:t>
            </a:r>
          </a:p>
        </p:txBody>
      </p:sp>
      <p:sp>
        <p:nvSpPr>
          <p:cNvPr id="31747" name="Rectangle 3"/>
          <p:cNvSpPr>
            <a:spLocks noGrp="1" noChangeArrowheads="1"/>
          </p:cNvSpPr>
          <p:nvPr>
            <p:ph type="body" idx="1"/>
          </p:nvPr>
        </p:nvSpPr>
        <p:spPr/>
        <p:txBody>
          <a:bodyPr/>
          <a:lstStyle/>
          <a:p>
            <a:pPr>
              <a:lnSpc>
                <a:spcPct val="90000"/>
              </a:lnSpc>
            </a:pPr>
            <a:r>
              <a:rPr lang="en-US" sz="2800" smtClean="0"/>
              <a:t>Justification for exclusion not based on any reliable evidence</a:t>
            </a:r>
          </a:p>
          <a:p>
            <a:pPr>
              <a:lnSpc>
                <a:spcPct val="90000"/>
              </a:lnSpc>
            </a:pPr>
            <a:r>
              <a:rPr lang="en-US" sz="2800" smtClean="0"/>
              <a:t>Based on questionable racial and sociological grounds: a “large, unassimilated, tightly knit racial group bound to an enemy nation by strong ties of race, culture, custom and religion.”</a:t>
            </a:r>
          </a:p>
          <a:p>
            <a:pPr>
              <a:lnSpc>
                <a:spcPct val="90000"/>
              </a:lnSpc>
            </a:pPr>
            <a:r>
              <a:rPr lang="en-US" sz="2800" smtClean="0"/>
              <a:t>I dissent from this legalization of racism. . . It is unattractive in any setting but it is utterly revolting among a free people who have embraced the principles set forth in the Constitution.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myhero.com/images/guest/g8688/hero9337/g8688_u6320_fredkorematsuportrait.jpg"/>
          <p:cNvPicPr>
            <a:picLocks noChangeAspect="1" noChangeArrowheads="1"/>
          </p:cNvPicPr>
          <p:nvPr/>
        </p:nvPicPr>
        <p:blipFill>
          <a:blip r:embed="rId3" cstate="print"/>
          <a:srcRect/>
          <a:stretch>
            <a:fillRect/>
          </a:stretch>
        </p:blipFill>
        <p:spPr bwMode="auto">
          <a:xfrm>
            <a:off x="2590800" y="1600200"/>
            <a:ext cx="3505200" cy="39624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2286000" y="1858963"/>
            <a:ext cx="4572000" cy="2563812"/>
          </a:xfrm>
          <a:prstGeom prst="rect">
            <a:avLst/>
          </a:prstGeom>
          <a:noFill/>
          <a:ln w="9525">
            <a:noFill/>
            <a:miter lim="800000"/>
            <a:headEnd/>
            <a:tailEnd/>
          </a:ln>
        </p:spPr>
        <p:txBody>
          <a:bodyPr>
            <a:spAutoFit/>
          </a:bodyPr>
          <a:lstStyle/>
          <a:p>
            <a:r>
              <a:rPr lang="en-US"/>
              <a:t>In 1980, President Jimmy Carter appointed a special commission to investigate the internment of Japanese-Americans during World War II. The commission concluded in 1983 that the decisions to remove those of Japanese ancestry to prison camps was ot based on military necessity but occurred because of "race prejudice, war hysteria, and a failure of political leadership".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smtClean="0"/>
              <a:t>Writ of coram nobis granted, 1984</a:t>
            </a:r>
          </a:p>
        </p:txBody>
      </p:sp>
      <p:sp>
        <p:nvSpPr>
          <p:cNvPr id="34819" name="Rectangle 3"/>
          <p:cNvSpPr>
            <a:spLocks noGrp="1" noChangeArrowheads="1"/>
          </p:cNvSpPr>
          <p:nvPr>
            <p:ph type="body" idx="1"/>
          </p:nvPr>
        </p:nvSpPr>
        <p:spPr/>
        <p:txBody>
          <a:bodyPr/>
          <a:lstStyle/>
          <a:p>
            <a:r>
              <a:rPr lang="en-US" smtClean="0"/>
              <a:t>Reverses conviction.</a:t>
            </a:r>
          </a:p>
          <a:p>
            <a:r>
              <a:rPr lang="en-US" smtClean="0"/>
              <a:t>Remedy to restore erroneously convicted person to pre-conviction state</a:t>
            </a:r>
          </a:p>
          <a:p>
            <a:r>
              <a:rPr lang="en-US" smtClean="0"/>
              <a:t>Peter Irons (legal historian) and others had discovered that govt lawyers tried to conceal DeWitt’s fabricated claims of Japanese-American disloyalty.</a:t>
            </a:r>
          </a:p>
          <a:p>
            <a:pPr lvl="1"/>
            <a:endParaRPr 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Civil Liberties Act of 1988</a:t>
            </a:r>
          </a:p>
        </p:txBody>
      </p:sp>
      <p:sp>
        <p:nvSpPr>
          <p:cNvPr id="35843" name="Rectangle 3"/>
          <p:cNvSpPr>
            <a:spLocks noGrp="1" noChangeArrowheads="1"/>
          </p:cNvSpPr>
          <p:nvPr>
            <p:ph type="body" idx="1"/>
          </p:nvPr>
        </p:nvSpPr>
        <p:spPr/>
        <p:txBody>
          <a:bodyPr/>
          <a:lstStyle/>
          <a:p>
            <a:pPr eaLnBrk="1" hangingPunct="1">
              <a:spcBef>
                <a:spcPct val="0"/>
              </a:spcBef>
              <a:buFontTx/>
              <a:buNone/>
            </a:pPr>
            <a:r>
              <a:rPr lang="en-US" smtClean="0"/>
              <a:t>In 1988, Congress apologized and granted personal compensation of $20,000 to each surviving prisoner.</a:t>
            </a:r>
          </a:p>
          <a:p>
            <a:pPr eaLnBrk="1" hangingPunct="1">
              <a:spcBef>
                <a:spcPct val="0"/>
              </a:spcBef>
              <a:buFontTx/>
              <a:buNone/>
            </a:pPr>
            <a:r>
              <a:rPr lang="en-US" smtClean="0"/>
              <a:t>Letter from President George H. Bush: “[W]e can take a clear stand for justice and recognize that serious injustices were done to Japanese Americans during World War II.”</a:t>
            </a:r>
          </a:p>
          <a:p>
            <a:endParaRPr lang="en-US"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myhero.com/images/guest/g8688/hero9337/g8688_u6321_fredwithclinton_.jpg"/>
          <p:cNvPicPr>
            <a:picLocks noChangeAspect="1" noChangeArrowheads="1"/>
          </p:cNvPicPr>
          <p:nvPr/>
        </p:nvPicPr>
        <p:blipFill>
          <a:blip r:embed="rId3" cstate="print"/>
          <a:srcRect/>
          <a:stretch>
            <a:fillRect/>
          </a:stretch>
        </p:blipFill>
        <p:spPr bwMode="auto">
          <a:xfrm>
            <a:off x="3276600" y="2133600"/>
            <a:ext cx="1905000" cy="2238375"/>
          </a:xfrm>
          <a:prstGeom prst="rect">
            <a:avLst/>
          </a:prstGeom>
          <a:noFill/>
          <a:ln w="9525">
            <a:noFill/>
            <a:miter lim="800000"/>
            <a:headEnd/>
            <a:tailEnd/>
          </a:ln>
        </p:spPr>
      </p:pic>
      <p:sp>
        <p:nvSpPr>
          <p:cNvPr id="36867" name="Title 1"/>
          <p:cNvSpPr>
            <a:spLocks noGrp="1"/>
          </p:cNvSpPr>
          <p:nvPr>
            <p:ph type="title"/>
          </p:nvPr>
        </p:nvSpPr>
        <p:spPr/>
        <p:txBody>
          <a:bodyPr/>
          <a:lstStyle/>
          <a:p>
            <a:r>
              <a:rPr lang="en-US" smtClean="0"/>
              <a:t>Presidential Medal of Freedom 1988</a:t>
            </a:r>
          </a:p>
        </p:txBody>
      </p:sp>
      <p:sp>
        <p:nvSpPr>
          <p:cNvPr id="36868" name="Picture Placeholder 2"/>
          <p:cNvSpPr>
            <a:spLocks noGrp="1" noTextEdit="1"/>
          </p:cNvSpPr>
          <p:nvPr>
            <p:ph type="pic" idx="1"/>
          </p:nvPr>
        </p:nvSpPr>
        <p:spPr/>
      </p:sp>
      <p:sp>
        <p:nvSpPr>
          <p:cNvPr id="36869" name="Text Placeholder 3"/>
          <p:cNvSpPr>
            <a:spLocks noGrp="1"/>
          </p:cNvSpPr>
          <p:nvPr>
            <p:ph type="body" sz="half" idx="2"/>
          </p:nvPr>
        </p:nvSpPr>
        <p:spPr/>
        <p:txBody>
          <a:bodyPr/>
          <a:lstStyle/>
          <a:p>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p:txBody>
          <a:bodyPr/>
          <a:lstStyle/>
          <a:p>
            <a:r>
              <a:rPr lang="en-US" smtClean="0"/>
              <a:t>2003, amicus brief</a:t>
            </a:r>
          </a:p>
        </p:txBody>
      </p:sp>
      <p:sp>
        <p:nvSpPr>
          <p:cNvPr id="37891" name="Rectangle 3"/>
          <p:cNvSpPr>
            <a:spLocks noGrp="1" noChangeArrowheads="1"/>
          </p:cNvSpPr>
          <p:nvPr>
            <p:ph type="body" idx="4294967295"/>
          </p:nvPr>
        </p:nvSpPr>
        <p:spPr/>
        <p:txBody>
          <a:bodyPr/>
          <a:lstStyle/>
          <a:p>
            <a:pPr>
              <a:lnSpc>
                <a:spcPct val="90000"/>
              </a:lnSpc>
            </a:pPr>
            <a:r>
              <a:rPr lang="en-US" smtClean="0"/>
              <a:t>On behalf of Fred Korematsu</a:t>
            </a:r>
          </a:p>
          <a:p>
            <a:pPr>
              <a:lnSpc>
                <a:spcPct val="90000"/>
              </a:lnSpc>
            </a:pPr>
            <a:r>
              <a:rPr lang="en-US" smtClean="0"/>
              <a:t>Cases of Rasul, Hamdi, Odah involving SCOTUS review of prolonged detentions under Bush administration’s “war on terror”</a:t>
            </a:r>
          </a:p>
          <a:p>
            <a:pPr>
              <a:lnSpc>
                <a:spcPct val="90000"/>
              </a:lnSpc>
            </a:pPr>
            <a:r>
              <a:rPr lang="en-US" smtClean="0"/>
              <a:t>Brief argues that “government’s position . . . is reminiscent of [past episodes] in which the US too quickly sacrificed civil liberties in the rush to accommodate overbroad claims of military necessity.</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Boston Marathon Bombings</a:t>
            </a:r>
          </a:p>
        </p:txBody>
      </p:sp>
      <p:sp>
        <p:nvSpPr>
          <p:cNvPr id="38915" name="Content Placeholder 2"/>
          <p:cNvSpPr>
            <a:spLocks noGrp="1"/>
          </p:cNvSpPr>
          <p:nvPr>
            <p:ph idx="1"/>
          </p:nvPr>
        </p:nvSpPr>
        <p:spPr/>
        <p:txBody>
          <a:bodyPr/>
          <a:lstStyle/>
          <a:p>
            <a:r>
              <a:rPr lang="en-US" smtClean="0"/>
              <a:t>National security vs. Civil liberties</a:t>
            </a:r>
          </a:p>
          <a:p>
            <a:r>
              <a:rPr lang="en-US" smtClean="0"/>
              <a:t>Tolerance vs. Terrorism</a:t>
            </a:r>
          </a:p>
          <a:p>
            <a:r>
              <a:rPr lang="en-US" smtClean="0"/>
              <a:t>Ongoing debate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nps.gov/manz/historyculture/images/EO9066.jpg"/>
          <p:cNvPicPr>
            <a:picLocks noChangeAspect="1" noChangeArrowheads="1"/>
          </p:cNvPicPr>
          <p:nvPr/>
        </p:nvPicPr>
        <p:blipFill>
          <a:blip r:embed="rId3" cstate="print"/>
          <a:srcRect/>
          <a:stretch>
            <a:fillRect/>
          </a:stretch>
        </p:blipFill>
        <p:spPr bwMode="auto">
          <a:xfrm>
            <a:off x="2667000" y="609600"/>
            <a:ext cx="3914775" cy="52768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r>
              <a:rPr lang="en-US" smtClean="0"/>
              <a:t>Series of Orders</a:t>
            </a:r>
          </a:p>
        </p:txBody>
      </p:sp>
      <p:sp>
        <p:nvSpPr>
          <p:cNvPr id="6147" name="Rectangle 5"/>
          <p:cNvSpPr>
            <a:spLocks noGrp="1" noChangeArrowheads="1"/>
          </p:cNvSpPr>
          <p:nvPr>
            <p:ph type="body" idx="1"/>
          </p:nvPr>
        </p:nvSpPr>
        <p:spPr/>
        <p:txBody>
          <a:bodyPr/>
          <a:lstStyle/>
          <a:p>
            <a:r>
              <a:rPr lang="en-US" smtClean="0"/>
              <a:t>Lt. Gen. DeWitt</a:t>
            </a:r>
          </a:p>
          <a:p>
            <a:r>
              <a:rPr lang="en-US" smtClean="0"/>
              <a:t>Exclusion, then Evacuation, then Detention (initial plan was resettlement)</a:t>
            </a:r>
          </a:p>
          <a:p>
            <a:r>
              <a:rPr lang="en-US" smtClean="0"/>
              <a:t>No accurate reports of disloyal Japanese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upload.wikimedia.org/wikipedia/commons/8/80/John_Lesene_Dewitt_copy.PNG">
            <a:hlinkClick r:id="rId3"/>
          </p:cNvPr>
          <p:cNvPicPr>
            <a:picLocks noChangeAspect="1" noChangeArrowheads="1"/>
          </p:cNvPicPr>
          <p:nvPr/>
        </p:nvPicPr>
        <p:blipFill>
          <a:blip r:embed="rId4" cstate="print"/>
          <a:srcRect/>
          <a:stretch>
            <a:fillRect/>
          </a:stretch>
        </p:blipFill>
        <p:spPr bwMode="auto">
          <a:xfrm>
            <a:off x="2895600" y="1600200"/>
            <a:ext cx="2667000" cy="3124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http://www.nps.gov/manz/historyculture/images/Poster.jpg"/>
          <p:cNvPicPr>
            <a:picLocks noChangeAspect="1" noChangeArrowheads="1"/>
          </p:cNvPicPr>
          <p:nvPr/>
        </p:nvPicPr>
        <p:blipFill>
          <a:blip r:embed="rId3" cstate="print"/>
          <a:srcRect/>
          <a:stretch>
            <a:fillRect/>
          </a:stretch>
        </p:blipFill>
        <p:spPr bwMode="auto">
          <a:xfrm>
            <a:off x="2209800" y="304800"/>
            <a:ext cx="4419600" cy="617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3" cstate="print"/>
          <a:srcRect/>
          <a:stretch>
            <a:fillRect/>
          </a:stretch>
        </p:blipFill>
        <p:spPr bwMode="auto">
          <a:xfrm>
            <a:off x="0" y="-23813"/>
            <a:ext cx="9144000" cy="687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Theodore Geisel, Feb 13, 1942</a:t>
            </a:r>
          </a:p>
        </p:txBody>
      </p:sp>
      <p:pic>
        <p:nvPicPr>
          <p:cNvPr id="10243" name="Picture 2" descr="http://www.intimeandplace.org/Japanese%20Internment/images/posters/prop8.jpg"/>
          <p:cNvPicPr>
            <a:picLocks noChangeAspect="1" noChangeArrowheads="1"/>
          </p:cNvPicPr>
          <p:nvPr/>
        </p:nvPicPr>
        <p:blipFill>
          <a:blip r:embed="rId2" cstate="print"/>
          <a:srcRect/>
          <a:stretch>
            <a:fillRect/>
          </a:stretch>
        </p:blipFill>
        <p:spPr bwMode="auto">
          <a:xfrm>
            <a:off x="1600200" y="1752600"/>
            <a:ext cx="5562600" cy="4343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868</TotalTime>
  <Words>1718</Words>
  <Application>Microsoft Office PowerPoint</Application>
  <PresentationFormat>On-screen Show (4:3)</PresentationFormat>
  <Paragraphs>132</Paragraphs>
  <Slides>37</Slides>
  <Notes>33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Default Design</vt:lpstr>
      <vt:lpstr>December 7, 1941 “A day that will live in infamy”</vt:lpstr>
      <vt:lpstr>Consequences of the  Bombing of Pearl Harbor</vt:lpstr>
      <vt:lpstr>Executive Order 9066</vt:lpstr>
      <vt:lpstr>Slide 4</vt:lpstr>
      <vt:lpstr>Series of Orders</vt:lpstr>
      <vt:lpstr>Slide 6</vt:lpstr>
      <vt:lpstr>Slide 7</vt:lpstr>
      <vt:lpstr>Slide 8</vt:lpstr>
      <vt:lpstr>Theodore Geisel, Feb 13, 1942</vt:lpstr>
      <vt:lpstr>Slide 10</vt:lpstr>
      <vt:lpstr>Slide 11</vt:lpstr>
      <vt:lpstr>Persons of Japanese Ancestry in US</vt:lpstr>
      <vt:lpstr>Slide 13</vt:lpstr>
      <vt:lpstr>Slide 14</vt:lpstr>
      <vt:lpstr>“Mess Hall, Bathroom, Barracks, Japanese Relocation Center, Heart Mt. Wyoming,” by Estelle Ishigo </vt:lpstr>
      <vt:lpstr>Slide 16</vt:lpstr>
      <vt:lpstr>Schoolchildren at Heart Mountain</vt:lpstr>
      <vt:lpstr>Slide 18</vt:lpstr>
      <vt:lpstr>Slide 19</vt:lpstr>
      <vt:lpstr>Slide 20</vt:lpstr>
      <vt:lpstr>Slide 21</vt:lpstr>
      <vt:lpstr>Fred Korematsu</vt:lpstr>
      <vt:lpstr>Slide 23</vt:lpstr>
      <vt:lpstr>Slide 24</vt:lpstr>
      <vt:lpstr>From DeWitt’s 1943 Report</vt:lpstr>
      <vt:lpstr>Slide 26</vt:lpstr>
      <vt:lpstr>Justice Black</vt:lpstr>
      <vt:lpstr>Three dissents</vt:lpstr>
      <vt:lpstr>Justice Frank Murphy</vt:lpstr>
      <vt:lpstr>Justice Frank Murphy</vt:lpstr>
      <vt:lpstr>Slide 31</vt:lpstr>
      <vt:lpstr>Slide 32</vt:lpstr>
      <vt:lpstr>Writ of coram nobis granted, 1984</vt:lpstr>
      <vt:lpstr>Civil Liberties Act of 1988</vt:lpstr>
      <vt:lpstr>Presidential Medal of Freedom 1988</vt:lpstr>
      <vt:lpstr>2003, amicus brief</vt:lpstr>
      <vt:lpstr>Boston Marathon Bombings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Fred T. Korematsu Day  of Civil Liberties and the Constitution</dc:title>
  <dc:creator>egoldberg</dc:creator>
  <cp:lastModifiedBy>roselynf.coyne</cp:lastModifiedBy>
  <cp:revision>45</cp:revision>
  <cp:lastPrinted>2011-11-07T22:27:53Z</cp:lastPrinted>
  <dcterms:created xsi:type="dcterms:W3CDTF">2011-11-02T16:44:22Z</dcterms:created>
  <dcterms:modified xsi:type="dcterms:W3CDTF">2014-11-20T13:05:52Z</dcterms:modified>
</cp:coreProperties>
</file>