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68C5A4-B69C-4EA7-88E0-2818BD8217B7}" type="datetimeFigureOut">
              <a:rPr lang="en-US"/>
              <a:pPr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85EE1B-60F4-4FC9-800D-9DFBF04506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84" charset="-128"/>
              </a:rPr>
              <a:t>Vermeer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84" charset="-128"/>
              </a:rPr>
              <a:t>Available at FTE Library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>
                <a:ea typeface="ＭＳ Ｐゴシック" pitchFamily="-84" charset="-128"/>
              </a:rPr>
              <a:t>Vermeer</a:t>
            </a:r>
            <a:r>
              <a:rPr lang="ja-JP" altLang="en-US" u="sng" smtClean="0">
                <a:ea typeface="ＭＳ Ｐゴシック" pitchFamily="-84" charset="-128"/>
              </a:rPr>
              <a:t>’</a:t>
            </a:r>
            <a:r>
              <a:rPr lang="en-US" altLang="ja-JP" u="sng" smtClean="0">
                <a:ea typeface="ＭＳ Ｐゴシック" pitchFamily="-84" charset="-128"/>
              </a:rPr>
              <a:t>s Secret World</a:t>
            </a:r>
            <a:r>
              <a:rPr lang="en-US" altLang="ja-JP" smtClean="0">
                <a:ea typeface="ＭＳ Ｐゴシック" pitchFamily="-84" charset="-128"/>
              </a:rPr>
              <a:t>, Etienne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>
                <a:ea typeface="ＭＳ Ｐゴシック" pitchFamily="-84" charset="-128"/>
              </a:rPr>
              <a:t>Johannes Vermeer</a:t>
            </a:r>
            <a:r>
              <a:rPr lang="en-US" smtClean="0">
                <a:ea typeface="ＭＳ Ｐゴシック" pitchFamily="-84" charset="-128"/>
              </a:rPr>
              <a:t>, Venezia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>
                <a:ea typeface="ＭＳ Ｐゴシック" pitchFamily="-84" charset="-128"/>
              </a:rPr>
              <a:t>Chasing Vermeer</a:t>
            </a:r>
            <a:r>
              <a:rPr lang="en-US" smtClean="0">
                <a:ea typeface="ＭＳ Ｐゴシック" pitchFamily="-84" charset="-128"/>
              </a:rPr>
              <a:t>, Balliett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C52B92-AB50-4057-B1F8-DE710D3F54A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C8FF3-2165-4FF1-8379-AC48FDEC0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7DCBA-92AD-4780-9EFE-B32CFECF3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FCA75-D367-4115-B767-5A0F86A595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C6AA0-97F6-40CB-AE77-8E4DCB306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3EACB-64E5-41E9-AC84-E978F18F7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E305B-4011-489C-B0A0-5A1660EBD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5B00E-78FC-4E69-9747-B3F77CC8F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1761D-4918-4B45-B2F3-553B9C6C3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DE80F-8D16-46B5-B1DA-EC426D847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AF3FB-BBD9-4B3F-A839-CB376DA33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F46A5-9A13-4D0D-9913-C836CEF34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9605D5-1F70-40FA-BFE3-B3B49D2B33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3557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  <a:ea typeface="ＭＳ Ｐゴシック" pitchFamily="-84" charset="-128"/>
              </a:rPr>
              <a:t>Vermeer</a:t>
            </a:r>
            <a:br>
              <a:rPr lang="en-US" smtClean="0">
                <a:latin typeface="Georgia" pitchFamily="18" charset="0"/>
                <a:ea typeface="ＭＳ Ｐゴシック" pitchFamily="-84" charset="-128"/>
              </a:rPr>
            </a:br>
            <a:r>
              <a:rPr lang="en-US" smtClean="0">
                <a:latin typeface="Georgia" pitchFamily="18" charset="0"/>
                <a:ea typeface="ＭＳ Ｐゴシック" pitchFamily="-84" charset="-128"/>
              </a:rPr>
              <a:t>Northern Renaissance</a:t>
            </a:r>
          </a:p>
        </p:txBody>
      </p:sp>
      <p:pic>
        <p:nvPicPr>
          <p:cNvPr id="14338" name="Picture 5" descr="Vermeer a lady drin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9225"/>
            <a:ext cx="5849938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Astronomer</a:t>
            </a:r>
          </a:p>
        </p:txBody>
      </p:sp>
      <p:pic>
        <p:nvPicPr>
          <p:cNvPr id="25602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283" b="26283"/>
          <a:stretch>
            <a:fillRect/>
          </a:stretch>
        </p:blipFill>
        <p:spPr>
          <a:xfrm>
            <a:off x="457200" y="1722438"/>
            <a:ext cx="8229600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32004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eorgia" pitchFamily="18" charset="0"/>
                <a:ea typeface="ＭＳ Ｐゴシック" pitchFamily="-84" charset="-128"/>
              </a:rPr>
              <a:t>Art in Action!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31242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Draw a picture of an ordinary part of your day – something that you do every day.</a:t>
            </a:r>
          </a:p>
          <a:p>
            <a:pPr eaLnBrk="1" hangingPunct="1"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Try to add a lot of detail to your drawing.  See how much you can get into one picture.</a:t>
            </a:r>
          </a:p>
        </p:txBody>
      </p:sp>
      <p:pic>
        <p:nvPicPr>
          <p:cNvPr id="23555" name="Picture 4" descr="Vermeer Officer with a laughing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33400"/>
            <a:ext cx="5027613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0" y="5867400"/>
            <a:ext cx="4648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Georgia" pitchFamily="18" charset="0"/>
              </a:rPr>
              <a:t>Suggested story to read to the class</a:t>
            </a:r>
            <a:r>
              <a:rPr lang="en-US">
                <a:latin typeface="Georgia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u="sng">
                <a:latin typeface="Georgia" pitchFamily="18" charset="0"/>
              </a:rPr>
              <a:t>Vermeer</a:t>
            </a:r>
            <a:r>
              <a:rPr lang="ja-JP" altLang="en-US" u="sng">
                <a:latin typeface="Georgia" pitchFamily="18" charset="0"/>
              </a:rPr>
              <a:t>’</a:t>
            </a:r>
            <a:r>
              <a:rPr lang="en-US" altLang="ja-JP" u="sng">
                <a:latin typeface="Georgia" pitchFamily="18" charset="0"/>
              </a:rPr>
              <a:t>s Secret World</a:t>
            </a:r>
            <a:r>
              <a:rPr lang="en-US" altLang="ja-JP">
                <a:latin typeface="Georgia" pitchFamily="18" charset="0"/>
              </a:rPr>
              <a:t> by Vincent Etienne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3962400" cy="10207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eorgia" pitchFamily="18" charset="0"/>
                <a:ea typeface="ＭＳ Ｐゴシック" pitchFamily="-84" charset="-128"/>
              </a:rPr>
              <a:t>Northern</a:t>
            </a:r>
            <a:br>
              <a:rPr lang="en-US" sz="2800" smtClean="0">
                <a:latin typeface="Georgia" pitchFamily="18" charset="0"/>
                <a:ea typeface="ＭＳ Ｐゴシック" pitchFamily="-84" charset="-128"/>
              </a:rPr>
            </a:br>
            <a:r>
              <a:rPr lang="en-US" sz="2800" smtClean="0">
                <a:latin typeface="Georgia" pitchFamily="18" charset="0"/>
                <a:ea typeface="ＭＳ Ｐゴシック" pitchFamily="-84" charset="-128"/>
              </a:rPr>
              <a:t>Renaissance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038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smtClean="0">
                <a:latin typeface="Georgia" pitchFamily="18" charset="0"/>
                <a:ea typeface="ＭＳ Ｐゴシック" pitchFamily="-84" charset="-128"/>
              </a:rPr>
              <a:t>The Renaissance began in Italy in the late 1400</a:t>
            </a:r>
            <a:r>
              <a:rPr lang="ja-JP" altLang="en-US" sz="1600" smtClean="0">
                <a:latin typeface="Georgia" pitchFamily="18" charset="0"/>
                <a:ea typeface="ＭＳ Ｐゴシック" pitchFamily="-84" charset="-128"/>
              </a:rPr>
              <a:t>’</a:t>
            </a:r>
            <a:r>
              <a:rPr lang="en-US" altLang="ja-JP" sz="1600" smtClean="0">
                <a:latin typeface="Georgia" pitchFamily="18" charset="0"/>
                <a:ea typeface="ＭＳ Ｐゴシック" pitchFamily="-84" charset="-128"/>
              </a:rPr>
              <a:t>s.  The ideas and styles of art that started in Italy began moving into Northern Europe in the early 1500</a:t>
            </a:r>
            <a:r>
              <a:rPr lang="ja-JP" altLang="en-US" sz="1600" smtClean="0">
                <a:latin typeface="Georgia" pitchFamily="18" charset="0"/>
                <a:ea typeface="ＭＳ Ｐゴシック" pitchFamily="-84" charset="-128"/>
              </a:rPr>
              <a:t>’</a:t>
            </a:r>
            <a:r>
              <a:rPr lang="en-US" altLang="ja-JP" sz="1600" smtClean="0">
                <a:latin typeface="Georgia" pitchFamily="18" charset="0"/>
                <a:ea typeface="ＭＳ Ｐゴシック" pitchFamily="-84" charset="-128"/>
              </a:rPr>
              <a:t>s.  The Northern Renaissance lasted until about 1615.</a:t>
            </a:r>
          </a:p>
          <a:p>
            <a:pPr eaLnBrk="1" hangingPunct="1">
              <a:buFontTx/>
              <a:buNone/>
            </a:pPr>
            <a:endParaRPr lang="en-US" sz="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r>
              <a:rPr lang="en-US" sz="1600" smtClean="0">
                <a:latin typeface="Georgia" pitchFamily="18" charset="0"/>
                <a:ea typeface="ＭＳ Ｐゴシック" pitchFamily="-84" charset="-128"/>
              </a:rPr>
              <a:t>The art of the Northern Renaissance focused very much on daily life and nature rather than on religion.</a:t>
            </a:r>
          </a:p>
          <a:p>
            <a:pPr eaLnBrk="1" hangingPunct="1">
              <a:buFontTx/>
              <a:buNone/>
            </a:pPr>
            <a:endParaRPr lang="en-US" sz="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r>
              <a:rPr lang="en-US" sz="1600" smtClean="0">
                <a:latin typeface="Georgia" pitchFamily="18" charset="0"/>
                <a:ea typeface="ＭＳ Ｐゴシック" pitchFamily="-84" charset="-128"/>
              </a:rPr>
              <a:t>The artists of this time worked hard to reflect very precise observation.  The artist tried to paint exactly what he saw.  </a:t>
            </a:r>
          </a:p>
          <a:p>
            <a:pPr eaLnBrk="1" hangingPunct="1">
              <a:buFontTx/>
              <a:buNone/>
            </a:pPr>
            <a:endParaRPr lang="en-US" sz="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r>
              <a:rPr lang="en-US" sz="1600" smtClean="0">
                <a:latin typeface="Georgia" pitchFamily="18" charset="0"/>
                <a:ea typeface="ＭＳ Ｐゴシック" pitchFamily="-84" charset="-128"/>
              </a:rPr>
              <a:t>Artists also liked a lot of detail in their paintings – the more things that were in the painting, the happier they were.</a:t>
            </a:r>
          </a:p>
        </p:txBody>
      </p:sp>
      <p:pic>
        <p:nvPicPr>
          <p:cNvPr id="16387" name="Picture 4" descr="Vermeer love 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4113213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Vermeer love 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"/>
            <a:ext cx="5392738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" y="1600200"/>
            <a:ext cx="3352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eorgia" pitchFamily="18" charset="0"/>
              </a:rPr>
              <a:t>What is this a painting of?</a:t>
            </a:r>
          </a:p>
          <a:p>
            <a:pPr lvl="1">
              <a:buFontTx/>
              <a:buChar char="•"/>
            </a:pPr>
            <a:r>
              <a:rPr lang="en-US" sz="2000">
                <a:latin typeface="Georgia" pitchFamily="18" charset="0"/>
              </a:rPr>
              <a:t>A woman receiving a letter.</a:t>
            </a:r>
          </a:p>
          <a:p>
            <a:pPr lvl="1">
              <a:buFontTx/>
              <a:buChar char="•"/>
            </a:pPr>
            <a:endParaRPr lang="en-US" sz="2000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What details do you notice in this painting?</a:t>
            </a:r>
          </a:p>
          <a:p>
            <a:endParaRPr lang="en-US" sz="2000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Do you think it would be difficult to paint so many things in one picture?</a:t>
            </a:r>
          </a:p>
          <a:p>
            <a:endParaRPr lang="en-US" sz="2000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Do you like this painting?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503238"/>
            <a:ext cx="4114800" cy="7921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eorgia" pitchFamily="18" charset="0"/>
                <a:ea typeface="ＭＳ Ｐゴシック" pitchFamily="-84" charset="-128"/>
              </a:rPr>
              <a:t>Vermeer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646238"/>
            <a:ext cx="4114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Johannas Vermeer was born in the Netherlands in 1632.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We do not know much about his life.  He was not famous in his lifetime.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We do know that he was married and had 11 children!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He was not considered a great artist until someone wrote a paper about him in 1866 – more than 200 years after he died!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Because his work was not considered valuable in his lifetime, people didn</a:t>
            </a:r>
            <a:r>
              <a:rPr lang="ja-JP" altLang="en-US" sz="1800" smtClean="0">
                <a:latin typeface="Georgia" pitchFamily="18" charset="0"/>
                <a:ea typeface="ＭＳ Ｐゴシック" pitchFamily="-84" charset="-128"/>
              </a:rPr>
              <a:t>’</a:t>
            </a:r>
            <a:r>
              <a:rPr lang="en-US" altLang="ja-JP" sz="1800" smtClean="0">
                <a:latin typeface="Georgia" pitchFamily="18" charset="0"/>
                <a:ea typeface="ＭＳ Ｐゴシック" pitchFamily="-84" charset="-128"/>
              </a:rPr>
              <a:t>t save it.  We only have about 35 works of art by Vermeer.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>
              <a:latin typeface="Georgia" pitchFamily="18" charset="0"/>
              <a:ea typeface="ＭＳ Ｐゴシック" pitchFamily="-84" charset="-128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908050" y="68580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eorgia" pitchFamily="18" charset="0"/>
              </a:rPr>
              <a:t>Girl Asleep at a Table</a:t>
            </a:r>
          </a:p>
        </p:txBody>
      </p:sp>
      <p:pic>
        <p:nvPicPr>
          <p:cNvPr id="18436" name="Picture 7" descr="Vermeer girl asl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5704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Vermeer girl asl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7388"/>
            <a:ext cx="5027613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371600" y="15240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Georgia" pitchFamily="18" charset="0"/>
              </a:rPr>
              <a:t>Girl Asleep at a Table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5410200" y="1295400"/>
            <a:ext cx="3733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Georgia" pitchFamily="18" charset="0"/>
              </a:rPr>
              <a:t>What is happening in this painting?</a:t>
            </a:r>
          </a:p>
          <a:p>
            <a:endParaRPr lang="en-US" sz="2000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What colors are used in this painting?</a:t>
            </a:r>
          </a:p>
          <a:p>
            <a:endParaRPr lang="en-US" sz="2000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What details do you notice in this painting?</a:t>
            </a:r>
          </a:p>
          <a:p>
            <a:endParaRPr lang="en-US" sz="2000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Is there anything in this painting that looks especially real?</a:t>
            </a:r>
          </a:p>
          <a:p>
            <a:endParaRPr lang="en-US" sz="2000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How does this painting make you feel?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41910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eorgia" pitchFamily="18" charset="0"/>
                <a:ea typeface="ＭＳ Ｐゴシック" pitchFamily="-84" charset="-128"/>
              </a:rPr>
              <a:t>The Art of Painting</a:t>
            </a:r>
            <a:br>
              <a:rPr lang="en-US" sz="2800" smtClean="0">
                <a:latin typeface="Georgia" pitchFamily="18" charset="0"/>
                <a:ea typeface="ＭＳ Ｐゴシック" pitchFamily="-84" charset="-128"/>
              </a:rPr>
            </a:br>
            <a:endParaRPr lang="en-US" sz="2800" smtClean="0">
              <a:latin typeface="Georgia" pitchFamily="18" charset="0"/>
              <a:ea typeface="ＭＳ Ｐゴシック" pitchFamily="-84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609600"/>
            <a:ext cx="42672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One thing that is so special about Vermeer</a:t>
            </a:r>
            <a:r>
              <a:rPr lang="ja-JP" altLang="en-US" sz="2000" smtClean="0">
                <a:latin typeface="Georgia" pitchFamily="18" charset="0"/>
                <a:ea typeface="ＭＳ Ｐゴシック" pitchFamily="-84" charset="-128"/>
              </a:rPr>
              <a:t>’</a:t>
            </a:r>
            <a:r>
              <a:rPr lang="en-US" altLang="ja-JP" sz="2000" smtClean="0">
                <a:latin typeface="Georgia" pitchFamily="18" charset="0"/>
                <a:ea typeface="ＭＳ Ｐゴシック" pitchFamily="-84" charset="-128"/>
              </a:rPr>
              <a:t>s work is the way that he paints light.</a:t>
            </a:r>
          </a:p>
          <a:p>
            <a:pPr eaLnBrk="1" hangingPunct="1">
              <a:buFontTx/>
              <a:buNone/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Notice the way that the light is coming through the window.  Notice the light and shadow and the way that the light moves across the room.</a:t>
            </a:r>
          </a:p>
          <a:p>
            <a:pPr eaLnBrk="1" hangingPunct="1">
              <a:buFontTx/>
              <a:buNone/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What is happening in this painting?</a:t>
            </a:r>
          </a:p>
          <a:p>
            <a:pPr eaLnBrk="1" hangingPunct="1">
              <a:buFontTx/>
              <a:buNone/>
            </a:pPr>
            <a:endParaRPr lang="en-US" sz="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What do you think of the colors in this painting?</a:t>
            </a:r>
          </a:p>
          <a:p>
            <a:pPr eaLnBrk="1" hangingPunct="1">
              <a:buFontTx/>
              <a:buNone/>
            </a:pPr>
            <a:endParaRPr lang="en-US" sz="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What details do you notice in this painting?</a:t>
            </a:r>
          </a:p>
          <a:p>
            <a:pPr eaLnBrk="1" hangingPunct="1">
              <a:buFontTx/>
              <a:buNone/>
            </a:pPr>
            <a:endParaRPr lang="en-US" sz="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Is there anything in this painting that looks especially real?</a:t>
            </a:r>
          </a:p>
          <a:p>
            <a:pPr eaLnBrk="1" hangingPunct="1">
              <a:buFontTx/>
              <a:buNone/>
            </a:pPr>
            <a:endParaRPr lang="en-US" sz="20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endParaRPr lang="en-US" sz="20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</a:pPr>
            <a:endParaRPr lang="en-US" sz="2000" smtClean="0">
              <a:latin typeface="Georgia" pitchFamily="18" charset="0"/>
              <a:ea typeface="ＭＳ Ｐゴシック" pitchFamily="-84" charset="-128"/>
            </a:endParaRPr>
          </a:p>
        </p:txBody>
      </p:sp>
      <p:pic>
        <p:nvPicPr>
          <p:cNvPr id="20483" name="Picture 4" descr="Vermeer Art of Pai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54125"/>
            <a:ext cx="4113213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1148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eorgia" pitchFamily="18" charset="0"/>
                <a:ea typeface="ＭＳ Ｐゴシック" pitchFamily="-84" charset="-128"/>
              </a:rPr>
              <a:t>Girl With a Pearl Earring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114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Let</a:t>
            </a:r>
            <a:r>
              <a:rPr lang="ja-JP" altLang="en-US" sz="2000" smtClean="0">
                <a:latin typeface="Georgia" pitchFamily="18" charset="0"/>
                <a:ea typeface="ＭＳ Ｐゴシック" pitchFamily="-84" charset="-128"/>
              </a:rPr>
              <a:t>’</a:t>
            </a:r>
            <a:r>
              <a:rPr lang="en-US" altLang="ja-JP" sz="2000" smtClean="0">
                <a:latin typeface="Georgia" pitchFamily="18" charset="0"/>
                <a:ea typeface="ＭＳ Ｐゴシック" pitchFamily="-84" charset="-128"/>
              </a:rPr>
              <a:t>s think about light again while we look at this painting.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Where do you especially notice light in this painting?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Notice the light reflected in her eyes and on her earring.</a:t>
            </a:r>
          </a:p>
          <a:p>
            <a:pPr lvl="1" eaLnBrk="1" hangingPunct="1">
              <a:lnSpc>
                <a:spcPct val="90000"/>
              </a:lnSpc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In this painting, we don</a:t>
            </a:r>
            <a:r>
              <a:rPr lang="ja-JP" altLang="en-US" sz="2000" smtClean="0">
                <a:latin typeface="Georgia" pitchFamily="18" charset="0"/>
                <a:ea typeface="ＭＳ Ｐゴシック" pitchFamily="-84" charset="-128"/>
              </a:rPr>
              <a:t>’</a:t>
            </a:r>
            <a:r>
              <a:rPr lang="en-US" altLang="ja-JP" sz="2000" smtClean="0">
                <a:latin typeface="Georgia" pitchFamily="18" charset="0"/>
                <a:ea typeface="ＭＳ Ｐゴシック" pitchFamily="-84" charset="-128"/>
              </a:rPr>
              <a:t>t see where the light is coming from.  Where do you think the light is coming from?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Georgia" pitchFamily="18" charset="0"/>
                <a:ea typeface="ＭＳ Ｐゴシック" pitchFamily="-84" charset="-128"/>
              </a:rPr>
              <a:t>As we have seen, most of Vermeer</a:t>
            </a:r>
            <a:r>
              <a:rPr lang="ja-JP" altLang="en-US" sz="2000" smtClean="0">
                <a:latin typeface="Georgia" pitchFamily="18" charset="0"/>
                <a:ea typeface="ＭＳ Ｐゴシック" pitchFamily="-84" charset="-128"/>
              </a:rPr>
              <a:t>’</a:t>
            </a:r>
            <a:r>
              <a:rPr lang="en-US" altLang="ja-JP" sz="2000" smtClean="0">
                <a:latin typeface="Georgia" pitchFamily="18" charset="0"/>
                <a:ea typeface="ＭＳ Ｐゴシック" pitchFamily="-84" charset="-128"/>
              </a:rPr>
              <a:t>s paintings have a lot going on in them.  This one seems much more simple.  Why do you think he changed his style for this painting?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Georgia" pitchFamily="18" charset="0"/>
              <a:ea typeface="ＭＳ Ｐゴシック" pitchFamily="-84" charset="-128"/>
            </a:endParaRPr>
          </a:p>
        </p:txBody>
      </p:sp>
      <p:pic>
        <p:nvPicPr>
          <p:cNvPr id="21507" name="Picture 4" descr="Vermeer Pearl Ear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4570413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3657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eorgia" pitchFamily="18" charset="0"/>
                <a:ea typeface="ＭＳ Ｐゴシック" pitchFamily="-84" charset="-128"/>
              </a:rPr>
              <a:t>The Music Lesson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609600"/>
            <a:ext cx="3429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Vermeer painted hundreds of years before the invention of the camera.  </a:t>
            </a: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What do you think is important in a painting?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Again, notice the light in this painting.  It seems very real.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Vermeer used a camera obscura to achieve precise positioning in his compositions, asserting that this view is supported by certain light and perspective effects.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smtClean="0">
              <a:latin typeface="Georgia" pitchFamily="18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What details do you notice?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latin typeface="Georgia" pitchFamily="18" charset="0"/>
                <a:ea typeface="ＭＳ Ｐゴシック" pitchFamily="-84" charset="-128"/>
              </a:rPr>
              <a:t>	Note the mirror above the girl reflecting her face and the room.</a:t>
            </a:r>
          </a:p>
        </p:txBody>
      </p:sp>
      <p:pic>
        <p:nvPicPr>
          <p:cNvPr id="22531" name="Picture 4" descr="Vermeer Music les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143000"/>
            <a:ext cx="46434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Geographer</a:t>
            </a:r>
          </a:p>
        </p:txBody>
      </p:sp>
      <p:pic>
        <p:nvPicPr>
          <p:cNvPr id="2457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481" b="25481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651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ＭＳ Ｐゴシック</vt:lpstr>
      <vt:lpstr>Calibri</vt:lpstr>
      <vt:lpstr>Georgia</vt:lpstr>
      <vt:lpstr>Default Design</vt:lpstr>
      <vt:lpstr>Vermeer Northern Renaissance</vt:lpstr>
      <vt:lpstr>Northern Renaissance</vt:lpstr>
      <vt:lpstr>Slide 3</vt:lpstr>
      <vt:lpstr>Vermeer</vt:lpstr>
      <vt:lpstr>Slide 5</vt:lpstr>
      <vt:lpstr>The Art of Painting </vt:lpstr>
      <vt:lpstr>Girl With a Pearl Earring</vt:lpstr>
      <vt:lpstr>The Music Lesson</vt:lpstr>
      <vt:lpstr>The Geographer</vt:lpstr>
      <vt:lpstr>The Astronomer</vt:lpstr>
      <vt:lpstr>Art in Action!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Vermeer Northern Renaissance</dc:title>
  <dc:creator>Rebecca</dc:creator>
  <cp:lastModifiedBy>CMS</cp:lastModifiedBy>
  <cp:revision>13</cp:revision>
  <dcterms:created xsi:type="dcterms:W3CDTF">2008-05-01T21:00:01Z</dcterms:created>
  <dcterms:modified xsi:type="dcterms:W3CDTF">2014-03-10T14:14:51Z</dcterms:modified>
</cp:coreProperties>
</file>