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6" r:id="rId2"/>
  </p:sldMasterIdLst>
  <p:notesMasterIdLst>
    <p:notesMasterId r:id="rId22"/>
  </p:notesMasterIdLst>
  <p:sldIdLst>
    <p:sldId id="352" r:id="rId3"/>
    <p:sldId id="370" r:id="rId4"/>
    <p:sldId id="368" r:id="rId5"/>
    <p:sldId id="371" r:id="rId6"/>
    <p:sldId id="365" r:id="rId7"/>
    <p:sldId id="377" r:id="rId8"/>
    <p:sldId id="382" r:id="rId9"/>
    <p:sldId id="378" r:id="rId10"/>
    <p:sldId id="381" r:id="rId11"/>
    <p:sldId id="379" r:id="rId12"/>
    <p:sldId id="380" r:id="rId13"/>
    <p:sldId id="369" r:id="rId14"/>
    <p:sldId id="364" r:id="rId15"/>
    <p:sldId id="366" r:id="rId16"/>
    <p:sldId id="373" r:id="rId17"/>
    <p:sldId id="367" r:id="rId18"/>
    <p:sldId id="374" r:id="rId19"/>
    <p:sldId id="375" r:id="rId20"/>
    <p:sldId id="376" r:id="rId21"/>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CCFF"/>
    <a:srgbClr val="FFFFCC"/>
    <a:srgbClr val="FFCC99"/>
    <a:srgbClr val="A50021"/>
    <a:srgbClr val="C1E0FF"/>
    <a:srgbClr val="660066"/>
    <a:srgbClr val="00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53" autoAdjust="0"/>
    <p:restoredTop sz="75327" autoAdjust="0"/>
  </p:normalViewPr>
  <p:slideViewPr>
    <p:cSldViewPr>
      <p:cViewPr varScale="1">
        <p:scale>
          <a:sx n="47" d="100"/>
          <a:sy n="47" d="100"/>
        </p:scale>
        <p:origin x="-744" y="-102"/>
      </p:cViewPr>
      <p:guideLst>
        <p:guide orient="horz" pos="2160"/>
        <p:guide pos="2880"/>
      </p:guideLst>
    </p:cSldViewPr>
  </p:slideViewPr>
  <p:notesTextViewPr>
    <p:cViewPr>
      <p:scale>
        <a:sx n="100" d="100"/>
        <a:sy n="100" d="100"/>
      </p:scale>
      <p:origin x="0" y="0"/>
    </p:cViewPr>
  </p:notesTextViewPr>
  <p:sorterViewPr>
    <p:cViewPr>
      <p:scale>
        <a:sx n="60" d="100"/>
        <a:sy n="60" d="100"/>
      </p:scale>
      <p:origin x="0" y="0"/>
    </p:cViewPr>
  </p:sorterViewPr>
  <p:notesViewPr>
    <p:cSldViewPr>
      <p:cViewPr varScale="1">
        <p:scale>
          <a:sx n="66" d="100"/>
          <a:sy n="66" d="100"/>
        </p:scale>
        <p:origin x="0" y="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12795D43-87F4-412A-B3E3-90DC72E1A92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p:txBody>
          <a:bodyPr/>
          <a:lstStyle/>
          <a:p>
            <a:pPr>
              <a:defRPr/>
            </a:pPr>
            <a:fld id="{3A3FCF61-056E-4C62-95CB-5B2783BCC6B7}" type="slidenum">
              <a:rPr lang="en-US" smtClean="0"/>
              <a:pPr>
                <a:defRPr/>
              </a:pPr>
              <a:t>1</a:t>
            </a:fld>
            <a:endParaRPr 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r>
              <a:rPr lang="en-US" smtClean="0"/>
              <a:t>42c - identify the major ideas of the Enlightenment from the writings of Locke, Voltaire and Rousseau and their relationship to politics and society</a:t>
            </a:r>
          </a:p>
          <a:p>
            <a:r>
              <a:rPr lang="en-US" smtClean="0"/>
              <a:t>43a - identify the causes and results of the revolutions in England (1689), United States (1776), France (1789), Haiti (1791), and Latin America (1808-1825)</a:t>
            </a:r>
          </a:p>
          <a:p>
            <a:r>
              <a:rPr lang="en-US" smtClean="0"/>
              <a:t>43b - explain Napoleon's rise to power, defeat, and consequences for Europe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p:spPr>
        <p:txBody>
          <a:bodyPr/>
          <a:lstStyle/>
          <a:p>
            <a:r>
              <a:rPr lang="en-US" smtClean="0"/>
              <a:t>Philosophes such as Voltaire considered England’s government the most progressive in Europe. The Glorious Revolution of 1688 had given England a constitutional monarchy. In essence, this meant that various laws limited the power of the English king. Despite the view of the philosophes, however, a growing number of England’s colonists in North America accused England of tyrannical rule. Emboldened by Enlightenment ideas, they would attempt to overthrow what was then the mightiest power on earth and create their own nation.</a:t>
            </a:r>
          </a:p>
        </p:txBody>
      </p:sp>
      <p:sp>
        <p:nvSpPr>
          <p:cNvPr id="4" name="Slide Number Placeholder 3"/>
          <p:cNvSpPr>
            <a:spLocks noGrp="1"/>
          </p:cNvSpPr>
          <p:nvPr>
            <p:ph type="sldNum" sz="quarter" idx="5"/>
          </p:nvPr>
        </p:nvSpPr>
        <p:spPr/>
        <p:txBody>
          <a:bodyPr/>
          <a:lstStyle/>
          <a:p>
            <a:pPr>
              <a:defRPr/>
            </a:pPr>
            <a:fld id="{15FB0857-3004-4E08-B2D1-6C90FA884B7D}" type="slidenum">
              <a:rPr lang="en-US" smtClean="0"/>
              <a:pPr>
                <a:defRPr/>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p:spPr>
        <p:txBody>
          <a:bodyPr/>
          <a:lstStyle/>
          <a:p>
            <a:r>
              <a:rPr lang="en-US" smtClean="0"/>
              <a:t>Encyclopedia template </a:t>
            </a:r>
          </a:p>
        </p:txBody>
      </p:sp>
      <p:sp>
        <p:nvSpPr>
          <p:cNvPr id="4" name="Slide Number Placeholder 3"/>
          <p:cNvSpPr>
            <a:spLocks noGrp="1"/>
          </p:cNvSpPr>
          <p:nvPr>
            <p:ph type="sldNum" sz="quarter" idx="5"/>
          </p:nvPr>
        </p:nvSpPr>
        <p:spPr/>
        <p:txBody>
          <a:bodyPr/>
          <a:lstStyle/>
          <a:p>
            <a:pPr>
              <a:defRPr/>
            </a:pPr>
            <a:fld id="{73BCCCEC-EA33-4BDA-9E37-0AD6A31CECA4}" type="slidenum">
              <a:rPr lang="en-US" smtClean="0"/>
              <a:pPr>
                <a:defRPr/>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p:spPr>
        <p:txBody>
          <a:bodyPr/>
          <a:lstStyle/>
          <a:p>
            <a:r>
              <a:rPr lang="en-US" b="1" smtClean="0"/>
              <a:t>Legacy of the Enlightenment </a:t>
            </a:r>
            <a:r>
              <a:rPr lang="en-US" smtClean="0"/>
              <a:t>Over a span of a few decades, Enlightenment writers challenged long-held ideas about society. They examined such principles as the divine right of monarchs, the union of church and state, and the existence of unequal social classes. They held these beliefs up to the light of reason and found them in need of reform. The philosophes mainly lived in the world of ideas. They formed and popularized new theories. Although they encouraged reform, they were not active revolutionaries. However, their theories eventually inspired the American and French revolutions and other revolutionary movements in the 1800s. Enlightenment thinking produced three other long-term effects that helped shape Western civilization. </a:t>
            </a:r>
          </a:p>
        </p:txBody>
      </p:sp>
      <p:sp>
        <p:nvSpPr>
          <p:cNvPr id="4" name="Slide Number Placeholder 3"/>
          <p:cNvSpPr>
            <a:spLocks noGrp="1"/>
          </p:cNvSpPr>
          <p:nvPr>
            <p:ph type="sldNum" sz="quarter" idx="5"/>
          </p:nvPr>
        </p:nvSpPr>
        <p:spPr/>
        <p:txBody>
          <a:bodyPr/>
          <a:lstStyle/>
          <a:p>
            <a:pPr>
              <a:defRPr/>
            </a:pPr>
            <a:fld id="{FB3D87E5-7C60-428E-9F70-FCE31DDE13B3}"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b="1" dirty="0" smtClean="0"/>
              <a:t>New Artistic Styles</a:t>
            </a:r>
          </a:p>
          <a:p>
            <a:pPr>
              <a:defRPr/>
            </a:pPr>
            <a:r>
              <a:rPr lang="en-US" dirty="0" smtClean="0"/>
              <a:t>The Enlightenment ideals of order and reason were reflected in the arts—music, literature, painting, and architecture.</a:t>
            </a:r>
          </a:p>
          <a:p>
            <a:pPr>
              <a:defRPr/>
            </a:pPr>
            <a:r>
              <a:rPr lang="en-US" b="1" dirty="0" smtClean="0"/>
              <a:t>Neoclassical Style Emerges </a:t>
            </a:r>
          </a:p>
          <a:p>
            <a:pPr>
              <a:defRPr/>
            </a:pPr>
            <a:r>
              <a:rPr lang="en-US" dirty="0" smtClean="0"/>
              <a:t>European art of the 1600s and early 1700s had been dominated by the style called baroque, which was characterized by a grand, ornate design. Baroque styles could be seen in elaborate palaces such as Versailles (see page 600) and in numerous paintings. Under the influence of the Enlightenment, styles began to change. Artists and architects worked in a simple and elegant style that borrowed ideas and themes from classical Greece and Rome. The artistic style of the late 1700s is therefore called neoclassical (“new classical”). </a:t>
            </a:r>
          </a:p>
          <a:p>
            <a:pPr>
              <a:defRPr/>
            </a:pPr>
            <a:r>
              <a:rPr lang="en-US" b="1" dirty="0" smtClean="0"/>
              <a:t>Changes in Music and Literature </a:t>
            </a:r>
          </a:p>
          <a:p>
            <a:pPr>
              <a:defRPr/>
            </a:pPr>
            <a:r>
              <a:rPr lang="en-US" dirty="0" smtClean="0"/>
              <a:t>Music styles also changed to reflect Enlightenment ideals. The music scene in Europe had been dominated by such composers as Johann Sebastian Bach of Germany and George Friedrich Handel of England. These artists wrote dramatic organ and choral music. During the Enlightenment, a new, lighter, and more elegant style of music known as </a:t>
            </a:r>
            <a:r>
              <a:rPr lang="en-US" i="1" dirty="0" smtClean="0"/>
              <a:t>classical </a:t>
            </a:r>
            <a:r>
              <a:rPr lang="en-US" dirty="0" smtClean="0"/>
              <a:t>emerged. Three composers in Vienna, Austria, rank among the greatest figures of the classical period in music. They were Franz Joseph Haydn, Wolfgang Amadeus </a:t>
            </a:r>
            <a:r>
              <a:rPr lang="nl-NL" dirty="0" smtClean="0"/>
              <a:t>Mozart, and Ludwig van Beethoven. </a:t>
            </a:r>
            <a:r>
              <a:rPr lang="en-US" dirty="0" smtClean="0"/>
              <a:t>Writers in the 18th century also developed new styles and forms of literature. A number of European authors began writing novels, which are lengthy works of prose fiction. Their works had carefully crafted plots, used suspense, and explored characters’ thoughts and feelings. These books were popular with a wide middle-class audience, who liked the entertaining stories written in everyday language. Writers, including many women, turned out a flood of popular novels in the 1700s. Samuel Richardson’s </a:t>
            </a:r>
            <a:r>
              <a:rPr lang="en-US" i="1" dirty="0" smtClean="0"/>
              <a:t>Pamela is often considered the first true English novel. It </a:t>
            </a:r>
            <a:r>
              <a:rPr lang="en-US" dirty="0" smtClean="0"/>
              <a:t>tells the story of a young servant girl who refuses the advances of her master. Another English masterpiece, </a:t>
            </a:r>
            <a:r>
              <a:rPr lang="en-US" i="1" dirty="0" smtClean="0"/>
              <a:t>Tom Jones, by Henry Fielding, tells the story of an </a:t>
            </a:r>
            <a:r>
              <a:rPr lang="en-US" dirty="0" smtClean="0"/>
              <a:t>orphan who travels all over England to win the hand of his lady.</a:t>
            </a:r>
            <a:endParaRPr lang="en-US" dirty="0"/>
          </a:p>
        </p:txBody>
      </p:sp>
      <p:sp>
        <p:nvSpPr>
          <p:cNvPr id="4" name="Slide Number Placeholder 3"/>
          <p:cNvSpPr>
            <a:spLocks noGrp="1"/>
          </p:cNvSpPr>
          <p:nvPr>
            <p:ph type="sldNum" sz="quarter" idx="5"/>
          </p:nvPr>
        </p:nvSpPr>
        <p:spPr/>
        <p:txBody>
          <a:bodyPr/>
          <a:lstStyle/>
          <a:p>
            <a:pPr>
              <a:defRPr/>
            </a:pPr>
            <a:fld id="{EE57F225-C3AE-4990-996B-B9F4E6153E4C}"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0000" lnSpcReduction="20000"/>
          </a:bodyPr>
          <a:lstStyle/>
          <a:p>
            <a:pPr>
              <a:defRPr/>
            </a:pPr>
            <a:r>
              <a:rPr lang="en-US" b="1" dirty="0" smtClean="0"/>
              <a:t>New Artistic Styles</a:t>
            </a:r>
          </a:p>
          <a:p>
            <a:pPr>
              <a:defRPr/>
            </a:pPr>
            <a:r>
              <a:rPr lang="en-US" dirty="0" smtClean="0"/>
              <a:t>The Enlightenment ideals of order and reason were reflected in the arts—music, literature, painting, and architecture.</a:t>
            </a:r>
          </a:p>
          <a:p>
            <a:pPr>
              <a:defRPr/>
            </a:pPr>
            <a:r>
              <a:rPr lang="en-US" b="1" dirty="0" smtClean="0"/>
              <a:t>Neoclassical Style Emerges </a:t>
            </a:r>
          </a:p>
          <a:p>
            <a:pPr>
              <a:defRPr/>
            </a:pPr>
            <a:r>
              <a:rPr lang="en-US" dirty="0" smtClean="0"/>
              <a:t>European art of the 1600s and early 1700s had been dominated by the style called baroque, which was characterized by a grand, ornate design. Baroque styles could be seen in elaborate palaces such as Versailles (see page 600) and in numerous paintings. Under the influence of the Enlightenment, styles began to change. Artists and architects worked in a simple and elegant style that borrowed ideas and themes from classical Greece and Rome. The artistic style of the late 1700s is therefore called neoclassical (“new classical”). </a:t>
            </a:r>
          </a:p>
          <a:p>
            <a:pPr>
              <a:defRPr/>
            </a:pPr>
            <a:r>
              <a:rPr lang="en-US" b="1" dirty="0" smtClean="0"/>
              <a:t>Changes in Music and Literature </a:t>
            </a:r>
          </a:p>
          <a:p>
            <a:pPr>
              <a:defRPr/>
            </a:pPr>
            <a:r>
              <a:rPr lang="en-US" dirty="0" smtClean="0"/>
              <a:t>Music styles also changed to reflect Enlightenment ideals. The music scene in Europe had been dominated by such composers as Johann Sebastian Bach of Germany and George Friedrich Handel of England. These artists wrote dramatic organ and choral music. During the Enlightenment, a new, lighter, and more elegant style of music known as </a:t>
            </a:r>
            <a:r>
              <a:rPr lang="en-US" i="1" dirty="0" smtClean="0"/>
              <a:t>classical </a:t>
            </a:r>
            <a:r>
              <a:rPr lang="en-US" dirty="0" smtClean="0"/>
              <a:t>emerged. Three composers in Vienna, Austria, rank among the greatest figures of the classical period in music. They were Franz Joseph Haydn, Wolfgang Amadeus </a:t>
            </a:r>
            <a:r>
              <a:rPr lang="nl-NL" dirty="0" smtClean="0"/>
              <a:t>Mozart, and Ludwig van Beethoven. </a:t>
            </a:r>
            <a:r>
              <a:rPr lang="en-US" dirty="0" smtClean="0"/>
              <a:t>Writers in the 18th century also developed new styles and forms of literature. A number of European authors began writing novels, which are lengthy works of prose fiction. Their works had carefully crafted plots, used suspense, and explored characters’ thoughts and feelings. These books were popular with a wide middle-class audience, who liked the entertaining stories written in everyday language. Writers, including many women, turned out a flood of popular novels in the 1700s. Samuel Richardson’s </a:t>
            </a:r>
            <a:r>
              <a:rPr lang="en-US" i="1" dirty="0" smtClean="0"/>
              <a:t>Pamela is often considered the first true English novel. It </a:t>
            </a:r>
            <a:r>
              <a:rPr lang="en-US" dirty="0" smtClean="0"/>
              <a:t>tells the story of a young servant girl who refuses the advances of her master. Another English masterpiece, </a:t>
            </a:r>
            <a:r>
              <a:rPr lang="en-US" i="1" dirty="0" smtClean="0"/>
              <a:t>Tom Jones, by Henry Fielding, tells the story of an </a:t>
            </a:r>
            <a:r>
              <a:rPr lang="en-US" dirty="0" smtClean="0"/>
              <a:t>orphan who travels all over England to win the hand of his lady.</a:t>
            </a:r>
            <a:endParaRPr lang="en-US" dirty="0"/>
          </a:p>
        </p:txBody>
      </p:sp>
      <p:sp>
        <p:nvSpPr>
          <p:cNvPr id="4" name="Slide Number Placeholder 3"/>
          <p:cNvSpPr>
            <a:spLocks noGrp="1"/>
          </p:cNvSpPr>
          <p:nvPr>
            <p:ph type="sldNum" sz="quarter" idx="5"/>
          </p:nvPr>
        </p:nvSpPr>
        <p:spPr/>
        <p:txBody>
          <a:bodyPr/>
          <a:lstStyle/>
          <a:p>
            <a:pPr>
              <a:defRPr/>
            </a:pPr>
            <a:fld id="{3818658A-91C5-487C-BE79-C4D2759BFF60}"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85000" lnSpcReduction="20000"/>
          </a:bodyPr>
          <a:lstStyle/>
          <a:p>
            <a:pPr>
              <a:defRPr/>
            </a:pPr>
            <a:r>
              <a:rPr lang="en-US" dirty="0" smtClean="0"/>
              <a:t>The term laissez faire refers to the economic policy of letting owners of industry and business set working conditions without interference. This policy favors a free market unregulated by the government. The term is French for “let do,” and by extension, “let people do as they please.”</a:t>
            </a:r>
          </a:p>
          <a:p>
            <a:pPr>
              <a:defRPr/>
            </a:pPr>
            <a:r>
              <a:rPr lang="fr-FR" b="1" dirty="0" smtClean="0"/>
              <a:t>Laissez-faire Economics </a:t>
            </a:r>
          </a:p>
          <a:p>
            <a:pPr>
              <a:defRPr/>
            </a:pPr>
            <a:r>
              <a:rPr lang="fr-FR" dirty="0" smtClean="0"/>
              <a:t>Laissez-faire economics stemmed from French economics. Philosophers of t</a:t>
            </a:r>
            <a:r>
              <a:rPr lang="en-US" dirty="0" smtClean="0"/>
              <a:t>he Enlightenment criticized the idea that nations grow wealthy by placing heavy tariffs on foreign goods. In fact, they argued, government regulations only interfered with the production of wealth. These philosophers believed that if government allowed free trade—the flow of commerce in the world market without government regulation—the economy would prosper. </a:t>
            </a:r>
          </a:p>
          <a:p>
            <a:pPr>
              <a:defRPr/>
            </a:pPr>
            <a:r>
              <a:rPr lang="en-US" dirty="0" smtClean="0"/>
              <a:t>   Adam Smith, a professor at the University of Glasgow, Scotland, defended the idea of a free economy, or free markets, in his 1776 book </a:t>
            </a:r>
            <a:r>
              <a:rPr lang="en-US" i="1" dirty="0" smtClean="0"/>
              <a:t>The Wealth of Nations. According to Smith, economic liberty guaranteed economic progress. </a:t>
            </a:r>
            <a:r>
              <a:rPr lang="en-US" dirty="0" smtClean="0"/>
              <a:t>As a result, government should not interfere. Smith’s arguments rested on what he called the three natural laws of economics:</a:t>
            </a:r>
          </a:p>
          <a:p>
            <a:pPr>
              <a:defRPr/>
            </a:pPr>
            <a:r>
              <a:rPr lang="en-US" dirty="0" smtClean="0"/>
              <a:t>   • the law of self-interest—People work for their own good.</a:t>
            </a:r>
          </a:p>
          <a:p>
            <a:pPr>
              <a:defRPr/>
            </a:pPr>
            <a:r>
              <a:rPr lang="en-US" dirty="0" smtClean="0"/>
              <a:t>   • the law of competition—Competition forces people to make a better product.</a:t>
            </a:r>
          </a:p>
          <a:p>
            <a:pPr>
              <a:defRPr/>
            </a:pPr>
            <a:r>
              <a:rPr lang="en-US" dirty="0" smtClean="0"/>
              <a:t>   • the law of supply and demand—Enough goods would be produced at the lowest possible price to meet demand in a market economy.</a:t>
            </a:r>
          </a:p>
          <a:p>
            <a:pPr>
              <a:defRPr/>
            </a:pPr>
            <a:r>
              <a:rPr lang="en-US" b="1" dirty="0" smtClean="0"/>
              <a:t>The Economists of Capitalism </a:t>
            </a:r>
          </a:p>
          <a:p>
            <a:pPr>
              <a:defRPr/>
            </a:pPr>
            <a:r>
              <a:rPr lang="en-US" dirty="0" smtClean="0"/>
              <a:t>Smith’s basic ideas were supported by British economists Thomas Malthus and David Ricardo. Like Smith, they believed that natural laws governed economic life. Their important ideas were the foundation of laissez-faire capitalism. Capitalism is an economic system in which the factors of production are privately owned and money is invested in business ventures to make a profit.</a:t>
            </a:r>
            <a:endParaRPr lang="en-US" dirty="0"/>
          </a:p>
        </p:txBody>
      </p:sp>
      <p:sp>
        <p:nvSpPr>
          <p:cNvPr id="4" name="Slide Number Placeholder 3"/>
          <p:cNvSpPr>
            <a:spLocks noGrp="1"/>
          </p:cNvSpPr>
          <p:nvPr>
            <p:ph type="sldNum" sz="quarter" idx="5"/>
          </p:nvPr>
        </p:nvSpPr>
        <p:spPr/>
        <p:txBody>
          <a:bodyPr/>
          <a:lstStyle/>
          <a:p>
            <a:pPr>
              <a:defRPr/>
            </a:pPr>
            <a:fld id="{117B0EC2-9146-44CE-AE35-D10B1A6AD0AF}"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r>
              <a:rPr lang="en-US" dirty="0" smtClean="0"/>
              <a:t>In the 1700s, Paris was the cultural and intellectual capital of Europe. Young people from around Europe—and also from the Americas—came to study, philosophize, and enjoy the culture of the bustling city. The brightest minds of the age gathered there. From their circles radiated the ideas of the Enlightenment. The buzz of Enlightenment ideas was most intense in the mansions of several wealthy women of Paris. There, in their large drawing rooms, these hostesses held regular social gatherings called salons. At these events, philosophers, writers, artists, scientists, and other great intellects met to discuss ideas.</a:t>
            </a:r>
          </a:p>
          <a:p>
            <a:pPr>
              <a:defRPr/>
            </a:pPr>
            <a:r>
              <a:rPr lang="en-US" b="1" dirty="0" smtClean="0"/>
              <a:t>Diderot’s </a:t>
            </a:r>
            <a:r>
              <a:rPr lang="en-US" b="1" i="1" dirty="0" smtClean="0"/>
              <a:t>Encyclopedia</a:t>
            </a:r>
          </a:p>
          <a:p>
            <a:pPr>
              <a:defRPr/>
            </a:pPr>
            <a:r>
              <a:rPr lang="en-US" i="1" dirty="0" smtClean="0"/>
              <a:t>The most influential of the salon hostesses in Voltaire’s </a:t>
            </a:r>
            <a:r>
              <a:rPr lang="en-US" dirty="0" smtClean="0"/>
              <a:t>time was Marie-</a:t>
            </a:r>
            <a:r>
              <a:rPr lang="en-US" dirty="0" err="1" smtClean="0"/>
              <a:t>Thérèse</a:t>
            </a:r>
            <a:r>
              <a:rPr lang="en-US" dirty="0" smtClean="0"/>
              <a:t> </a:t>
            </a:r>
            <a:r>
              <a:rPr lang="en-US" dirty="0" err="1" smtClean="0"/>
              <a:t>Geoffrin</a:t>
            </a:r>
            <a:r>
              <a:rPr lang="en-US" dirty="0" smtClean="0"/>
              <a:t> (</a:t>
            </a:r>
            <a:r>
              <a:rPr lang="en-US" dirty="0" err="1" smtClean="0"/>
              <a:t>zhuh•frehn</a:t>
            </a:r>
            <a:r>
              <a:rPr lang="en-US" dirty="0" smtClean="0"/>
              <a:t>). She helped finance the project of a leading philosophe named Denis Diderot. Diderot created a large set of books to which many leading scholars of Europe contributed articles and essays. He called it </a:t>
            </a:r>
            <a:r>
              <a:rPr lang="en-US" i="1" dirty="0" smtClean="0"/>
              <a:t>Encyclopedia and began publishing the first volumes </a:t>
            </a:r>
            <a:r>
              <a:rPr lang="en-US" dirty="0" smtClean="0"/>
              <a:t>in 1751. The Enlightenment views expressed in the articles soon angered both the French government and the Catholic Church. Their censors banned the work. They said it undermined royal authority, encouraged a spirit of revolt, and fostered “moral corruption, irreligion, and unbelief.” Nonetheless, Diderot continued publishing his </a:t>
            </a:r>
            <a:r>
              <a:rPr lang="en-US" i="1" dirty="0" smtClean="0"/>
              <a:t>Encyclopedia. </a:t>
            </a:r>
            <a:r>
              <a:rPr lang="en-US" dirty="0" smtClean="0"/>
              <a:t>The salons and the </a:t>
            </a:r>
            <a:r>
              <a:rPr lang="en-US" i="1" dirty="0" smtClean="0"/>
              <a:t>Encyclopedia helped spread Enlightenment ideas to educated </a:t>
            </a:r>
            <a:r>
              <a:rPr lang="en-US" dirty="0" smtClean="0"/>
              <a:t>people all over Europe. Enlightenment ideas also eventually spread through newspapers, pamphlets, and even political songs. Enlightenment ideas about government and equality attracted the attention of a growing literate middle class, which could afford to buy many books and support the work of artists.</a:t>
            </a:r>
            <a:endParaRPr lang="en-US" dirty="0"/>
          </a:p>
        </p:txBody>
      </p:sp>
      <p:sp>
        <p:nvSpPr>
          <p:cNvPr id="4" name="Slide Number Placeholder 3"/>
          <p:cNvSpPr>
            <a:spLocks noGrp="1"/>
          </p:cNvSpPr>
          <p:nvPr>
            <p:ph type="sldNum" sz="quarter" idx="5"/>
          </p:nvPr>
        </p:nvSpPr>
        <p:spPr/>
        <p:txBody>
          <a:bodyPr/>
          <a:lstStyle/>
          <a:p>
            <a:pPr>
              <a:defRPr/>
            </a:pPr>
            <a:fld id="{E3CD5488-E285-4140-AE0B-9240FBEE5B5F}" type="slidenum">
              <a:rPr lang="en-US" smtClean="0"/>
              <a:pPr>
                <a:defRPr/>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7500" lnSpcReduction="20000"/>
          </a:bodyPr>
          <a:lstStyle/>
          <a:p>
            <a:pPr>
              <a:defRPr/>
            </a:pPr>
            <a:r>
              <a:rPr lang="en-US" dirty="0" smtClean="0"/>
              <a:t>The philosophes challenged many assumptions about government and society. But they often took a traditional view toward women. Rousseau, for example, developed many progressive ideas about education. However, he believed that a girl’s education should mainly teach her how to be a helpful wife and mother. Other male social critics scolded women for reading novels because they thought it encouraged idleness and wickedness. Still, some male writers argued for more education for women and for women’s equality in marriage. Women writers also tried to improve the status of women. In 1694, the English writer Mary </a:t>
            </a:r>
            <a:r>
              <a:rPr lang="en-US" dirty="0" err="1" smtClean="0"/>
              <a:t>Astell</a:t>
            </a:r>
            <a:r>
              <a:rPr lang="en-US" dirty="0" smtClean="0"/>
              <a:t> published </a:t>
            </a:r>
            <a:r>
              <a:rPr lang="en-US" i="1" dirty="0" smtClean="0"/>
              <a:t>A Serious Proposal to the Ladies. Her book addressed the lack of educational </a:t>
            </a:r>
            <a:r>
              <a:rPr lang="en-US" dirty="0" smtClean="0"/>
              <a:t>opportunities for women. In later writings, she used Enlightenment arguments about government to criticize the unequal relationship between men and women in marriage. She wrote, “If absolute sovereignty be not necessary in a state, how comes it to be so in a family? . . . If all men are born free, how is it that all women are born slaves?” During the 1700s, other women picked up these themes. Among the most persuasive was </a:t>
            </a:r>
            <a:r>
              <a:rPr lang="en-US" b="1" dirty="0" smtClean="0"/>
              <a:t>Mary Wollstonecraft, who </a:t>
            </a:r>
            <a:r>
              <a:rPr lang="en-US" dirty="0" smtClean="0"/>
              <a:t>published an essay called </a:t>
            </a:r>
            <a:r>
              <a:rPr lang="en-US" i="1" dirty="0" smtClean="0"/>
              <a:t>A Vindication of the Rights of Woman in 1792. In the essay, she disagreed with Rousseau </a:t>
            </a:r>
            <a:r>
              <a:rPr lang="en-US" dirty="0" smtClean="0"/>
              <a:t>that women’s education should be secondary to men’s. Rather, she argued that women, like men, need education to become virtuous and useful. Wollstonecraft also urged women to enter the male-dominated fields of medicine and politics. Women made important contributions to the Enlightenment in other ways. In Paris and other European cities, wealthy women helped spread Enlightenment ideas through social gatherings called salons, which you will read about later in this chapter. One woman fortunate enough to receive an education in the sciences was Emilie du </a:t>
            </a:r>
            <a:r>
              <a:rPr lang="en-US" dirty="0" err="1" smtClean="0"/>
              <a:t>Châtelet</a:t>
            </a:r>
            <a:r>
              <a:rPr lang="en-US" dirty="0" smtClean="0"/>
              <a:t> (</a:t>
            </a:r>
            <a:r>
              <a:rPr lang="en-US" dirty="0" err="1" smtClean="0"/>
              <a:t>shah•tlay</a:t>
            </a:r>
            <a:r>
              <a:rPr lang="en-US" dirty="0" smtClean="0"/>
              <a:t>). Du </a:t>
            </a:r>
            <a:r>
              <a:rPr lang="en-US" dirty="0" err="1" smtClean="0"/>
              <a:t>Châtelet</a:t>
            </a:r>
            <a:r>
              <a:rPr lang="en-US" dirty="0" smtClean="0"/>
              <a:t> was an aristocrat trained as a mathematician and physicist. By translating Newton’s work from Latin into French, she helped stimulate interest in science in France.</a:t>
            </a:r>
            <a:endParaRPr lang="en-US" dirty="0"/>
          </a:p>
        </p:txBody>
      </p:sp>
      <p:sp>
        <p:nvSpPr>
          <p:cNvPr id="4" name="Slide Number Placeholder 3"/>
          <p:cNvSpPr>
            <a:spLocks noGrp="1"/>
          </p:cNvSpPr>
          <p:nvPr>
            <p:ph type="sldNum" sz="quarter" idx="5"/>
          </p:nvPr>
        </p:nvSpPr>
        <p:spPr/>
        <p:txBody>
          <a:bodyPr/>
          <a:lstStyle/>
          <a:p>
            <a:pPr>
              <a:defRPr/>
            </a:pPr>
            <a:fld id="{833D86FD-BF78-4840-AAFB-5BD7BAA3992F}" type="slidenum">
              <a:rPr lang="en-US" smtClean="0"/>
              <a:pPr>
                <a:defRPr/>
              </a:pPr>
              <a:t>13</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r>
              <a:rPr lang="en-US" b="1" dirty="0" smtClean="0"/>
              <a:t>Enlightenment and Monarchy</a:t>
            </a:r>
          </a:p>
          <a:p>
            <a:pPr>
              <a:defRPr/>
            </a:pPr>
            <a:r>
              <a:rPr lang="en-US" dirty="0" smtClean="0"/>
              <a:t>From the salons, artists’ studios, and concert halls of Europe, the Enlightenment spirit also swept through Europe’s royal courts. Many philosophes, including Voltaire, believed that the best form of government was a monarchy in which the ruler respected the people’s rights. The philosophes tried to convince monarchs to rule justly. Some monarchs embraced the new ideas and made reforms that reflected the Enlightenment spirit. They became known as enlightened despots. Despot means “absolute ruler.” The enlightened despots supported the philosophes’ ideas. But they also had no intention of giving up any power. The changes they made were motivated by two desires: they wanted to make their countries stronger and their own rule more effective. The foremost of Europe’s enlightened despots were Frederick II of Prussia, Holy Roman Emperor Joseph II of Austria, and Catherine the Great of Russia.</a:t>
            </a:r>
          </a:p>
          <a:p>
            <a:pPr>
              <a:defRPr/>
            </a:pPr>
            <a:r>
              <a:rPr lang="en-US" b="1" dirty="0" smtClean="0"/>
              <a:t>Frederick the Great </a:t>
            </a:r>
          </a:p>
          <a:p>
            <a:pPr>
              <a:defRPr/>
            </a:pPr>
            <a:r>
              <a:rPr lang="en-US" dirty="0" smtClean="0"/>
              <a:t>Frederick II, the king of Prussia from 1740 to 1786, committed himself to reforming Prussia. He granted many religious freedoms, reduced censorship, and improved education. He also reformed the justice system and abolished the use of torture. However, Frederick’s changes only went so far. For example, he believed that serfdom was wrong, but he did nothing to end it since he needed the support of wealthy landowners. As a result, he never tried to change the existing social order. Perhaps Frederick’s most important contribution was his attitude toward being king. He called himself “the first servant of the state.” From the beginning of his reign, he made it clear that his goal was to serve and strengthen his country. This attitude was clearly one that appealed to the philosophes.</a:t>
            </a:r>
          </a:p>
          <a:p>
            <a:pPr>
              <a:defRPr/>
            </a:pPr>
            <a:r>
              <a:rPr lang="en-US" b="1" dirty="0" smtClean="0"/>
              <a:t>Joseph II </a:t>
            </a:r>
          </a:p>
          <a:p>
            <a:pPr>
              <a:defRPr/>
            </a:pPr>
            <a:r>
              <a:rPr lang="en-US" dirty="0" smtClean="0"/>
              <a:t>The most radical royal reformer was Joseph II of Austria. The son and successor of Maria Theresa, Joseph II ruled Austria from 1780 to 1790. He introduced legal reforms and freedom of the press. He also supported freedom of worship, even for Protestants, Orthodox Christians, and Jews. In his most radical reform, Joseph abolished serfdom and ordered that peasants be paid for their labor with cash. Not surprisingly, the nobles firmly resisted this change. Like many of Joseph’s reforms, it was undone after his death.</a:t>
            </a:r>
          </a:p>
          <a:p>
            <a:pPr>
              <a:defRPr/>
            </a:pPr>
            <a:r>
              <a:rPr lang="en-US" b="1" dirty="0" smtClean="0"/>
              <a:t>Catherine the Great </a:t>
            </a:r>
          </a:p>
          <a:p>
            <a:pPr>
              <a:defRPr/>
            </a:pPr>
            <a:r>
              <a:rPr lang="en-US" dirty="0" smtClean="0"/>
              <a:t>The ruler most admired by the philosophes was Catherine II, known as Catherine the Great. She ruled Russia from 1762 to 1796. The well educated empress read the works of philosophes, and she exchanged many letters with Voltaire. She ruled with absolute authority but also sought to reform Russia. In 1767, Catherine formed a commission to review Russia’s laws. She presented it with a brilliant proposal for reforms based on the ideas of Montesquieu and Beccaria. Among other changes, she recommended allowing religious toleration and abolishing torture and capital punishment. Her commission, however, accomplished none of these lofty goals. Catherine eventually put in place limited reforms, but she did little to improve the life of the Russian peasants. Her views about enlightened ideas changed after a massive uprising of serfs in 1773. With great brutality, Catherine’s army crushed the rebellion. Catherine had previously favored an end to serfdom. However, the revolt convinced her that she needed the nobles’ support to keep her throne. Therefore, she gave the nobles absolute power over the serfs. As a result, Russian serfs lost their last traces of freedom.</a:t>
            </a:r>
          </a:p>
          <a:p>
            <a:pPr>
              <a:defRPr/>
            </a:pPr>
            <a:r>
              <a:rPr lang="en-US" b="1" dirty="0" smtClean="0"/>
              <a:t>Catherine Expands Russia </a:t>
            </a:r>
          </a:p>
          <a:p>
            <a:pPr>
              <a:defRPr/>
            </a:pPr>
            <a:r>
              <a:rPr lang="en-US" dirty="0" smtClean="0"/>
              <a:t>Peter the Great, who ruled Russia in the early 1700s, had fought for years to win a port on the Baltic Sea. Likewise, Catherine sought access to the Black Sea. In two wars with the Ottoman Turks, her armies finally won control of the northern shore of the Black Sea. Russia also gained the right to send ships through Ottoman controlled straits leading from the Black Sea to the Mediterranean Sea. Catherine also expanded her empire westward into Poland. In Poland, the king was relatively weak, and independent nobles held the most power. The three neighboring powers—Russia, Prussia, and Austria—each tried to assert their influence over the country. In 1772, these land-hungry neighbors each took a piece of Poland in what is called the First Partition of Poland. In further partitions in 1793 and 1795, they grabbed up the rest of Poland’s territory. With these partitions, Poland disappeared as an independent country for more than a century. By the end of her remarkable reign, Catherine had vastly enlarged the Russian empire. Meanwhile, as Russia was becoming an international power, another great power, Britain, faced a challenge from its North American colonies. Inspired by Enlightenment ideas, colonial leaders decided to do the unthinkable: break away from their ruling country and found an independent republic.</a:t>
            </a:r>
            <a:endParaRPr lang="en-US" dirty="0"/>
          </a:p>
        </p:txBody>
      </p:sp>
      <p:sp>
        <p:nvSpPr>
          <p:cNvPr id="4" name="Slide Number Placeholder 3"/>
          <p:cNvSpPr>
            <a:spLocks noGrp="1"/>
          </p:cNvSpPr>
          <p:nvPr>
            <p:ph type="sldNum" sz="quarter" idx="5"/>
          </p:nvPr>
        </p:nvSpPr>
        <p:spPr/>
        <p:txBody>
          <a:bodyPr/>
          <a:lstStyle/>
          <a:p>
            <a:pPr>
              <a:defRPr/>
            </a:pPr>
            <a:fld id="{BAE74703-BA7A-4F33-A921-12CC154E92AE}" type="slidenum">
              <a:rPr lang="en-US" smtClean="0"/>
              <a:pPr>
                <a:defRPr/>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40000" lnSpcReduction="20000"/>
          </a:bodyPr>
          <a:lstStyle/>
          <a:p>
            <a:pPr>
              <a:defRPr/>
            </a:pPr>
            <a:r>
              <a:rPr lang="en-US" b="1" dirty="0" smtClean="0"/>
              <a:t>Enlightenment and Monarchy</a:t>
            </a:r>
          </a:p>
          <a:p>
            <a:pPr>
              <a:defRPr/>
            </a:pPr>
            <a:r>
              <a:rPr lang="en-US" dirty="0" smtClean="0"/>
              <a:t>From the salons, artists’ studios, and concert halls of Europe, the Enlightenment spirit also swept through Europe’s royal courts. Many philosophes, including Voltaire, believed that the best form of government was a monarchy in which the ruler respected the people’s rights. The philosophes tried to convince monarchs to rule justly. Some monarchs embraced the new ideas and made reforms that reflected the Enlightenment spirit. They became known as enlightened despots. Despot means “absolute ruler.” The enlightened despots supported the philosophes’ ideas. But they also had no intention of giving up any power. The changes they made were motivated by two desires: they wanted to make their countries stronger and their own rule more effective. The foremost of Europe’s enlightened despots were Frederick II of Prussia, Holy Roman Emperor Joseph II of Austria, and Catherine the Great of Russia.</a:t>
            </a:r>
          </a:p>
          <a:p>
            <a:pPr>
              <a:defRPr/>
            </a:pPr>
            <a:r>
              <a:rPr lang="en-US" b="1" dirty="0" smtClean="0"/>
              <a:t>Frederick the Great </a:t>
            </a:r>
          </a:p>
          <a:p>
            <a:pPr>
              <a:defRPr/>
            </a:pPr>
            <a:r>
              <a:rPr lang="en-US" dirty="0" smtClean="0"/>
              <a:t>Frederick II, the king of Prussia from 1740 to 1786, committed himself to reforming Prussia. He granted many religious freedoms, reduced censorship, and improved education. He also reformed the justice system and abolished the use of torture. However, Frederick’s changes only went so far. For example, he believed that serfdom was wrong, but he did nothing to end it since he needed the support of wealthy landowners. As a result, he never tried to change the existing social order. Perhaps Frederick’s most important contribution was his attitude toward being king. He called himself “the first servant of the state.” From the beginning of his reign, he made it clear that his goal was to serve and strengthen his country. This attitude was clearly one that appealed to the philosophes.</a:t>
            </a:r>
          </a:p>
          <a:p>
            <a:pPr>
              <a:defRPr/>
            </a:pPr>
            <a:r>
              <a:rPr lang="en-US" b="1" dirty="0" smtClean="0"/>
              <a:t>Joseph II </a:t>
            </a:r>
          </a:p>
          <a:p>
            <a:pPr>
              <a:defRPr/>
            </a:pPr>
            <a:r>
              <a:rPr lang="en-US" dirty="0" smtClean="0"/>
              <a:t>The most radical royal reformer was Joseph II of Austria. The son and successor of Maria Theresa, Joseph II ruled Austria from 1780 to 1790. He introduced legal reforms and freedom of the press. He also supported freedom of worship, even for Protestants, Orthodox Christians, and Jews. In his most radical reform, Joseph abolished serfdom and ordered that peasants be paid for their labor with cash. Not surprisingly, the nobles firmly resisted this change. Like many of Joseph’s reforms, it was undone after his death.</a:t>
            </a:r>
          </a:p>
          <a:p>
            <a:pPr>
              <a:defRPr/>
            </a:pPr>
            <a:r>
              <a:rPr lang="en-US" b="1" dirty="0" smtClean="0"/>
              <a:t>Catherine the Great </a:t>
            </a:r>
          </a:p>
          <a:p>
            <a:pPr>
              <a:defRPr/>
            </a:pPr>
            <a:r>
              <a:rPr lang="en-US" dirty="0" smtClean="0"/>
              <a:t>The ruler most admired by the philosophes was Catherine II, known as Catherine the Great. She ruled Russia from 1762 to 1796. The well educated empress read the works of philosophes, and she exchanged many letters with Voltaire. She ruled with absolute authority but also sought to reform Russia. In 1767, Catherine formed a commission to review Russia’s laws. She presented it with a brilliant proposal for reforms based on the ideas of Montesquieu and Beccaria. Among other changes, she recommended allowing religious toleration and abolishing torture and capital punishment. Her commission, however, accomplished none of these lofty goals. Catherine eventually put in place limited reforms, but she did little to improve the life of the Russian peasants. Her views about enlightened ideas changed after a massive uprising of serfs in 1773. With great brutality, Catherine’s army crushed the rebellion. Catherine had previously favored an end to serfdom. However, the revolt convinced her that she needed the nobles’ support to keep her throne. Therefore, she gave the nobles absolute power over the serfs. As a result, Russian serfs lost their last traces of freedom.</a:t>
            </a:r>
          </a:p>
          <a:p>
            <a:pPr>
              <a:defRPr/>
            </a:pPr>
            <a:r>
              <a:rPr lang="en-US" b="1" dirty="0" smtClean="0"/>
              <a:t>Catherine Expands Russia </a:t>
            </a:r>
          </a:p>
          <a:p>
            <a:pPr>
              <a:defRPr/>
            </a:pPr>
            <a:r>
              <a:rPr lang="en-US" dirty="0" smtClean="0"/>
              <a:t>Peter the Great, who ruled Russia in the early 1700s, had fought for years to win a port on the Baltic Sea. Likewise, Catherine sought access to the Black Sea. In two wars with the Ottoman Turks, her armies finally won control of the northern shore of the Black Sea. Russia also gained the right to send ships through Ottoman controlled straits leading from the Black Sea to the Mediterranean Sea. Catherine also expanded her empire westward into Poland. In Poland, the king was relatively weak, and independent nobles held the most power. The three neighboring powers—Russia, Prussia, and Austria—each tried to assert their influence over the country. In 1772, these land-hungry neighbors each took a piece of Poland in what is called the First Partition of Poland. In further partitions in 1793 and 1795, they grabbed up the rest of Poland’s territory. With these partitions, Poland disappeared as an independent country for more than a century. By the end of her remarkable reign, Catherine had vastly enlarged the Russian empire. Meanwhile, as Russia was becoming an international power, another great power, Britain, faced a challenge from its North American colonies. Inspired by Enlightenment ideas, colonial leaders decided to do the unthinkable: break away from their ruling country and found an independent republic.</a:t>
            </a:r>
            <a:endParaRPr lang="en-US" dirty="0"/>
          </a:p>
        </p:txBody>
      </p:sp>
      <p:sp>
        <p:nvSpPr>
          <p:cNvPr id="4" name="Slide Number Placeholder 3"/>
          <p:cNvSpPr>
            <a:spLocks noGrp="1"/>
          </p:cNvSpPr>
          <p:nvPr>
            <p:ph type="sldNum" sz="quarter" idx="5"/>
          </p:nvPr>
        </p:nvSpPr>
        <p:spPr/>
        <p:txBody>
          <a:bodyPr/>
          <a:lstStyle/>
          <a:p>
            <a:pPr>
              <a:defRPr/>
            </a:pPr>
            <a:fld id="{0C371821-0D4F-4F83-AA87-DC8F036BD104}" type="slidenum">
              <a:rPr lang="en-US" smtClean="0"/>
              <a:pPr>
                <a:defRPr/>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3" cy="648"/>
              <a:chOff x="-3" y="1562"/>
              <a:chExt cx="5763" cy="648"/>
            </a:xfrm>
          </p:grpSpPr>
          <p:sp>
            <p:nvSpPr>
              <p:cNvPr id="8" name="Freeform 4"/>
              <p:cNvSpPr>
                <a:spLocks/>
              </p:cNvSpPr>
              <p:nvPr/>
            </p:nvSpPr>
            <p:spPr bwMode="ltGray">
              <a:xfrm rot="-5400000">
                <a:off x="2558" y="-993"/>
                <a:ext cx="624" cy="5745"/>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9" name="Freeform 5"/>
              <p:cNvSpPr>
                <a:spLocks/>
              </p:cNvSpPr>
              <p:nvPr/>
            </p:nvSpPr>
            <p:spPr bwMode="ltGray">
              <a:xfrm rot="-5400000">
                <a:off x="1322"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0" name="Freeform 6"/>
              <p:cNvSpPr>
                <a:spLocks/>
              </p:cNvSpPr>
              <p:nvPr/>
            </p:nvSpPr>
            <p:spPr bwMode="ltGray">
              <a:xfrm rot="-5400000">
                <a:off x="982"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1" name="Freeform 7"/>
              <p:cNvSpPr>
                <a:spLocks/>
              </p:cNvSpPr>
              <p:nvPr/>
            </p:nvSpPr>
            <p:spPr bwMode="ltGray">
              <a:xfrm rot="-5400000">
                <a:off x="-58" y="176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2" name="Freeform 8"/>
              <p:cNvSpPr>
                <a:spLocks/>
              </p:cNvSpPr>
              <p:nvPr/>
            </p:nvSpPr>
            <p:spPr bwMode="ltGray">
              <a:xfrm rot="-5400000">
                <a:off x="664" y="1733"/>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3" name="Freeform 9"/>
              <p:cNvSpPr>
                <a:spLocks/>
              </p:cNvSpPr>
              <p:nvPr/>
            </p:nvSpPr>
            <p:spPr bwMode="ltGray">
              <a:xfrm rot="-5400000">
                <a:off x="442" y="1699"/>
                <a:ext cx="624" cy="362"/>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14" name="Freeform 10"/>
              <p:cNvSpPr>
                <a:spLocks/>
              </p:cNvSpPr>
              <p:nvPr/>
            </p:nvSpPr>
            <p:spPr bwMode="ltGray">
              <a:xfrm rot="-5400000">
                <a:off x="154" y="1738"/>
                <a:ext cx="632" cy="315"/>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5" name="Freeform 11"/>
              <p:cNvSpPr>
                <a:spLocks/>
              </p:cNvSpPr>
              <p:nvPr/>
            </p:nvSpPr>
            <p:spPr bwMode="ltGray">
              <a:xfrm rot="-5400000">
                <a:off x="3200" y="1665"/>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16" name="Freeform 12"/>
              <p:cNvSpPr>
                <a:spLocks/>
              </p:cNvSpPr>
              <p:nvPr/>
            </p:nvSpPr>
            <p:spPr bwMode="ltGray">
              <a:xfrm rot="-5400000">
                <a:off x="2870" y="1664"/>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17" name="Freeform 13"/>
              <p:cNvSpPr>
                <a:spLocks/>
              </p:cNvSpPr>
              <p:nvPr/>
            </p:nvSpPr>
            <p:spPr bwMode="ltGray">
              <a:xfrm rot="-5400000">
                <a:off x="1828" y="1759"/>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18" name="Freeform 14"/>
              <p:cNvSpPr>
                <a:spLocks/>
              </p:cNvSpPr>
              <p:nvPr/>
            </p:nvSpPr>
            <p:spPr bwMode="ltGray">
              <a:xfrm rot="-5400000">
                <a:off x="2551" y="1728"/>
                <a:ext cx="624" cy="294"/>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19" name="Freeform 15"/>
              <p:cNvSpPr>
                <a:spLocks/>
              </p:cNvSpPr>
              <p:nvPr/>
            </p:nvSpPr>
            <p:spPr bwMode="ltGray">
              <a:xfrm rot="-5400000">
                <a:off x="2328"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0" name="Freeform 16"/>
              <p:cNvSpPr>
                <a:spLocks/>
              </p:cNvSpPr>
              <p:nvPr/>
            </p:nvSpPr>
            <p:spPr bwMode="ltGray">
              <a:xfrm rot="-5400000">
                <a:off x="2043"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1" name="Freeform 17"/>
              <p:cNvSpPr>
                <a:spLocks/>
              </p:cNvSpPr>
              <p:nvPr/>
            </p:nvSpPr>
            <p:spPr bwMode="ltGray">
              <a:xfrm rot="-5400000">
                <a:off x="4066"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22" name="Freeform 18"/>
              <p:cNvSpPr>
                <a:spLocks/>
              </p:cNvSpPr>
              <p:nvPr/>
            </p:nvSpPr>
            <p:spPr bwMode="ltGray">
              <a:xfrm rot="-5400000">
                <a:off x="3736" y="1669"/>
                <a:ext cx="624" cy="42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23" name="Freeform 19"/>
              <p:cNvSpPr>
                <a:spLocks/>
              </p:cNvSpPr>
              <p:nvPr/>
            </p:nvSpPr>
            <p:spPr bwMode="ltGray">
              <a:xfrm rot="-5400000">
                <a:off x="4572" y="175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24" name="Freeform 20"/>
              <p:cNvSpPr>
                <a:spLocks/>
              </p:cNvSpPr>
              <p:nvPr/>
            </p:nvSpPr>
            <p:spPr bwMode="ltGray">
              <a:xfrm>
                <a:off x="5469" y="1562"/>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25" name="Freeform 21"/>
              <p:cNvSpPr>
                <a:spLocks/>
              </p:cNvSpPr>
              <p:nvPr/>
            </p:nvSpPr>
            <p:spPr bwMode="ltGray">
              <a:xfrm rot="-5400000">
                <a:off x="5072" y="1695"/>
                <a:ext cx="624" cy="361"/>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26" name="Freeform 22"/>
              <p:cNvSpPr>
                <a:spLocks/>
              </p:cNvSpPr>
              <p:nvPr/>
            </p:nvSpPr>
            <p:spPr bwMode="ltGray">
              <a:xfrm rot="-5400000">
                <a:off x="4797"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6" name="Freeform 23"/>
            <p:cNvSpPr>
              <a:spLocks/>
            </p:cNvSpPr>
            <p:nvPr/>
          </p:nvSpPr>
          <p:spPr bwMode="ltGray">
            <a:xfrm flipH="1">
              <a:off x="-2" y="1536"/>
              <a:ext cx="5762"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7" name="Freeform 24"/>
            <p:cNvSpPr>
              <a:spLocks/>
            </p:cNvSpPr>
            <p:nvPr/>
          </p:nvSpPr>
          <p:spPr bwMode="ltGray">
            <a:xfrm flipH="1">
              <a:off x="-2" y="2017"/>
              <a:ext cx="5761"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w="9525" cap="flat">
              <a:noFill/>
              <a:prstDash val="solid"/>
              <a:miter lim="800000"/>
              <a:headEnd/>
              <a:tailEnd/>
            </a:ln>
            <a:effectLst/>
          </p:spPr>
          <p:txBody>
            <a:bodyPr wrap="none" anchor="ctr"/>
            <a:lstStyle/>
            <a:p>
              <a:pPr eaLnBrk="0" hangingPunct="0">
                <a:defRPr/>
              </a:pPr>
              <a:endParaRPr lang="en-US">
                <a:cs typeface="+mn-cs"/>
              </a:endParaRPr>
            </a:p>
          </p:txBody>
        </p:sp>
      </p:grpSp>
      <p:sp>
        <p:nvSpPr>
          <p:cNvPr id="5145" name="Rectangle 25"/>
          <p:cNvSpPr>
            <a:spLocks noGrp="1" noChangeArrowheads="1"/>
          </p:cNvSpPr>
          <p:nvPr>
            <p:ph type="ctrTitle"/>
          </p:nvPr>
        </p:nvSpPr>
        <p:spPr>
          <a:xfrm>
            <a:off x="381000" y="762000"/>
            <a:ext cx="8564563" cy="1722438"/>
          </a:xfrm>
        </p:spPr>
        <p:txBody>
          <a:bodyPr/>
          <a:lstStyle>
            <a:lvl1pPr>
              <a:defRPr sz="6000">
                <a:latin typeface="Calibri" pitchFamily="34" charset="0"/>
                <a:cs typeface="Calibri" pitchFamily="34" charset="0"/>
              </a:defRPr>
            </a:lvl1pPr>
          </a:lstStyle>
          <a:p>
            <a:r>
              <a:rPr lang="en-US" smtClean="0"/>
              <a:t>Click to edit Master title style</a:t>
            </a:r>
            <a:endParaRPr lang="en-US" dirty="0"/>
          </a:p>
        </p:txBody>
      </p:sp>
      <p:sp>
        <p:nvSpPr>
          <p:cNvPr id="5146" name="Rectangle 26"/>
          <p:cNvSpPr>
            <a:spLocks noGrp="1" noChangeArrowheads="1"/>
          </p:cNvSpPr>
          <p:nvPr>
            <p:ph type="subTitle" idx="1"/>
          </p:nvPr>
        </p:nvSpPr>
        <p:spPr>
          <a:xfrm>
            <a:off x="1166813" y="3886200"/>
            <a:ext cx="7291387" cy="1752600"/>
          </a:xfrm>
        </p:spPr>
        <p:txBody>
          <a:bodyPr/>
          <a:lstStyle>
            <a:lvl1pPr marL="0" indent="0" algn="ctr">
              <a:buFont typeface="Arial" charset="0"/>
              <a:buNone/>
              <a:defRPr sz="5400">
                <a:latin typeface="Calibri" pitchFamily="34" charset="0"/>
                <a:cs typeface="Calibri" pitchFamily="34" charset="0"/>
              </a:defRPr>
            </a:lvl1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0C6EBDA-3793-48D0-8429-852C3DA23F7B}"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046AC3-27B5-42E4-A9A7-E08E031C04D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80BDFF9-8AC1-4597-B863-C5D5B12A7352}" type="datetimeFigureOut">
              <a:rPr lang="en-US"/>
              <a:pPr>
                <a:defRPr/>
              </a:pPr>
              <a:t>11/10/2014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F193538-6A19-4B08-86C2-519EE8ED355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FD9CF5C-1C2F-4FC3-84FC-A70893DB0DFC}" type="datetimeFigureOut">
              <a:rPr lang="en-US"/>
              <a:pPr>
                <a:defRPr/>
              </a:pPr>
              <a:t>11/10/2014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7FE7AD-AB12-4580-8C11-22125451C5A6}"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B97A149-F361-4401-BBB7-FD1F876C99B9}" type="datetimeFigureOut">
              <a:rPr lang="en-US"/>
              <a:pPr>
                <a:defRPr/>
              </a:pPr>
              <a:t>11/10/2014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9464527-34BB-49F0-80C7-EC3EC55AD2C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A45FAFF-442F-491C-9FF1-81DC3D8B5740}"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A6EAFBC-7D31-4FAC-A5EA-9A6923E8FA8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2739B77-6BFF-4C88-8A3B-59B1D37550B3}" type="datetimeFigureOut">
              <a:rPr lang="en-US"/>
              <a:pPr>
                <a:defRPr/>
              </a:pPr>
              <a:t>11/10/2014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95A4908-B49B-478F-B3F0-7E68433D03D2}"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162E57-BB3A-44C2-B121-F0BA6FE12BE1}"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458113-B126-4DAD-9B75-8F9E925E7AD7}"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95A8F1-20A6-48F3-913F-BEEFB686BFE2}"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54330C-6453-487F-99E1-350C8C254AC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Calibri" pitchFamily="34" charset="0"/>
                <a:cs typeface="Calibri" pitchFamily="34" charset="0"/>
              </a:defRPr>
            </a:lvl1pPr>
            <a:lvl2pPr>
              <a:defRPr>
                <a:latin typeface="Calibri" pitchFamily="34" charset="0"/>
                <a:cs typeface="Calibri" pitchFamily="34" charset="0"/>
              </a:defRPr>
            </a:lvl2pPr>
            <a:lvl3pPr>
              <a:defRPr>
                <a:latin typeface="Calibri" pitchFamily="34" charset="0"/>
                <a:cs typeface="Calibri" pitchFamily="34" charset="0"/>
              </a:defRPr>
            </a:lvl3pPr>
            <a:lvl4pPr>
              <a:defRPr>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914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105400" y="1219200"/>
            <a:ext cx="4038600" cy="5638800"/>
          </a:xfrm>
        </p:spPr>
        <p:txBody>
          <a:bodyPr/>
          <a:lstStyle>
            <a:lvl1pPr>
              <a:defRPr sz="2800">
                <a:latin typeface="Calibri" pitchFamily="34" charset="0"/>
                <a:cs typeface="Calibri" pitchFamily="34" charset="0"/>
              </a:defRPr>
            </a:lvl1pPr>
            <a:lvl2pPr>
              <a:defRPr sz="2400">
                <a:latin typeface="Calibri" pitchFamily="34" charset="0"/>
                <a:cs typeface="Calibri" pitchFamily="34" charset="0"/>
              </a:defRPr>
            </a:lvl2pPr>
            <a:lvl3pPr>
              <a:defRPr sz="2000">
                <a:latin typeface="Calibri" pitchFamily="34" charset="0"/>
                <a:cs typeface="Calibri" pitchFamily="34" charset="0"/>
              </a:defRPr>
            </a:lvl3pPr>
            <a:lvl4pPr>
              <a:defRPr sz="1800">
                <a:latin typeface="Calibri" pitchFamily="34" charset="0"/>
                <a:cs typeface="Calibri" pitchFamily="34" charset="0"/>
              </a:defRPr>
            </a:lvl4pPr>
            <a:lvl5pPr>
              <a:defRPr sz="1800">
                <a:latin typeface="Calibri" pitchFamily="34" charset="0"/>
                <a:cs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cs typeface="Calibri" pitchFamily="34" charset="0"/>
              </a:defRPr>
            </a:lvl1pPr>
            <a:lvl2pPr>
              <a:defRPr sz="2000">
                <a:latin typeface="Calibri" pitchFamily="34" charset="0"/>
                <a:cs typeface="Calibri" pitchFamily="34" charset="0"/>
              </a:defRPr>
            </a:lvl2pPr>
            <a:lvl3pPr>
              <a:defRPr sz="1800">
                <a:latin typeface="Calibri" pitchFamily="34" charset="0"/>
                <a:cs typeface="Calibri" pitchFamily="34" charset="0"/>
              </a:defRPr>
            </a:lvl3pPr>
            <a:lvl4pPr>
              <a:defRPr sz="1600">
                <a:latin typeface="Calibri" pitchFamily="34" charset="0"/>
                <a:cs typeface="Calibri" pitchFamily="34" charset="0"/>
              </a:defRPr>
            </a:lvl4pPr>
            <a:lvl5pPr>
              <a:defRPr sz="1600">
                <a:latin typeface="Calibri" pitchFamily="34" charset="0"/>
                <a:cs typeface="Calibri"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cs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cs typeface="Calibri" pitchFamily="34" charset="0"/>
              </a:defRPr>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cs typeface="Calibri" pitchFamily="34" charset="0"/>
              </a:defRPr>
            </a:lvl1pPr>
          </a:lstStyle>
          <a:p>
            <a:r>
              <a:rPr lang="en-US" smtClean="0"/>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9F9DAF3-B368-488E-906A-780DEE0EBA7C}"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B52274-9550-4980-A9DA-8E1CE11861A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A001E78-E447-4461-B675-E4E55E5E6C28}"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4D7310-E0BC-451C-9B42-D7266DA3589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1F3EE1-35F9-41F3-8E83-5B38D45B0528}" type="datetimeFigureOut">
              <a:rPr lang="en-US"/>
              <a:pPr>
                <a:defRPr/>
              </a:pPr>
              <a:t>11/10/2014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E08FF55-18BA-4605-BC6A-28E50F03C4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29" name="Group 3"/>
            <p:cNvGrpSpPr>
              <a:grpSpLocks/>
            </p:cNvGrpSpPr>
            <p:nvPr/>
          </p:nvGrpSpPr>
          <p:grpSpPr bwMode="auto">
            <a:xfrm rot="16200000" flipH="1">
              <a:off x="-1815" y="1838"/>
              <a:ext cx="4320" cy="638"/>
              <a:chOff x="-2" y="1562"/>
              <a:chExt cx="5762" cy="638"/>
            </a:xfrm>
          </p:grpSpPr>
          <p:sp>
            <p:nvSpPr>
              <p:cNvPr id="4100" name="Freeform 4"/>
              <p:cNvSpPr>
                <a:spLocks/>
              </p:cNvSpPr>
              <p:nvPr/>
            </p:nvSpPr>
            <p:spPr bwMode="ltGray">
              <a:xfrm rot="-5400000">
                <a:off x="2554" y="-990"/>
                <a:ext cx="624" cy="5746"/>
              </a:xfrm>
              <a:custGeom>
                <a:avLst/>
                <a:gdLst/>
                <a:ahLst/>
                <a:cxnLst>
                  <a:cxn ang="0">
                    <a:pos x="0" y="0"/>
                  </a:cxn>
                  <a:cxn ang="0">
                    <a:pos x="0" y="720"/>
                  </a:cxn>
                  <a:cxn ang="0">
                    <a:pos x="1000" y="720"/>
                  </a:cxn>
                  <a:cxn ang="0">
                    <a:pos x="1000" y="0"/>
                  </a:cxn>
                  <a:cxn ang="0">
                    <a:pos x="0" y="0"/>
                  </a:cxn>
                </a:cxnLst>
                <a:rect l="0" t="0" r="r" b="b"/>
                <a:pathLst>
                  <a:path w="1000" h="720">
                    <a:moveTo>
                      <a:pt x="0" y="0"/>
                    </a:moveTo>
                    <a:lnTo>
                      <a:pt x="0" y="720"/>
                    </a:lnTo>
                    <a:lnTo>
                      <a:pt x="1000" y="720"/>
                    </a:lnTo>
                    <a:lnTo>
                      <a:pt x="1000" y="0"/>
                    </a:lnTo>
                    <a:lnTo>
                      <a:pt x="0" y="0"/>
                    </a:lnTo>
                    <a:close/>
                  </a:path>
                </a:pathLst>
              </a:custGeom>
              <a:solidFill>
                <a:schemeClr val="accent1"/>
              </a:solidFill>
              <a:ln w="9525">
                <a:noFill/>
                <a:round/>
                <a:headEnd/>
                <a:tailEnd/>
              </a:ln>
            </p:spPr>
            <p:txBody>
              <a:bodyPr wrap="none" anchor="ctr"/>
              <a:lstStyle/>
              <a:p>
                <a:pPr eaLnBrk="0" hangingPunct="0">
                  <a:defRPr/>
                </a:pPr>
                <a:endParaRPr lang="en-US">
                  <a:cs typeface="+mn-cs"/>
                </a:endParaRPr>
              </a:p>
            </p:txBody>
          </p:sp>
          <p:sp>
            <p:nvSpPr>
              <p:cNvPr id="4101" name="Freeform 5"/>
              <p:cNvSpPr>
                <a:spLocks/>
              </p:cNvSpPr>
              <p:nvPr/>
            </p:nvSpPr>
            <p:spPr bwMode="ltGray">
              <a:xfrm rot="-5400000">
                <a:off x="1323" y="1669"/>
                <a:ext cx="624" cy="421"/>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2" name="Freeform 6"/>
              <p:cNvSpPr>
                <a:spLocks/>
              </p:cNvSpPr>
              <p:nvPr/>
            </p:nvSpPr>
            <p:spPr bwMode="ltGray">
              <a:xfrm rot="-5400000">
                <a:off x="956" y="1681"/>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03" name="Freeform 7"/>
              <p:cNvSpPr>
                <a:spLocks/>
              </p:cNvSpPr>
              <p:nvPr/>
            </p:nvSpPr>
            <p:spPr bwMode="ltGray">
              <a:xfrm rot="-5400000">
                <a:off x="-83" y="1765"/>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4" name="Freeform 8"/>
              <p:cNvSpPr>
                <a:spLocks/>
              </p:cNvSpPr>
              <p:nvPr/>
            </p:nvSpPr>
            <p:spPr bwMode="ltGray">
              <a:xfrm rot="-5400000">
                <a:off x="664" y="1733"/>
                <a:ext cx="624" cy="29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5" name="Freeform 9"/>
              <p:cNvSpPr>
                <a:spLocks/>
              </p:cNvSpPr>
              <p:nvPr/>
            </p:nvSpPr>
            <p:spPr bwMode="ltGray">
              <a:xfrm rot="-5400000">
                <a:off x="426" y="1699"/>
                <a:ext cx="624" cy="364"/>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06" name="Freeform 10"/>
              <p:cNvSpPr>
                <a:spLocks/>
              </p:cNvSpPr>
              <p:nvPr/>
            </p:nvSpPr>
            <p:spPr bwMode="ltGray">
              <a:xfrm rot="-5400000">
                <a:off x="139" y="1728"/>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07" name="Freeform 11"/>
              <p:cNvSpPr>
                <a:spLocks/>
              </p:cNvSpPr>
              <p:nvPr/>
            </p:nvSpPr>
            <p:spPr bwMode="ltGray">
              <a:xfrm rot="-5400000">
                <a:off x="3176" y="1652"/>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w="9525">
                <a:noFill/>
                <a:round/>
                <a:headEnd/>
                <a:tailEnd/>
              </a:ln>
            </p:spPr>
            <p:txBody>
              <a:bodyPr wrap="none" anchor="ctr"/>
              <a:lstStyle/>
              <a:p>
                <a:pPr eaLnBrk="0" hangingPunct="0">
                  <a:defRPr/>
                </a:pPr>
                <a:endParaRPr lang="en-US">
                  <a:cs typeface="+mn-cs"/>
                </a:endParaRPr>
              </a:p>
            </p:txBody>
          </p:sp>
          <p:sp>
            <p:nvSpPr>
              <p:cNvPr id="4108" name="Freeform 12"/>
              <p:cNvSpPr>
                <a:spLocks/>
              </p:cNvSpPr>
              <p:nvPr/>
            </p:nvSpPr>
            <p:spPr bwMode="ltGray">
              <a:xfrm rot="-5400000">
                <a:off x="2870" y="1664"/>
                <a:ext cx="624" cy="421"/>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09" name="Freeform 13"/>
              <p:cNvSpPr>
                <a:spLocks/>
              </p:cNvSpPr>
              <p:nvPr/>
            </p:nvSpPr>
            <p:spPr bwMode="ltGray">
              <a:xfrm rot="-5400000">
                <a:off x="1829" y="1747"/>
                <a:ext cx="624" cy="256"/>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0" name="Freeform 14"/>
              <p:cNvSpPr>
                <a:spLocks/>
              </p:cNvSpPr>
              <p:nvPr/>
            </p:nvSpPr>
            <p:spPr bwMode="ltGray">
              <a:xfrm rot="-5400000">
                <a:off x="2534" y="1729"/>
                <a:ext cx="624" cy="292"/>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1" name="Freeform 15"/>
              <p:cNvSpPr>
                <a:spLocks/>
              </p:cNvSpPr>
              <p:nvPr/>
            </p:nvSpPr>
            <p:spPr bwMode="ltGray">
              <a:xfrm rot="-5400000">
                <a:off x="2330" y="1695"/>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2" name="Freeform 16"/>
              <p:cNvSpPr>
                <a:spLocks/>
              </p:cNvSpPr>
              <p:nvPr/>
            </p:nvSpPr>
            <p:spPr bwMode="ltGray">
              <a:xfrm rot="-5400000">
                <a:off x="2026" y="1721"/>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3" name="Freeform 17"/>
              <p:cNvSpPr>
                <a:spLocks/>
              </p:cNvSpPr>
              <p:nvPr/>
            </p:nvSpPr>
            <p:spPr bwMode="ltGray">
              <a:xfrm rot="-5400000">
                <a:off x="4044" y="1644"/>
                <a:ext cx="624" cy="420"/>
              </a:xfrm>
              <a:custGeom>
                <a:avLst/>
                <a:gdLst/>
                <a:ahLst/>
                <a:cxnLst>
                  <a:cxn ang="0">
                    <a:pos x="0" y="0"/>
                  </a:cxn>
                  <a:cxn ang="0">
                    <a:pos x="0" y="272"/>
                  </a:cxn>
                  <a:cxn ang="0">
                    <a:pos x="624" y="272"/>
                  </a:cxn>
                  <a:cxn ang="0">
                    <a:pos x="624" y="0"/>
                  </a:cxn>
                  <a:cxn ang="0">
                    <a:pos x="0" y="0"/>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w="9525">
                <a:noFill/>
                <a:round/>
                <a:headEnd/>
                <a:tailEnd/>
              </a:ln>
            </p:spPr>
            <p:txBody>
              <a:bodyPr wrap="none" anchor="ctr"/>
              <a:lstStyle/>
              <a:p>
                <a:pPr eaLnBrk="0" hangingPunct="0">
                  <a:defRPr/>
                </a:pPr>
                <a:endParaRPr lang="en-US">
                  <a:cs typeface="+mn-cs"/>
                </a:endParaRPr>
              </a:p>
            </p:txBody>
          </p:sp>
          <p:sp>
            <p:nvSpPr>
              <p:cNvPr id="4114" name="Freeform 18"/>
              <p:cNvSpPr>
                <a:spLocks/>
              </p:cNvSpPr>
              <p:nvPr/>
            </p:nvSpPr>
            <p:spPr bwMode="ltGray">
              <a:xfrm rot="-5400000">
                <a:off x="3685" y="1655"/>
                <a:ext cx="624" cy="423"/>
              </a:xfrm>
              <a:custGeom>
                <a:avLst/>
                <a:gdLst/>
                <a:ahLst/>
                <a:cxnLst>
                  <a:cxn ang="0">
                    <a:pos x="0" y="0"/>
                  </a:cxn>
                  <a:cxn ang="0">
                    <a:pos x="0" y="272"/>
                  </a:cxn>
                  <a:cxn ang="0">
                    <a:pos x="624" y="272"/>
                  </a:cxn>
                  <a:cxn ang="0">
                    <a:pos x="624" y="0"/>
                  </a:cxn>
                  <a:cxn ang="0">
                    <a:pos x="0" y="0"/>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sp>
            <p:nvSpPr>
              <p:cNvPr id="4115" name="Freeform 19"/>
              <p:cNvSpPr>
                <a:spLocks/>
              </p:cNvSpPr>
              <p:nvPr/>
            </p:nvSpPr>
            <p:spPr bwMode="ltGray">
              <a:xfrm rot="-5400000">
                <a:off x="4532" y="1734"/>
                <a:ext cx="624" cy="255"/>
              </a:xfrm>
              <a:custGeom>
                <a:avLst/>
                <a:gdLst/>
                <a:ahLst/>
                <a:cxnLst>
                  <a:cxn ang="0">
                    <a:pos x="0" y="53"/>
                  </a:cxn>
                  <a:cxn ang="0">
                    <a:pos x="0" y="325"/>
                  </a:cxn>
                  <a:cxn ang="0">
                    <a:pos x="624" y="325"/>
                  </a:cxn>
                  <a:cxn ang="0">
                    <a:pos x="624" y="53"/>
                  </a:cxn>
                  <a:cxn ang="0">
                    <a:pos x="384" y="8"/>
                  </a:cxn>
                  <a:cxn ang="0">
                    <a:pos x="0" y="53"/>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w="9525">
                <a:noFill/>
                <a:round/>
                <a:headEnd/>
                <a:tailEnd/>
              </a:ln>
            </p:spPr>
            <p:txBody>
              <a:bodyPr wrap="none" anchor="ctr"/>
              <a:lstStyle/>
              <a:p>
                <a:pPr eaLnBrk="0" hangingPunct="0">
                  <a:defRPr/>
                </a:pPr>
                <a:endParaRPr lang="en-US">
                  <a:cs typeface="+mn-cs"/>
                </a:endParaRPr>
              </a:p>
            </p:txBody>
          </p:sp>
          <p:sp>
            <p:nvSpPr>
              <p:cNvPr id="4116" name="Freeform 20"/>
              <p:cNvSpPr>
                <a:spLocks/>
              </p:cNvSpPr>
              <p:nvPr/>
            </p:nvSpPr>
            <p:spPr bwMode="ltGray">
              <a:xfrm>
                <a:off x="5469" y="1549"/>
                <a:ext cx="291" cy="625"/>
              </a:xfrm>
              <a:custGeom>
                <a:avLst/>
                <a:gdLst/>
                <a:ahLst/>
                <a:cxnLst>
                  <a:cxn ang="0">
                    <a:pos x="0" y="624"/>
                  </a:cxn>
                  <a:cxn ang="0">
                    <a:pos x="291" y="625"/>
                  </a:cxn>
                  <a:cxn ang="0">
                    <a:pos x="291" y="6"/>
                  </a:cxn>
                  <a:cxn ang="0">
                    <a:pos x="0" y="0"/>
                  </a:cxn>
                  <a:cxn ang="0">
                    <a:pos x="0" y="624"/>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w="9525">
                <a:noFill/>
                <a:round/>
                <a:headEnd/>
                <a:tailEnd/>
              </a:ln>
            </p:spPr>
            <p:txBody>
              <a:bodyPr wrap="none" anchor="ctr"/>
              <a:lstStyle/>
              <a:p>
                <a:pPr eaLnBrk="0" hangingPunct="0">
                  <a:defRPr/>
                </a:pPr>
                <a:endParaRPr lang="en-US">
                  <a:cs typeface="+mn-cs"/>
                </a:endParaRPr>
              </a:p>
            </p:txBody>
          </p:sp>
          <p:sp>
            <p:nvSpPr>
              <p:cNvPr id="4117" name="Freeform 21"/>
              <p:cNvSpPr>
                <a:spLocks/>
              </p:cNvSpPr>
              <p:nvPr/>
            </p:nvSpPr>
            <p:spPr bwMode="ltGray">
              <a:xfrm rot="-5400000">
                <a:off x="5061" y="1669"/>
                <a:ext cx="624" cy="360"/>
              </a:xfrm>
              <a:custGeom>
                <a:avLst/>
                <a:gdLst/>
                <a:ahLst/>
                <a:cxnLst>
                  <a:cxn ang="0">
                    <a:pos x="0" y="0"/>
                  </a:cxn>
                  <a:cxn ang="0">
                    <a:pos x="0" y="272"/>
                  </a:cxn>
                  <a:cxn ang="0">
                    <a:pos x="240" y="240"/>
                  </a:cxn>
                  <a:cxn ang="0">
                    <a:pos x="624" y="272"/>
                  </a:cxn>
                  <a:cxn ang="0">
                    <a:pos x="624" y="0"/>
                  </a:cxn>
                  <a:cxn ang="0">
                    <a:pos x="0" y="0"/>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w="9525">
                <a:noFill/>
                <a:round/>
                <a:headEnd/>
                <a:tailEnd/>
              </a:ln>
            </p:spPr>
            <p:txBody>
              <a:bodyPr wrap="none" anchor="ctr"/>
              <a:lstStyle/>
              <a:p>
                <a:pPr eaLnBrk="0" hangingPunct="0">
                  <a:defRPr/>
                </a:pPr>
                <a:endParaRPr lang="en-US">
                  <a:cs typeface="+mn-cs"/>
                </a:endParaRPr>
              </a:p>
            </p:txBody>
          </p:sp>
          <p:sp>
            <p:nvSpPr>
              <p:cNvPr id="4118" name="Freeform 22"/>
              <p:cNvSpPr>
                <a:spLocks/>
              </p:cNvSpPr>
              <p:nvPr/>
            </p:nvSpPr>
            <p:spPr bwMode="ltGray">
              <a:xfrm rot="-5400000">
                <a:off x="4762" y="1695"/>
                <a:ext cx="632" cy="316"/>
              </a:xfrm>
              <a:custGeom>
                <a:avLst/>
                <a:gdLst/>
                <a:ahLst/>
                <a:cxnLst>
                  <a:cxn ang="0">
                    <a:pos x="8" y="45"/>
                  </a:cxn>
                  <a:cxn ang="0">
                    <a:pos x="8" y="317"/>
                  </a:cxn>
                  <a:cxn ang="0">
                    <a:pos x="248" y="317"/>
                  </a:cxn>
                  <a:cxn ang="0">
                    <a:pos x="632" y="317"/>
                  </a:cxn>
                  <a:cxn ang="0">
                    <a:pos x="632" y="45"/>
                  </a:cxn>
                  <a:cxn ang="0">
                    <a:pos x="104" y="45"/>
                  </a:cxn>
                  <a:cxn ang="0">
                    <a:pos x="8" y="45"/>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w="9525">
                <a:noFill/>
                <a:round/>
                <a:headEnd/>
                <a:tailEnd/>
              </a:ln>
            </p:spPr>
            <p:txBody>
              <a:bodyPr wrap="none" anchor="ctr"/>
              <a:lstStyle/>
              <a:p>
                <a:pPr eaLnBrk="0" hangingPunct="0">
                  <a:defRPr/>
                </a:pPr>
                <a:endParaRPr lang="en-US">
                  <a:cs typeface="+mn-cs"/>
                </a:endParaRPr>
              </a:p>
            </p:txBody>
          </p:sp>
        </p:grpSp>
        <p:sp>
          <p:nvSpPr>
            <p:cNvPr id="4119" name="Freeform 23"/>
            <p:cNvSpPr>
              <a:spLocks/>
            </p:cNvSpPr>
            <p:nvPr/>
          </p:nvSpPr>
          <p:spPr bwMode="ltGray">
            <a:xfrm rot="16200000" flipH="1">
              <a:off x="-1954" y="1951"/>
              <a:ext cx="4320" cy="412"/>
            </a:xfrm>
            <a:custGeom>
              <a:avLst/>
              <a:gdLst/>
              <a:ahLst/>
              <a:cxnLst>
                <a:cxn ang="0">
                  <a:pos x="0" y="196"/>
                </a:cxn>
                <a:cxn ang="0">
                  <a:pos x="5762" y="188"/>
                </a:cxn>
                <a:cxn ang="0">
                  <a:pos x="5762" y="4"/>
                </a:cxn>
                <a:cxn ang="0">
                  <a:pos x="0" y="0"/>
                </a:cxn>
                <a:cxn ang="0">
                  <a:pos x="0" y="196"/>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sp>
          <p:nvSpPr>
            <p:cNvPr id="4120" name="Freeform 24"/>
            <p:cNvSpPr>
              <a:spLocks/>
            </p:cNvSpPr>
            <p:nvPr/>
          </p:nvSpPr>
          <p:spPr bwMode="ltGray">
            <a:xfrm rot="16200000" flipH="1">
              <a:off x="-1584" y="2062"/>
              <a:ext cx="4319" cy="189"/>
            </a:xfrm>
            <a:custGeom>
              <a:avLst/>
              <a:gdLst/>
              <a:ahLst/>
              <a:cxnLst>
                <a:cxn ang="0">
                  <a:pos x="0" y="28"/>
                </a:cxn>
                <a:cxn ang="0">
                  <a:pos x="5761" y="0"/>
                </a:cxn>
                <a:cxn ang="0">
                  <a:pos x="5761" y="189"/>
                </a:cxn>
                <a:cxn ang="0">
                  <a:pos x="1" y="189"/>
                </a:cxn>
                <a:cxn ang="0">
                  <a:pos x="0" y="28"/>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w="9525" cap="flat">
              <a:noFill/>
              <a:prstDash val="solid"/>
              <a:miter lim="800000"/>
              <a:headEnd type="none" w="med" len="med"/>
              <a:tailEnd type="none" w="med" len="med"/>
            </a:ln>
            <a:effectLst/>
          </p:spPr>
          <p:txBody>
            <a:bodyPr wrap="none" anchor="ctr"/>
            <a:lstStyle/>
            <a:p>
              <a:pPr eaLnBrk="0" hangingPunct="0">
                <a:defRPr/>
              </a:pPr>
              <a:endParaRPr lang="en-US">
                <a:cs typeface="+mn-cs"/>
              </a:endParaRPr>
            </a:p>
          </p:txBody>
        </p:sp>
      </p:grpSp>
      <p:sp>
        <p:nvSpPr>
          <p:cNvPr id="1027" name="Rectangle 25"/>
          <p:cNvSpPr>
            <a:spLocks noGrp="1" noChangeArrowheads="1"/>
          </p:cNvSpPr>
          <p:nvPr>
            <p:ph type="title"/>
          </p:nvPr>
        </p:nvSpPr>
        <p:spPr bwMode="auto">
          <a:xfrm>
            <a:off x="1143000" y="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26"/>
          <p:cNvSpPr>
            <a:spLocks noGrp="1" noChangeArrowheads="1"/>
          </p:cNvSpPr>
          <p:nvPr>
            <p:ph type="body" idx="1"/>
          </p:nvPr>
        </p:nvSpPr>
        <p:spPr bwMode="auto">
          <a:xfrm>
            <a:off x="914400" y="1219200"/>
            <a:ext cx="82296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811" r:id="rId1"/>
    <p:sldLayoutId id="2147483795" r:id="rId2"/>
    <p:sldLayoutId id="2147483796" r:id="rId3"/>
    <p:sldLayoutId id="2147483797" r:id="rId4"/>
    <p:sldLayoutId id="2147483798" r:id="rId5"/>
    <p:sldLayoutId id="2147483799" r:id="rId6"/>
  </p:sldLayoutIdLst>
  <p:timing>
    <p:tnLst>
      <p:par>
        <p:cTn id="1" dur="indefinite" restart="never" nodeType="tmRoot"/>
      </p:par>
    </p:tnLst>
  </p:timing>
  <p:txStyles>
    <p:titleStyle>
      <a:lvl1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1pPr>
      <a:lvl2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2pPr>
      <a:lvl3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3pPr>
      <a:lvl4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4pPr>
      <a:lvl5pPr algn="ctr" rtl="0" eaLnBrk="0" fontAlgn="base" hangingPunct="0">
        <a:spcBef>
          <a:spcPct val="0"/>
        </a:spcBef>
        <a:spcAft>
          <a:spcPct val="0"/>
        </a:spcAft>
        <a:defRPr kumimoji="1" sz="4400">
          <a:solidFill>
            <a:schemeClr val="tx2"/>
          </a:solidFill>
          <a:latin typeface="Calibri" pitchFamily="34" charset="0"/>
          <a:ea typeface="Calibri" pitchFamily="34" charset="0"/>
          <a:cs typeface="Calibri" pitchFamily="34" charset="0"/>
        </a:defRPr>
      </a:lvl5pPr>
      <a:lvl6pPr marL="457200" algn="ctr" rtl="0" eaLnBrk="1" fontAlgn="base" hangingPunct="1">
        <a:spcBef>
          <a:spcPct val="0"/>
        </a:spcBef>
        <a:spcAft>
          <a:spcPct val="0"/>
        </a:spcAft>
        <a:defRPr kumimoji="1" sz="4400">
          <a:solidFill>
            <a:schemeClr val="tx2"/>
          </a:solidFill>
          <a:latin typeface="Times New Roman" pitchFamily="18" charset="0"/>
        </a:defRPr>
      </a:lvl6pPr>
      <a:lvl7pPr marL="914400" algn="ctr" rtl="0" eaLnBrk="1" fontAlgn="base" hangingPunct="1">
        <a:spcBef>
          <a:spcPct val="0"/>
        </a:spcBef>
        <a:spcAft>
          <a:spcPct val="0"/>
        </a:spcAft>
        <a:defRPr kumimoji="1" sz="4400">
          <a:solidFill>
            <a:schemeClr val="tx2"/>
          </a:solidFill>
          <a:latin typeface="Times New Roman" pitchFamily="18" charset="0"/>
        </a:defRPr>
      </a:lvl7pPr>
      <a:lvl8pPr marL="1371600" algn="ctr" rtl="0" eaLnBrk="1" fontAlgn="base" hangingPunct="1">
        <a:spcBef>
          <a:spcPct val="0"/>
        </a:spcBef>
        <a:spcAft>
          <a:spcPct val="0"/>
        </a:spcAft>
        <a:defRPr kumimoji="1" sz="4400">
          <a:solidFill>
            <a:schemeClr val="tx2"/>
          </a:solidFill>
          <a:latin typeface="Times New Roman" pitchFamily="18" charset="0"/>
        </a:defRPr>
      </a:lvl8pPr>
      <a:lvl9pPr marL="1828800" algn="ctr" rtl="0" eaLnBrk="1" fontAlgn="base" hangingPunct="1">
        <a:spcBef>
          <a:spcPct val="0"/>
        </a:spcBef>
        <a:spcAft>
          <a:spcPct val="0"/>
        </a:spcAft>
        <a:defRPr kumimoji="1"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1"/>
        </a:buClr>
        <a:buFont typeface="Arial" charset="0"/>
        <a:buChar char="■"/>
        <a:defRPr kumimoji="1" sz="4000">
          <a:solidFill>
            <a:schemeClr val="tx1"/>
          </a:solidFill>
          <a:latin typeface="Calibri" pitchFamily="34" charset="0"/>
          <a:ea typeface="Calibri" pitchFamily="34" charset="0"/>
          <a:cs typeface="Calibri" pitchFamily="34" charset="0"/>
        </a:defRPr>
      </a:lvl1pPr>
      <a:lvl2pPr marL="742950" indent="-285750" algn="l" rtl="0" eaLnBrk="0" fontAlgn="base" hangingPunct="0">
        <a:spcBef>
          <a:spcPct val="20000"/>
        </a:spcBef>
        <a:spcAft>
          <a:spcPct val="0"/>
        </a:spcAft>
        <a:buFont typeface="Arial" charset="0"/>
        <a:buChar char="–"/>
        <a:defRPr kumimoji="1" sz="4000">
          <a:solidFill>
            <a:schemeClr val="tx1"/>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har char="•"/>
        <a:defRPr kumimoji="1" sz="4000">
          <a:solidFill>
            <a:schemeClr val="tx1"/>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har char="•"/>
        <a:defRPr kumimoji="1" sz="4000">
          <a:solidFill>
            <a:schemeClr val="tx1"/>
          </a:solidFill>
          <a:latin typeface="+mn-lt"/>
        </a:defRPr>
      </a:lvl6pPr>
      <a:lvl7pPr marL="2971800" indent="-228600" algn="l" rtl="0" eaLnBrk="1" fontAlgn="base" hangingPunct="1">
        <a:spcBef>
          <a:spcPct val="20000"/>
        </a:spcBef>
        <a:spcAft>
          <a:spcPct val="0"/>
        </a:spcAft>
        <a:buChar char="•"/>
        <a:defRPr kumimoji="1" sz="4000">
          <a:solidFill>
            <a:schemeClr val="tx1"/>
          </a:solidFill>
          <a:latin typeface="+mn-lt"/>
        </a:defRPr>
      </a:lvl7pPr>
      <a:lvl8pPr marL="3429000" indent="-228600" algn="l" rtl="0" eaLnBrk="1" fontAlgn="base" hangingPunct="1">
        <a:spcBef>
          <a:spcPct val="20000"/>
        </a:spcBef>
        <a:spcAft>
          <a:spcPct val="0"/>
        </a:spcAft>
        <a:buChar char="•"/>
        <a:defRPr kumimoji="1" sz="4000">
          <a:solidFill>
            <a:schemeClr val="tx1"/>
          </a:solidFill>
          <a:latin typeface="+mn-lt"/>
        </a:defRPr>
      </a:lvl8pPr>
      <a:lvl9pPr marL="3886200" indent="-228600" algn="l" rtl="0" eaLnBrk="1" fontAlgn="base" hangingPunct="1">
        <a:spcBef>
          <a:spcPct val="20000"/>
        </a:spcBef>
        <a:spcAft>
          <a:spcPct val="0"/>
        </a:spcAft>
        <a:buChar char="•"/>
        <a:defRPr kumimoji="1" sz="4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AE27633E-175A-4634-BBC1-444351D5FD35}" type="datetimeFigureOut">
              <a:rPr lang="en-US"/>
              <a:pPr>
                <a:defRPr/>
              </a:pPr>
              <a:t>11/10/2014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CDA6035-F420-413C-AEF0-025F0FAEB99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5.jpeg"/><Relationship Id="rId4" Type="http://schemas.openxmlformats.org/officeDocument/2006/relationships/hyperlink" Target="http://www.backtoclassics.com/images/pics/jacqueslouisdavid/jacqueslouisdavid_patroclus.jpg"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audio" Target="../media/audio1.wav"/><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audio" Target="../media/audio3.wav"/><Relationship Id="rId4" Type="http://schemas.openxmlformats.org/officeDocument/2006/relationships/audio" Target="../media/audio2.wav"/></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5"/>
          <p:cNvSpPr>
            <a:spLocks noGrp="1" noChangeArrowheads="1"/>
          </p:cNvSpPr>
          <p:nvPr>
            <p:ph type="body" idx="1"/>
          </p:nvPr>
        </p:nvSpPr>
        <p:spPr>
          <a:xfrm>
            <a:off x="838200" y="152400"/>
            <a:ext cx="8305800" cy="6705600"/>
          </a:xfrm>
        </p:spPr>
        <p:txBody>
          <a:bodyPr/>
          <a:lstStyle/>
          <a:p>
            <a:pPr eaLnBrk="1" hangingPunct="1">
              <a:lnSpc>
                <a:spcPct val="90000"/>
              </a:lnSpc>
              <a:spcBef>
                <a:spcPct val="0"/>
              </a:spcBef>
            </a:pPr>
            <a:r>
              <a:rPr lang="en-US" u="sng" smtClean="0"/>
              <a:t>Essential Question</a:t>
            </a:r>
            <a:r>
              <a:rPr lang="en-US" smtClean="0"/>
              <a:t>:</a:t>
            </a:r>
          </a:p>
          <a:p>
            <a:pPr lvl="1" eaLnBrk="1" hangingPunct="1">
              <a:lnSpc>
                <a:spcPct val="90000"/>
              </a:lnSpc>
              <a:spcBef>
                <a:spcPct val="0"/>
              </a:spcBef>
            </a:pPr>
            <a:r>
              <a:rPr lang="en-US" smtClean="0"/>
              <a:t>What was the impact of the  Enlightenment?</a:t>
            </a:r>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endParaRPr lang="en-US" smtClean="0"/>
          </a:p>
          <a:p>
            <a:pPr eaLnBrk="1" hangingPunct="1">
              <a:lnSpc>
                <a:spcPct val="90000"/>
              </a:lnSpc>
              <a:spcBef>
                <a:spcPct val="0"/>
              </a:spcBef>
            </a:pPr>
            <a:r>
              <a:rPr lang="en-US" u="sng" smtClean="0">
                <a:solidFill>
                  <a:schemeClr val="folHlink"/>
                </a:solidFill>
              </a:rPr>
              <a:t>Warm-Up Question</a:t>
            </a:r>
            <a:r>
              <a:rPr lang="en-US" smtClean="0">
                <a:solidFill>
                  <a:schemeClr val="folHlink"/>
                </a:solidFill>
              </a:rPr>
              <a:t>:</a:t>
            </a:r>
          </a:p>
          <a:p>
            <a:pPr lvl="1" eaLnBrk="1" hangingPunct="1">
              <a:lnSpc>
                <a:spcPct val="90000"/>
              </a:lnSpc>
              <a:spcBef>
                <a:spcPct val="0"/>
              </a:spcBef>
            </a:pPr>
            <a:r>
              <a:rPr lang="en-US" smtClean="0">
                <a:solidFill>
                  <a:schemeClr val="folHlink"/>
                </a:solidFill>
              </a:rPr>
              <a:t>What were the Enlightenment ideas of John Locke, Montesquieu, &amp; Rousseau?</a:t>
            </a:r>
            <a:endParaRPr lang="en-US" smtClean="0">
              <a:solidFill>
                <a:srgbClr val="660066"/>
              </a:solidFill>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US" smtClean="0"/>
              <a:t>Situation #3</a:t>
            </a:r>
          </a:p>
        </p:txBody>
      </p:sp>
      <p:sp>
        <p:nvSpPr>
          <p:cNvPr id="13315" name="Content Placeholder 2"/>
          <p:cNvSpPr>
            <a:spLocks noGrp="1"/>
          </p:cNvSpPr>
          <p:nvPr>
            <p:ph idx="1"/>
          </p:nvPr>
        </p:nvSpPr>
        <p:spPr/>
        <p:txBody>
          <a:bodyPr/>
          <a:lstStyle/>
          <a:p>
            <a:pPr eaLnBrk="1" hangingPunct="1">
              <a:buFont typeface="Arial" charset="0"/>
              <a:buNone/>
            </a:pPr>
            <a:r>
              <a:rPr lang="en-US" smtClean="0"/>
              <a:t>	“Stop Government Now” is a group that believes there is no legitimate role for government except providing for police and fire protection. Members believe almost all governmental functions should be privatized and run by businesses.</a:t>
            </a:r>
          </a:p>
          <a:p>
            <a:pPr eaLnBrk="1" hangingPunct="1">
              <a:buFont typeface="Arial" charset="0"/>
              <a:buNone/>
            </a:pPr>
            <a:endParaRPr lang="en-US" smtClean="0"/>
          </a:p>
          <a:p>
            <a:pPr algn="ctr" eaLnBrk="1" hangingPunct="1">
              <a:buFont typeface="Arial" charset="0"/>
              <a:buNone/>
            </a:pPr>
            <a:r>
              <a:rPr lang="en-US" sz="4000" smtClean="0"/>
              <a:t>What Would Adam Smith Say? Why?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Would Adam Smith Say</a:t>
            </a:r>
            <a:br>
              <a:rPr lang="en-US" dirty="0" smtClean="0"/>
            </a:br>
            <a:r>
              <a:rPr lang="en-US" dirty="0" smtClean="0"/>
              <a:t>about Situation #3</a:t>
            </a:r>
          </a:p>
        </p:txBody>
      </p:sp>
      <p:sp>
        <p:nvSpPr>
          <p:cNvPr id="14339" name="Content Placeholder 2"/>
          <p:cNvSpPr>
            <a:spLocks noGrp="1"/>
          </p:cNvSpPr>
          <p:nvPr>
            <p:ph idx="1"/>
          </p:nvPr>
        </p:nvSpPr>
        <p:spPr/>
        <p:txBody>
          <a:bodyPr/>
          <a:lstStyle/>
          <a:p>
            <a:pPr eaLnBrk="1" hangingPunct="1">
              <a:buFont typeface="Arial" charset="0"/>
              <a:buNone/>
            </a:pPr>
            <a:r>
              <a:rPr lang="en-US" smtClean="0"/>
              <a:t>	Smith believed the government should provide more than police and fire protection. He supported public works and education. Most importantly, government should provide justice, without which there would be chaos. However, he would be shocked by the size of government  today.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9144000" cy="914400"/>
          </a:xfrm>
        </p:spPr>
        <p:txBody>
          <a:bodyPr/>
          <a:lstStyle/>
          <a:p>
            <a:r>
              <a:rPr lang="en-US" sz="4200" smtClean="0"/>
              <a:t>Impact of the Enlightenment: New </a:t>
            </a:r>
            <a:r>
              <a:rPr lang="en-US" sz="4200" smtClean="0">
                <a:solidFill>
                  <a:srgbClr val="C00000"/>
                </a:solidFill>
              </a:rPr>
              <a:t>Ideas</a:t>
            </a:r>
          </a:p>
        </p:txBody>
      </p:sp>
      <p:pic>
        <p:nvPicPr>
          <p:cNvPr id="15363" name="Picture 4" descr="http://people.bath.ac.uk/jd279/diderot.jpg"/>
          <p:cNvPicPr>
            <a:picLocks noChangeAspect="1" noChangeArrowheads="1"/>
          </p:cNvPicPr>
          <p:nvPr/>
        </p:nvPicPr>
        <p:blipFill>
          <a:blip r:embed="rId3" cstate="print"/>
          <a:srcRect/>
          <a:stretch>
            <a:fillRect/>
          </a:stretch>
        </p:blipFill>
        <p:spPr bwMode="auto">
          <a:xfrm>
            <a:off x="4981575" y="2133600"/>
            <a:ext cx="4010025" cy="4572000"/>
          </a:xfrm>
          <a:prstGeom prst="rect">
            <a:avLst/>
          </a:prstGeom>
          <a:noFill/>
          <a:ln w="9525">
            <a:noFill/>
            <a:miter lim="800000"/>
            <a:headEnd/>
            <a:tailEnd/>
          </a:ln>
        </p:spPr>
      </p:pic>
      <p:sp>
        <p:nvSpPr>
          <p:cNvPr id="15364" name="Rectangular Callout 6"/>
          <p:cNvSpPr>
            <a:spLocks noChangeArrowheads="1"/>
          </p:cNvSpPr>
          <p:nvPr/>
        </p:nvSpPr>
        <p:spPr bwMode="auto">
          <a:xfrm>
            <a:off x="533400" y="762000"/>
            <a:ext cx="8153400" cy="1219200"/>
          </a:xfrm>
          <a:prstGeom prst="wedgeRectCallout">
            <a:avLst>
              <a:gd name="adj1" fmla="val -13431"/>
              <a:gd name="adj2" fmla="val -7833"/>
            </a:avLst>
          </a:prstGeom>
          <a:solidFill>
            <a:srgbClr val="C1E0FF"/>
          </a:solidFill>
          <a:ln w="9525" algn="ctr">
            <a:solidFill>
              <a:schemeClr val="tx1"/>
            </a:solidFill>
            <a:round/>
            <a:headEnd/>
            <a:tailEnd/>
          </a:ln>
        </p:spPr>
        <p:txBody>
          <a:bodyPr/>
          <a:lstStyle/>
          <a:p>
            <a:pPr algn="ctr" eaLnBrk="0" hangingPunct="0">
              <a:lnSpc>
                <a:spcPct val="80000"/>
              </a:lnSpc>
            </a:pPr>
            <a:r>
              <a:rPr lang="en-US" sz="3200"/>
              <a:t>During the Enlightenment, people throughout Europe &amp; America began to study, read, &amp; philosophize about new ideas </a:t>
            </a:r>
          </a:p>
        </p:txBody>
      </p:sp>
      <p:sp>
        <p:nvSpPr>
          <p:cNvPr id="15365" name="Rectangular Callout 7"/>
          <p:cNvSpPr>
            <a:spLocks noChangeArrowheads="1"/>
          </p:cNvSpPr>
          <p:nvPr/>
        </p:nvSpPr>
        <p:spPr bwMode="auto">
          <a:xfrm>
            <a:off x="76200" y="2057400"/>
            <a:ext cx="4724400" cy="1676400"/>
          </a:xfrm>
          <a:prstGeom prst="wedgeRectCallout">
            <a:avLst>
              <a:gd name="adj1" fmla="val -13431"/>
              <a:gd name="adj2" fmla="val -7833"/>
            </a:avLst>
          </a:prstGeom>
          <a:solidFill>
            <a:srgbClr val="CCFFCC"/>
          </a:solidFill>
          <a:ln w="9525" algn="ctr">
            <a:solidFill>
              <a:schemeClr val="tx1"/>
            </a:solidFill>
            <a:round/>
            <a:headEnd/>
            <a:tailEnd/>
          </a:ln>
        </p:spPr>
        <p:txBody>
          <a:bodyPr/>
          <a:lstStyle/>
          <a:p>
            <a:pPr algn="ctr" eaLnBrk="0" hangingPunct="0">
              <a:lnSpc>
                <a:spcPct val="80000"/>
              </a:lnSpc>
            </a:pPr>
            <a:r>
              <a:rPr lang="en-US" sz="3200"/>
              <a:t>To collect these new ideas &amp; make them accessible, Denis Diderot created the first encyclopedia </a:t>
            </a:r>
          </a:p>
        </p:txBody>
      </p:sp>
      <p:sp>
        <p:nvSpPr>
          <p:cNvPr id="9" name="Rectangular Callout 8"/>
          <p:cNvSpPr>
            <a:spLocks noChangeArrowheads="1"/>
          </p:cNvSpPr>
          <p:nvPr/>
        </p:nvSpPr>
        <p:spPr bwMode="auto">
          <a:xfrm>
            <a:off x="76200" y="3810000"/>
            <a:ext cx="4724400" cy="1676400"/>
          </a:xfrm>
          <a:prstGeom prst="wedgeRectCallout">
            <a:avLst>
              <a:gd name="adj1" fmla="val -13431"/>
              <a:gd name="adj2" fmla="val -7833"/>
            </a:avLst>
          </a:prstGeom>
          <a:solidFill>
            <a:srgbClr val="FFFFCC"/>
          </a:solidFill>
          <a:ln w="9525" algn="ctr">
            <a:solidFill>
              <a:schemeClr val="tx1"/>
            </a:solidFill>
            <a:round/>
            <a:headEnd/>
            <a:tailEnd/>
          </a:ln>
        </p:spPr>
        <p:txBody>
          <a:bodyPr/>
          <a:lstStyle/>
          <a:p>
            <a:pPr algn="ctr" eaLnBrk="0" hangingPunct="0">
              <a:lnSpc>
                <a:spcPct val="80000"/>
              </a:lnSpc>
            </a:pPr>
            <a:r>
              <a:rPr lang="en-US" sz="3200" i="1"/>
              <a:t>Encyclopedia</a:t>
            </a:r>
            <a:r>
              <a:rPr lang="en-US" sz="3200"/>
              <a:t> included essays &amp; sketches on a wide variety of political, scientific, &amp; cultural ideas </a:t>
            </a:r>
          </a:p>
        </p:txBody>
      </p:sp>
      <p:sp>
        <p:nvSpPr>
          <p:cNvPr id="11" name="Rectangular Callout 10"/>
          <p:cNvSpPr>
            <a:spLocks noChangeArrowheads="1"/>
          </p:cNvSpPr>
          <p:nvPr/>
        </p:nvSpPr>
        <p:spPr bwMode="auto">
          <a:xfrm>
            <a:off x="76200" y="5562600"/>
            <a:ext cx="4724400" cy="1219200"/>
          </a:xfrm>
          <a:prstGeom prst="wedgeRectCallout">
            <a:avLst>
              <a:gd name="adj1" fmla="val -13431"/>
              <a:gd name="adj2" fmla="val -7833"/>
            </a:avLst>
          </a:prstGeom>
          <a:solidFill>
            <a:srgbClr val="FFCCFF"/>
          </a:solidFill>
          <a:ln w="9525" algn="ctr">
            <a:solidFill>
              <a:schemeClr val="tx1"/>
            </a:solidFill>
            <a:round/>
            <a:headEnd/>
            <a:tailEnd/>
          </a:ln>
        </p:spPr>
        <p:txBody>
          <a:bodyPr/>
          <a:lstStyle/>
          <a:p>
            <a:pPr algn="ctr" eaLnBrk="0" hangingPunct="0">
              <a:lnSpc>
                <a:spcPct val="80000"/>
              </a:lnSpc>
            </a:pPr>
            <a:r>
              <a:rPr lang="en-US" sz="3200" i="1"/>
              <a:t>Encyclopedia</a:t>
            </a:r>
            <a:r>
              <a:rPr lang="en-US" sz="3200"/>
              <a:t> spread the ideas of the Enlightenment &amp; Scientific Revolution  </a:t>
            </a:r>
          </a:p>
        </p:txBody>
      </p:sp>
      <p:pic>
        <p:nvPicPr>
          <p:cNvPr id="12" name="Picture 8" descr="File:ENC 1-NA5 600px.jpeg"/>
          <p:cNvPicPr>
            <a:picLocks noChangeAspect="1" noChangeArrowheads="1"/>
          </p:cNvPicPr>
          <p:nvPr/>
        </p:nvPicPr>
        <p:blipFill>
          <a:blip r:embed="rId4" cstate="print"/>
          <a:srcRect/>
          <a:stretch>
            <a:fillRect/>
          </a:stretch>
        </p:blipFill>
        <p:spPr bwMode="auto">
          <a:xfrm>
            <a:off x="4953000" y="762000"/>
            <a:ext cx="4191000" cy="6096000"/>
          </a:xfrm>
          <a:prstGeom prst="rect">
            <a:avLst/>
          </a:prstGeom>
          <a:noFill/>
          <a:ln w="9525">
            <a:noFill/>
            <a:miter lim="800000"/>
            <a:headEnd/>
            <a:tailEnd/>
          </a:ln>
        </p:spPr>
      </p:pic>
      <p:pic>
        <p:nvPicPr>
          <p:cNvPr id="13" name="Picture 2" descr="http://www.citrinitas.com/history_of_viscom/images/masters/diderot-encyclopedie.jpg"/>
          <p:cNvPicPr>
            <a:picLocks noChangeAspect="1" noChangeArrowheads="1"/>
          </p:cNvPicPr>
          <p:nvPr/>
        </p:nvPicPr>
        <p:blipFill>
          <a:blip r:embed="rId5" cstate="print">
            <a:lum contrast="10000"/>
          </a:blip>
          <a:srcRect/>
          <a:stretch>
            <a:fillRect/>
          </a:stretch>
        </p:blipFill>
        <p:spPr bwMode="auto">
          <a:xfrm>
            <a:off x="4876800" y="3557588"/>
            <a:ext cx="4267200" cy="3300412"/>
          </a:xfrm>
          <a:prstGeom prst="rect">
            <a:avLst/>
          </a:prstGeom>
          <a:noFill/>
          <a:ln w="9525">
            <a:noFill/>
            <a:miter lim="800000"/>
            <a:headEnd/>
            <a:tailEnd/>
          </a:ln>
        </p:spPr>
      </p:pic>
      <p:pic>
        <p:nvPicPr>
          <p:cNvPr id="14" name="Picture 6" descr="http://www.maps-charts.com/images/22.24%20Diderot%20-%201779%20plate%203.jpg"/>
          <p:cNvPicPr>
            <a:picLocks noChangeAspect="1" noChangeArrowheads="1"/>
          </p:cNvPicPr>
          <p:nvPr/>
        </p:nvPicPr>
        <p:blipFill>
          <a:blip r:embed="rId6" cstate="print"/>
          <a:srcRect/>
          <a:stretch>
            <a:fillRect/>
          </a:stretch>
        </p:blipFill>
        <p:spPr bwMode="auto">
          <a:xfrm>
            <a:off x="5541963" y="0"/>
            <a:ext cx="3144837" cy="3581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0" y="0"/>
            <a:ext cx="9144000" cy="914400"/>
          </a:xfrm>
        </p:spPr>
        <p:txBody>
          <a:bodyPr/>
          <a:lstStyle/>
          <a:p>
            <a:r>
              <a:rPr lang="en-US" sz="4200" smtClean="0"/>
              <a:t>Impact of the Enlightenment: </a:t>
            </a:r>
            <a:r>
              <a:rPr lang="en-US" sz="4200" smtClean="0">
                <a:solidFill>
                  <a:srgbClr val="C00000"/>
                </a:solidFill>
              </a:rPr>
              <a:t>Women</a:t>
            </a:r>
          </a:p>
        </p:txBody>
      </p:sp>
      <p:sp>
        <p:nvSpPr>
          <p:cNvPr id="16387" name="Rectangular Callout 7"/>
          <p:cNvSpPr>
            <a:spLocks noChangeArrowheads="1"/>
          </p:cNvSpPr>
          <p:nvPr/>
        </p:nvSpPr>
        <p:spPr bwMode="auto">
          <a:xfrm>
            <a:off x="4343400" y="838200"/>
            <a:ext cx="4648200" cy="1676400"/>
          </a:xfrm>
          <a:prstGeom prst="wedgeRectCallout">
            <a:avLst>
              <a:gd name="adj1" fmla="val -13431"/>
              <a:gd name="adj2" fmla="val -7833"/>
            </a:avLst>
          </a:prstGeom>
          <a:solidFill>
            <a:srgbClr val="FFCCFF"/>
          </a:solidFill>
          <a:ln w="9525" algn="ctr">
            <a:solidFill>
              <a:schemeClr val="tx1"/>
            </a:solidFill>
            <a:round/>
            <a:headEnd/>
            <a:tailEnd/>
          </a:ln>
        </p:spPr>
        <p:txBody>
          <a:bodyPr/>
          <a:lstStyle/>
          <a:p>
            <a:pPr algn="ctr" eaLnBrk="0" hangingPunct="0">
              <a:lnSpc>
                <a:spcPct val="80000"/>
              </a:lnSpc>
            </a:pPr>
            <a:r>
              <a:rPr lang="en-US" sz="3200"/>
              <a:t>Most Europeans had a traditional view of women as housewives, mothers, </a:t>
            </a:r>
            <a:br>
              <a:rPr lang="en-US" sz="3200"/>
            </a:br>
            <a:r>
              <a:rPr lang="en-US" sz="3200"/>
              <a:t>&amp; not equals to men </a:t>
            </a:r>
          </a:p>
        </p:txBody>
      </p:sp>
      <p:pic>
        <p:nvPicPr>
          <p:cNvPr id="16388" name="Picture 6" descr="http://arcweb.sos.state.or.us/exhibits/1857/images/after/homeloc3b53018r.jpg"/>
          <p:cNvPicPr>
            <a:picLocks noChangeAspect="1" noChangeArrowheads="1"/>
          </p:cNvPicPr>
          <p:nvPr/>
        </p:nvPicPr>
        <p:blipFill>
          <a:blip r:embed="rId3" cstate="print"/>
          <a:srcRect/>
          <a:stretch>
            <a:fillRect/>
          </a:stretch>
        </p:blipFill>
        <p:spPr bwMode="auto">
          <a:xfrm>
            <a:off x="76200" y="1143000"/>
            <a:ext cx="4191000" cy="5238750"/>
          </a:xfrm>
          <a:prstGeom prst="rect">
            <a:avLst/>
          </a:prstGeom>
          <a:noFill/>
          <a:ln w="9525">
            <a:noFill/>
            <a:miter lim="800000"/>
            <a:headEnd/>
            <a:tailEnd/>
          </a:ln>
        </p:spPr>
      </p:pic>
      <p:sp>
        <p:nvSpPr>
          <p:cNvPr id="16389" name="Rectangular Callout 7"/>
          <p:cNvSpPr>
            <a:spLocks noChangeArrowheads="1"/>
          </p:cNvSpPr>
          <p:nvPr/>
        </p:nvSpPr>
        <p:spPr bwMode="auto">
          <a:xfrm>
            <a:off x="4343400" y="2667000"/>
            <a:ext cx="4648200" cy="1219200"/>
          </a:xfrm>
          <a:prstGeom prst="wedgeRectCallout">
            <a:avLst>
              <a:gd name="adj1" fmla="val -13431"/>
              <a:gd name="adj2" fmla="val -7833"/>
            </a:avLst>
          </a:prstGeom>
          <a:solidFill>
            <a:srgbClr val="C1E0FF"/>
          </a:solidFill>
          <a:ln w="9525" algn="ctr">
            <a:solidFill>
              <a:schemeClr val="tx1"/>
            </a:solidFill>
            <a:round/>
            <a:headEnd/>
            <a:tailEnd/>
          </a:ln>
        </p:spPr>
        <p:txBody>
          <a:bodyPr/>
          <a:lstStyle/>
          <a:p>
            <a:pPr algn="ctr" eaLnBrk="0" hangingPunct="0">
              <a:lnSpc>
                <a:spcPct val="80000"/>
              </a:lnSpc>
            </a:pPr>
            <a:r>
              <a:rPr lang="en-US" sz="3200"/>
              <a:t>But, new Enlightenment ideas inspired efforts to improve women’s status</a:t>
            </a:r>
          </a:p>
        </p:txBody>
      </p:sp>
      <p:sp>
        <p:nvSpPr>
          <p:cNvPr id="9" name="Rectangular Callout 8"/>
          <p:cNvSpPr>
            <a:spLocks noChangeArrowheads="1"/>
          </p:cNvSpPr>
          <p:nvPr/>
        </p:nvSpPr>
        <p:spPr bwMode="auto">
          <a:xfrm>
            <a:off x="4343400" y="5105400"/>
            <a:ext cx="4648200" cy="1600200"/>
          </a:xfrm>
          <a:prstGeom prst="wedgeRectCallout">
            <a:avLst>
              <a:gd name="adj1" fmla="val -13431"/>
              <a:gd name="adj2" fmla="val -7833"/>
            </a:avLst>
          </a:prstGeom>
          <a:solidFill>
            <a:srgbClr val="FFCC99"/>
          </a:solidFill>
          <a:ln w="9525" algn="ctr">
            <a:solidFill>
              <a:schemeClr val="tx1"/>
            </a:solidFill>
            <a:round/>
            <a:headEnd/>
            <a:tailEnd/>
          </a:ln>
        </p:spPr>
        <p:txBody>
          <a:bodyPr/>
          <a:lstStyle/>
          <a:p>
            <a:pPr algn="ctr" eaLnBrk="0" hangingPunct="0">
              <a:lnSpc>
                <a:spcPct val="80000"/>
              </a:lnSpc>
            </a:pPr>
            <a:r>
              <a:rPr lang="en-US" sz="3200"/>
              <a:t>Some women, like Mary Wollstonecraft, argued for more opportunities for education &amp; professions</a:t>
            </a:r>
          </a:p>
        </p:txBody>
      </p:sp>
      <p:sp>
        <p:nvSpPr>
          <p:cNvPr id="10" name="Rectangular Callout 9"/>
          <p:cNvSpPr>
            <a:spLocks noChangeArrowheads="1"/>
          </p:cNvSpPr>
          <p:nvPr/>
        </p:nvSpPr>
        <p:spPr bwMode="auto">
          <a:xfrm>
            <a:off x="4343400" y="4038600"/>
            <a:ext cx="4648200" cy="914400"/>
          </a:xfrm>
          <a:prstGeom prst="wedgeRectCallout">
            <a:avLst>
              <a:gd name="adj1" fmla="val -13431"/>
              <a:gd name="adj2" fmla="val -7833"/>
            </a:avLst>
          </a:prstGeom>
          <a:solidFill>
            <a:srgbClr val="FFFFCC"/>
          </a:solidFill>
          <a:ln w="9525" algn="ctr">
            <a:solidFill>
              <a:schemeClr val="tx1"/>
            </a:solidFill>
            <a:round/>
            <a:headEnd/>
            <a:tailEnd/>
          </a:ln>
        </p:spPr>
        <p:txBody>
          <a:bodyPr/>
          <a:lstStyle/>
          <a:p>
            <a:pPr algn="ctr" eaLnBrk="0" hangingPunct="0">
              <a:lnSpc>
                <a:spcPct val="80000"/>
              </a:lnSpc>
            </a:pPr>
            <a:r>
              <a:rPr lang="en-US" sz="3200"/>
              <a:t>Madame Geoffrin hosted salons &amp; spoke her mind</a:t>
            </a:r>
          </a:p>
        </p:txBody>
      </p:sp>
      <p:pic>
        <p:nvPicPr>
          <p:cNvPr id="11" name="Picture 2" descr="C:\Users\e200203909\Documents\CP World History\Important Stuff\TCI History Alive Resources\Digital Teacher Resources\Programs\Medieval World\Transparencies\8 Europe Enters the Modern Age\35 The Enlightenment\Transparency 35.jpg"/>
          <p:cNvPicPr>
            <a:picLocks noChangeAspect="1" noChangeArrowheads="1"/>
          </p:cNvPicPr>
          <p:nvPr/>
        </p:nvPicPr>
        <p:blipFill>
          <a:blip r:embed="rId4" cstate="print"/>
          <a:srcRect/>
          <a:stretch>
            <a:fillRect/>
          </a:stretch>
        </p:blipFill>
        <p:spPr bwMode="auto">
          <a:xfrm>
            <a:off x="0" y="881063"/>
            <a:ext cx="4267200" cy="5824537"/>
          </a:xfrm>
          <a:prstGeom prst="rect">
            <a:avLst/>
          </a:prstGeom>
          <a:noFill/>
          <a:ln w="9525">
            <a:noFill/>
            <a:miter lim="800000"/>
            <a:headEnd/>
            <a:tailEnd/>
          </a:ln>
        </p:spPr>
      </p:pic>
      <p:sp>
        <p:nvSpPr>
          <p:cNvPr id="12" name="Down Arrow 11"/>
          <p:cNvSpPr>
            <a:spLocks noChangeArrowheads="1"/>
          </p:cNvSpPr>
          <p:nvPr/>
        </p:nvSpPr>
        <p:spPr bwMode="auto">
          <a:xfrm>
            <a:off x="1143000" y="1600200"/>
            <a:ext cx="457200" cy="1066800"/>
          </a:xfrm>
          <a:prstGeom prst="downArrow">
            <a:avLst>
              <a:gd name="adj1" fmla="val 50000"/>
              <a:gd name="adj2" fmla="val 50005"/>
            </a:avLst>
          </a:prstGeom>
          <a:solidFill>
            <a:srgbClr val="FFCCFF"/>
          </a:solidFill>
          <a:ln w="38100" algn="ctr">
            <a:solidFill>
              <a:schemeClr val="tx1"/>
            </a:solidFill>
            <a:round/>
            <a:headEnd/>
            <a:tailEnd/>
          </a:ln>
        </p:spPr>
        <p:txBody>
          <a:bodyPr/>
          <a:lstStyle/>
          <a:p>
            <a:pPr eaLnBrk="0" hangingPunct="0"/>
            <a:endParaRPr lang="en-US"/>
          </a:p>
        </p:txBody>
      </p:sp>
      <p:pic>
        <p:nvPicPr>
          <p:cNvPr id="13" name="Picture 4" descr="http://images.amazon.com/images/P/0486290360.01.LZZZZZZZ.jpg"/>
          <p:cNvPicPr>
            <a:picLocks noChangeAspect="1" noChangeArrowheads="1"/>
          </p:cNvPicPr>
          <p:nvPr/>
        </p:nvPicPr>
        <p:blipFill>
          <a:blip r:embed="rId5" cstate="print"/>
          <a:srcRect/>
          <a:stretch>
            <a:fillRect/>
          </a:stretch>
        </p:blipFill>
        <p:spPr bwMode="auto">
          <a:xfrm>
            <a:off x="0" y="762000"/>
            <a:ext cx="4267200" cy="5961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30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Title 1"/>
          <p:cNvSpPr>
            <a:spLocks noGrp="1"/>
          </p:cNvSpPr>
          <p:nvPr>
            <p:ph type="title"/>
          </p:nvPr>
        </p:nvSpPr>
        <p:spPr>
          <a:xfrm>
            <a:off x="0" y="0"/>
            <a:ext cx="9144000" cy="914400"/>
          </a:xfrm>
        </p:spPr>
        <p:txBody>
          <a:bodyPr/>
          <a:lstStyle/>
          <a:p>
            <a:r>
              <a:rPr lang="en-US" sz="4200" smtClean="0"/>
              <a:t>Impact of the Enlightenment: </a:t>
            </a:r>
            <a:r>
              <a:rPr lang="en-US" sz="4200" smtClean="0">
                <a:solidFill>
                  <a:srgbClr val="C00000"/>
                </a:solidFill>
              </a:rPr>
              <a:t>Kings</a:t>
            </a:r>
          </a:p>
        </p:txBody>
      </p:sp>
      <p:sp>
        <p:nvSpPr>
          <p:cNvPr id="17411" name="Rectangular Callout 3"/>
          <p:cNvSpPr>
            <a:spLocks noChangeArrowheads="1"/>
          </p:cNvSpPr>
          <p:nvPr/>
        </p:nvSpPr>
        <p:spPr bwMode="auto">
          <a:xfrm>
            <a:off x="76200" y="838200"/>
            <a:ext cx="5105400" cy="1295400"/>
          </a:xfrm>
          <a:prstGeom prst="wedgeRectCallout">
            <a:avLst>
              <a:gd name="adj1" fmla="val -13431"/>
              <a:gd name="adj2" fmla="val -7833"/>
            </a:avLst>
          </a:prstGeom>
          <a:solidFill>
            <a:srgbClr val="C1E0FF"/>
          </a:solidFill>
          <a:ln w="9525" algn="ctr">
            <a:solidFill>
              <a:schemeClr val="tx1"/>
            </a:solidFill>
            <a:round/>
            <a:headEnd/>
            <a:tailEnd/>
          </a:ln>
        </p:spPr>
        <p:txBody>
          <a:bodyPr/>
          <a:lstStyle/>
          <a:p>
            <a:pPr algn="ctr" eaLnBrk="0" hangingPunct="0">
              <a:lnSpc>
                <a:spcPct val="80000"/>
              </a:lnSpc>
            </a:pPr>
            <a:r>
              <a:rPr lang="en-US" sz="3200"/>
              <a:t>Enlightenment philosophes attacked absolute kings like Louis XIV &amp; Peter the Great</a:t>
            </a:r>
          </a:p>
        </p:txBody>
      </p:sp>
      <p:pic>
        <p:nvPicPr>
          <p:cNvPr id="41988" name="Picture 4" descr="http://www.epilepsyfoundation.org/local/massri/images/Peter-the-Great_1.jpg"/>
          <p:cNvPicPr>
            <a:picLocks noChangeAspect="1" noChangeArrowheads="1"/>
          </p:cNvPicPr>
          <p:nvPr/>
        </p:nvPicPr>
        <p:blipFill>
          <a:blip r:embed="rId3" cstate="print"/>
          <a:srcRect/>
          <a:stretch>
            <a:fillRect/>
          </a:stretch>
        </p:blipFill>
        <p:spPr bwMode="auto">
          <a:xfrm>
            <a:off x="5638800" y="838200"/>
            <a:ext cx="2857500" cy="3505200"/>
          </a:xfrm>
          <a:prstGeom prst="rect">
            <a:avLst/>
          </a:prstGeom>
          <a:noFill/>
          <a:ln w="9525">
            <a:noFill/>
            <a:miter lim="800000"/>
            <a:headEnd/>
            <a:tailEnd/>
          </a:ln>
        </p:spPr>
      </p:pic>
      <p:pic>
        <p:nvPicPr>
          <p:cNvPr id="5" name="Picture 2" descr="http://www.gameo.org/encyclopedia/images/Louis-XIV-of-France.jpg"/>
          <p:cNvPicPr>
            <a:picLocks noChangeAspect="1" noChangeArrowheads="1"/>
          </p:cNvPicPr>
          <p:nvPr/>
        </p:nvPicPr>
        <p:blipFill>
          <a:blip r:embed="rId4" cstate="print"/>
          <a:srcRect/>
          <a:stretch>
            <a:fillRect/>
          </a:stretch>
        </p:blipFill>
        <p:spPr bwMode="auto">
          <a:xfrm>
            <a:off x="6586538" y="3505200"/>
            <a:ext cx="2557462" cy="3276600"/>
          </a:xfrm>
          <a:prstGeom prst="rect">
            <a:avLst/>
          </a:prstGeom>
          <a:noFill/>
          <a:ln w="9525">
            <a:noFill/>
            <a:miter lim="800000"/>
            <a:headEnd/>
            <a:tailEnd/>
          </a:ln>
        </p:spPr>
      </p:pic>
      <p:sp>
        <p:nvSpPr>
          <p:cNvPr id="17414" name="Rectangular Callout 6"/>
          <p:cNvSpPr>
            <a:spLocks noChangeArrowheads="1"/>
          </p:cNvSpPr>
          <p:nvPr/>
        </p:nvSpPr>
        <p:spPr bwMode="auto">
          <a:xfrm>
            <a:off x="76200" y="2286000"/>
            <a:ext cx="5105400" cy="1676400"/>
          </a:xfrm>
          <a:prstGeom prst="wedgeRectCallout">
            <a:avLst>
              <a:gd name="adj1" fmla="val -13431"/>
              <a:gd name="adj2" fmla="val -7833"/>
            </a:avLst>
          </a:prstGeom>
          <a:solidFill>
            <a:srgbClr val="CCFFCC"/>
          </a:solidFill>
          <a:ln w="9525" algn="ctr">
            <a:solidFill>
              <a:schemeClr val="tx1"/>
            </a:solidFill>
            <a:round/>
            <a:headEnd/>
            <a:tailEnd/>
          </a:ln>
        </p:spPr>
        <p:txBody>
          <a:bodyPr/>
          <a:lstStyle/>
          <a:p>
            <a:pPr algn="ctr" eaLnBrk="0" hangingPunct="0">
              <a:lnSpc>
                <a:spcPct val="80000"/>
              </a:lnSpc>
            </a:pPr>
            <a:r>
              <a:rPr lang="en-US" sz="3200"/>
              <a:t>Most philosophes believed that the best form of gov’t </a:t>
            </a:r>
            <a:br>
              <a:rPr lang="en-US" sz="3200"/>
            </a:br>
            <a:r>
              <a:rPr lang="en-US" sz="3200"/>
              <a:t>was a limited monarchy that respected citizens’ rights </a:t>
            </a:r>
          </a:p>
        </p:txBody>
      </p:sp>
      <p:pic>
        <p:nvPicPr>
          <p:cNvPr id="8" name="Picture 9"/>
          <p:cNvPicPr>
            <a:picLocks noChangeAspect="1" noChangeArrowheads="1"/>
          </p:cNvPicPr>
          <p:nvPr/>
        </p:nvPicPr>
        <p:blipFill>
          <a:blip r:embed="rId5" cstate="print"/>
          <a:srcRect/>
          <a:stretch>
            <a:fillRect/>
          </a:stretch>
        </p:blipFill>
        <p:spPr bwMode="auto">
          <a:xfrm>
            <a:off x="76200" y="4419600"/>
            <a:ext cx="6400800" cy="2362200"/>
          </a:xfrm>
          <a:prstGeom prst="rect">
            <a:avLst/>
          </a:prstGeom>
          <a:noFill/>
          <a:ln w="9525">
            <a:noFill/>
            <a:miter lim="800000"/>
            <a:headEnd/>
            <a:tailEnd/>
          </a:ln>
        </p:spPr>
      </p:pic>
      <p:sp>
        <p:nvSpPr>
          <p:cNvPr id="17416" name="Rectangular Callout 9"/>
          <p:cNvSpPr>
            <a:spLocks noChangeArrowheads="1"/>
          </p:cNvSpPr>
          <p:nvPr/>
        </p:nvSpPr>
        <p:spPr bwMode="auto">
          <a:xfrm>
            <a:off x="5334000" y="1066800"/>
            <a:ext cx="3657600" cy="2819400"/>
          </a:xfrm>
          <a:prstGeom prst="wedgeRectCallout">
            <a:avLst>
              <a:gd name="adj1" fmla="val -13431"/>
              <a:gd name="adj2" fmla="val -7833"/>
            </a:avLst>
          </a:prstGeom>
          <a:solidFill>
            <a:srgbClr val="FFCC99"/>
          </a:solidFill>
          <a:ln w="9525" algn="ctr">
            <a:solidFill>
              <a:schemeClr val="tx1"/>
            </a:solidFill>
            <a:round/>
            <a:headEnd/>
            <a:tailEnd/>
          </a:ln>
        </p:spPr>
        <p:txBody>
          <a:bodyPr/>
          <a:lstStyle/>
          <a:p>
            <a:pPr algn="ctr" eaLnBrk="0" hangingPunct="0">
              <a:lnSpc>
                <a:spcPct val="80000"/>
              </a:lnSpc>
            </a:pPr>
            <a:r>
              <a:rPr lang="en-US" sz="3200"/>
              <a:t>Some powerful monarchs known as enlightened despots listened to new ideas &amp; tried to improve the lives </a:t>
            </a:r>
            <a:br>
              <a:rPr lang="en-US" sz="3200"/>
            </a:br>
            <a:r>
              <a:rPr lang="en-US" sz="3200"/>
              <a:t>of their citizens </a:t>
            </a:r>
          </a:p>
        </p:txBody>
      </p:sp>
      <p:pic>
        <p:nvPicPr>
          <p:cNvPr id="11" name="Picture 5"/>
          <p:cNvPicPr>
            <a:picLocks noChangeAspect="1" noChangeArrowheads="1"/>
          </p:cNvPicPr>
          <p:nvPr/>
        </p:nvPicPr>
        <p:blipFill>
          <a:blip r:embed="rId6" cstate="print"/>
          <a:srcRect/>
          <a:stretch>
            <a:fillRect/>
          </a:stretch>
        </p:blipFill>
        <p:spPr bwMode="auto">
          <a:xfrm>
            <a:off x="152400" y="4132263"/>
            <a:ext cx="8839200" cy="272573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
                                        </p:tgtEl>
                                      </p:cBhvr>
                                    </p:animEffect>
                                    <p:set>
                                      <p:cBhvr>
                                        <p:cTn id="10" dur="1" fill="hold">
                                          <p:stCondLst>
                                            <p:cond delay="999"/>
                                          </p:stCondLst>
                                        </p:cTn>
                                        <p:tgtEl>
                                          <p:spTgt spid="5"/>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1000"/>
                                        <p:tgtEl>
                                          <p:spTgt spid="41988"/>
                                        </p:tgtEl>
                                      </p:cBhvr>
                                    </p:animEffect>
                                    <p:set>
                                      <p:cBhvr>
                                        <p:cTn id="13" dur="1" fill="hold">
                                          <p:stCondLst>
                                            <p:cond delay="999"/>
                                          </p:stCondLst>
                                        </p:cTn>
                                        <p:tgtEl>
                                          <p:spTgt spid="41988"/>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4" name="Rectangular Callout 3"/>
          <p:cNvSpPr>
            <a:spLocks noChangeArrowheads="1"/>
          </p:cNvSpPr>
          <p:nvPr/>
        </p:nvSpPr>
        <p:spPr bwMode="auto">
          <a:xfrm>
            <a:off x="152400" y="76200"/>
            <a:ext cx="8839200" cy="914400"/>
          </a:xfrm>
          <a:prstGeom prst="wedgeRectCallout">
            <a:avLst>
              <a:gd name="adj1" fmla="val -13431"/>
              <a:gd name="adj2" fmla="val -7833"/>
            </a:avLst>
          </a:prstGeom>
          <a:solidFill>
            <a:srgbClr val="C1E0FF"/>
          </a:solidFill>
          <a:ln w="9525" algn="ctr">
            <a:solidFill>
              <a:schemeClr val="tx1"/>
            </a:solidFill>
            <a:round/>
            <a:headEnd/>
            <a:tailEnd/>
          </a:ln>
        </p:spPr>
        <p:txBody>
          <a:bodyPr/>
          <a:lstStyle/>
          <a:p>
            <a:pPr algn="ctr" eaLnBrk="0" hangingPunct="0">
              <a:lnSpc>
                <a:spcPct val="80000"/>
              </a:lnSpc>
            </a:pPr>
            <a:r>
              <a:rPr lang="en-US" sz="3200"/>
              <a:t>Enlightenment despots favored religious tolerance, tax reform, reduced gov’t spending, &amp; legal rights</a:t>
            </a:r>
          </a:p>
        </p:txBody>
      </p:sp>
      <p:pic>
        <p:nvPicPr>
          <p:cNvPr id="18435" name="Picture 2" descr="http://images.artfinding.com/lot/_363/galerie_sabatier_portrait_of_frederick_the_great_of_prussia_12825682591577.jpg"/>
          <p:cNvPicPr>
            <a:picLocks noChangeAspect="1" noChangeArrowheads="1"/>
          </p:cNvPicPr>
          <p:nvPr/>
        </p:nvPicPr>
        <p:blipFill>
          <a:blip r:embed="rId3" cstate="print">
            <a:lum bright="20000" contrast="40000"/>
          </a:blip>
          <a:srcRect/>
          <a:stretch>
            <a:fillRect/>
          </a:stretch>
        </p:blipFill>
        <p:spPr bwMode="auto">
          <a:xfrm>
            <a:off x="207963" y="1071563"/>
            <a:ext cx="2840037" cy="3503612"/>
          </a:xfrm>
          <a:prstGeom prst="rect">
            <a:avLst/>
          </a:prstGeom>
          <a:noFill/>
          <a:ln w="9525">
            <a:noFill/>
            <a:miter lim="800000"/>
            <a:headEnd/>
            <a:tailEnd/>
          </a:ln>
        </p:spPr>
      </p:pic>
      <p:pic>
        <p:nvPicPr>
          <p:cNvPr id="18436" name="Picture 4" descr="http://www.internetstones.com/image-files/catherine-the-great-empress-of-russia.jpg"/>
          <p:cNvPicPr>
            <a:picLocks noChangeAspect="1" noChangeArrowheads="1"/>
          </p:cNvPicPr>
          <p:nvPr/>
        </p:nvPicPr>
        <p:blipFill>
          <a:blip r:embed="rId4" cstate="print"/>
          <a:srcRect/>
          <a:stretch>
            <a:fillRect/>
          </a:stretch>
        </p:blipFill>
        <p:spPr bwMode="auto">
          <a:xfrm>
            <a:off x="3373438" y="1069975"/>
            <a:ext cx="2798762" cy="3502025"/>
          </a:xfrm>
          <a:prstGeom prst="rect">
            <a:avLst/>
          </a:prstGeom>
          <a:noFill/>
          <a:ln w="9525">
            <a:noFill/>
            <a:miter lim="800000"/>
            <a:headEnd/>
            <a:tailEnd/>
          </a:ln>
        </p:spPr>
      </p:pic>
      <p:pic>
        <p:nvPicPr>
          <p:cNvPr id="18437" name="Picture 6" descr="http://images-mediawiki-sites.thefullwiki.org/11/5/6/5/4430953124191056.jpg"/>
          <p:cNvPicPr>
            <a:picLocks noChangeAspect="1" noChangeArrowheads="1"/>
          </p:cNvPicPr>
          <p:nvPr/>
        </p:nvPicPr>
        <p:blipFill>
          <a:blip r:embed="rId5" cstate="print"/>
          <a:srcRect/>
          <a:stretch>
            <a:fillRect/>
          </a:stretch>
        </p:blipFill>
        <p:spPr bwMode="auto">
          <a:xfrm>
            <a:off x="6477000" y="1066800"/>
            <a:ext cx="2403475" cy="3467100"/>
          </a:xfrm>
          <a:prstGeom prst="rect">
            <a:avLst/>
          </a:prstGeom>
          <a:noFill/>
          <a:ln w="9525">
            <a:noFill/>
            <a:miter lim="800000"/>
            <a:headEnd/>
            <a:tailEnd/>
          </a:ln>
        </p:spPr>
      </p:pic>
      <p:pic>
        <p:nvPicPr>
          <p:cNvPr id="17" name="Picture 5"/>
          <p:cNvPicPr>
            <a:picLocks noChangeAspect="1" noChangeArrowheads="1"/>
          </p:cNvPicPr>
          <p:nvPr/>
        </p:nvPicPr>
        <p:blipFill>
          <a:blip r:embed="rId6" cstate="print"/>
          <a:srcRect/>
          <a:stretch>
            <a:fillRect/>
          </a:stretch>
        </p:blipFill>
        <p:spPr bwMode="auto">
          <a:xfrm>
            <a:off x="152400" y="4648200"/>
            <a:ext cx="8839200" cy="2209800"/>
          </a:xfrm>
          <a:prstGeom prst="rect">
            <a:avLst/>
          </a:prstGeom>
          <a:noFill/>
          <a:ln w="9525">
            <a:noFill/>
            <a:miter lim="800000"/>
            <a:headEnd/>
            <a:tailEnd/>
          </a:ln>
        </p:spPr>
      </p:pic>
      <p:sp>
        <p:nvSpPr>
          <p:cNvPr id="16" name="Rectangular Callout 15"/>
          <p:cNvSpPr>
            <a:spLocks noChangeArrowheads="1"/>
          </p:cNvSpPr>
          <p:nvPr/>
        </p:nvSpPr>
        <p:spPr bwMode="auto">
          <a:xfrm>
            <a:off x="76200" y="4800600"/>
            <a:ext cx="3733800" cy="1828800"/>
          </a:xfrm>
          <a:prstGeom prst="wedgeRectCallout">
            <a:avLst>
              <a:gd name="adj1" fmla="val -3750"/>
              <a:gd name="adj2" fmla="val -85741"/>
            </a:avLst>
          </a:prstGeom>
          <a:solidFill>
            <a:srgbClr val="FFFFCC"/>
          </a:solidFill>
          <a:ln w="9525" algn="ctr">
            <a:solidFill>
              <a:schemeClr val="tx1"/>
            </a:solidFill>
            <a:round/>
            <a:headEnd/>
            <a:tailEnd/>
          </a:ln>
        </p:spPr>
        <p:txBody>
          <a:bodyPr/>
          <a:lstStyle/>
          <a:p>
            <a:pPr algn="ctr" eaLnBrk="0" hangingPunct="0">
              <a:lnSpc>
                <a:spcPct val="75000"/>
              </a:lnSpc>
            </a:pPr>
            <a:r>
              <a:rPr lang="en-US" sz="3000"/>
              <a:t>Frederick the Great of Prussia granted religious freedom, abolished torture, &amp; improved education</a:t>
            </a:r>
          </a:p>
        </p:txBody>
      </p:sp>
      <p:sp>
        <p:nvSpPr>
          <p:cNvPr id="19" name="Rectangular Callout 18"/>
          <p:cNvSpPr>
            <a:spLocks noChangeArrowheads="1"/>
          </p:cNvSpPr>
          <p:nvPr/>
        </p:nvSpPr>
        <p:spPr bwMode="auto">
          <a:xfrm>
            <a:off x="5334000" y="4800600"/>
            <a:ext cx="3733800" cy="1828800"/>
          </a:xfrm>
          <a:prstGeom prst="wedgeRectCallout">
            <a:avLst>
              <a:gd name="adj1" fmla="val -2042"/>
              <a:gd name="adj2" fmla="val -85741"/>
            </a:avLst>
          </a:prstGeom>
          <a:solidFill>
            <a:srgbClr val="FFCCFF"/>
          </a:solidFill>
          <a:ln w="9525" algn="ctr">
            <a:solidFill>
              <a:schemeClr val="tx1"/>
            </a:solidFill>
            <a:round/>
            <a:headEnd/>
            <a:tailEnd/>
          </a:ln>
        </p:spPr>
        <p:txBody>
          <a:bodyPr/>
          <a:lstStyle/>
          <a:p>
            <a:pPr algn="ctr" eaLnBrk="0" hangingPunct="0">
              <a:lnSpc>
                <a:spcPct val="75000"/>
              </a:lnSpc>
            </a:pPr>
            <a:r>
              <a:rPr lang="en-US" sz="3000"/>
              <a:t>Joseph II of Austria granted freedom of speech, press, religion &amp; required peasants to be paid for their work</a:t>
            </a:r>
          </a:p>
        </p:txBody>
      </p:sp>
      <p:sp>
        <p:nvSpPr>
          <p:cNvPr id="18" name="Rectangular Callout 17"/>
          <p:cNvSpPr>
            <a:spLocks noChangeArrowheads="1"/>
          </p:cNvSpPr>
          <p:nvPr/>
        </p:nvSpPr>
        <p:spPr bwMode="auto">
          <a:xfrm>
            <a:off x="2819400" y="4800600"/>
            <a:ext cx="3581400" cy="1828800"/>
          </a:xfrm>
          <a:prstGeom prst="wedgeRectCallout">
            <a:avLst>
              <a:gd name="adj1" fmla="val 3083"/>
              <a:gd name="adj2" fmla="val -85741"/>
            </a:avLst>
          </a:prstGeom>
          <a:solidFill>
            <a:srgbClr val="CCFFCC"/>
          </a:solidFill>
          <a:ln w="9525" algn="ctr">
            <a:solidFill>
              <a:schemeClr val="tx1"/>
            </a:solidFill>
            <a:round/>
            <a:headEnd/>
            <a:tailEnd/>
          </a:ln>
        </p:spPr>
        <p:txBody>
          <a:bodyPr/>
          <a:lstStyle/>
          <a:p>
            <a:pPr algn="ctr" eaLnBrk="0" hangingPunct="0">
              <a:lnSpc>
                <a:spcPct val="75000"/>
              </a:lnSpc>
            </a:pPr>
            <a:r>
              <a:rPr lang="en-US" sz="3000"/>
              <a:t>Catherine the Great frequently wrote to Voltaire &amp; considered protecting the rights of her citizens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7"/>
                                        </p:tgtEl>
                                      </p:cBhvr>
                                    </p:animEffect>
                                    <p:set>
                                      <p:cBhvr>
                                        <p:cTn id="7" dur="1" fill="hold">
                                          <p:stCondLst>
                                            <p:cond delay="999"/>
                                          </p:stCondLst>
                                        </p:cTn>
                                        <p:tgtEl>
                                          <p:spTgt spid="1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1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1000"/>
                                        <p:tgtEl>
                                          <p:spTgt spid="16"/>
                                        </p:tgtEl>
                                      </p:cBhvr>
                                    </p:animEffect>
                                    <p:set>
                                      <p:cBhvr>
                                        <p:cTn id="15" dur="1" fill="hold">
                                          <p:stCondLst>
                                            <p:cond delay="999"/>
                                          </p:stCondLst>
                                        </p:cTn>
                                        <p:tgtEl>
                                          <p:spTgt spid="16"/>
                                        </p:tgtEl>
                                        <p:attrNameLst>
                                          <p:attrName>style.visibility</p:attrName>
                                        </p:attrNameLst>
                                      </p:cBhvr>
                                      <p:to>
                                        <p:strVal val="hidden"/>
                                      </p:to>
                                    </p:se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1" nodeType="clickEffect">
                                  <p:stCondLst>
                                    <p:cond delay="0"/>
                                  </p:stCondLst>
                                  <p:childTnLst>
                                    <p:animEffect transition="out" filter="fade">
                                      <p:cBhvr>
                                        <p:cTn id="22" dur="1000"/>
                                        <p:tgtEl>
                                          <p:spTgt spid="18"/>
                                        </p:tgtEl>
                                      </p:cBhvr>
                                    </p:animEffect>
                                    <p:set>
                                      <p:cBhvr>
                                        <p:cTn id="23" dur="1" fill="hold">
                                          <p:stCondLst>
                                            <p:cond delay="999"/>
                                          </p:stCondLst>
                                        </p:cTn>
                                        <p:tgtEl>
                                          <p:spTgt spid="18"/>
                                        </p:tgtEl>
                                        <p:attrNameLst>
                                          <p:attrName>style.visibility</p:attrName>
                                        </p:attrNameLst>
                                      </p:cBhvr>
                                      <p:to>
                                        <p:strVal val="hidden"/>
                                      </p:to>
                                    </p:se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9" grpId="0" animBg="1"/>
      <p:bldP spid="18" grpId="0" animBg="1"/>
      <p:bldP spid="18"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8" name="Title 1"/>
          <p:cNvSpPr>
            <a:spLocks noGrp="1"/>
          </p:cNvSpPr>
          <p:nvPr>
            <p:ph type="title"/>
          </p:nvPr>
        </p:nvSpPr>
        <p:spPr>
          <a:xfrm>
            <a:off x="0" y="0"/>
            <a:ext cx="9144000" cy="838200"/>
          </a:xfrm>
        </p:spPr>
        <p:txBody>
          <a:bodyPr/>
          <a:lstStyle/>
          <a:p>
            <a:r>
              <a:rPr lang="en-US" sz="4100" smtClean="0"/>
              <a:t>Impact of the Enlightenment: </a:t>
            </a:r>
            <a:r>
              <a:rPr lang="en-US" sz="4100" smtClean="0">
                <a:solidFill>
                  <a:srgbClr val="C00000"/>
                </a:solidFill>
              </a:rPr>
              <a:t>Revolutions</a:t>
            </a:r>
          </a:p>
        </p:txBody>
      </p:sp>
      <p:pic>
        <p:nvPicPr>
          <p:cNvPr id="19459" name="Picture 2"/>
          <p:cNvPicPr>
            <a:picLocks noChangeAspect="1" noChangeArrowheads="1"/>
          </p:cNvPicPr>
          <p:nvPr/>
        </p:nvPicPr>
        <p:blipFill>
          <a:blip r:embed="rId3" cstate="print"/>
          <a:srcRect/>
          <a:stretch>
            <a:fillRect/>
          </a:stretch>
        </p:blipFill>
        <p:spPr bwMode="auto">
          <a:xfrm>
            <a:off x="0" y="1676400"/>
            <a:ext cx="9144000" cy="4953000"/>
          </a:xfrm>
          <a:prstGeom prst="rect">
            <a:avLst/>
          </a:prstGeom>
          <a:noFill/>
          <a:ln w="9525">
            <a:noFill/>
            <a:miter lim="800000"/>
            <a:headEnd/>
            <a:tailEnd/>
          </a:ln>
        </p:spPr>
      </p:pic>
      <p:sp>
        <p:nvSpPr>
          <p:cNvPr id="19460" name="Rectangular Callout 3"/>
          <p:cNvSpPr>
            <a:spLocks noChangeArrowheads="1"/>
          </p:cNvSpPr>
          <p:nvPr/>
        </p:nvSpPr>
        <p:spPr bwMode="auto">
          <a:xfrm>
            <a:off x="685800" y="762000"/>
            <a:ext cx="7620000" cy="838200"/>
          </a:xfrm>
          <a:prstGeom prst="wedgeRectCallout">
            <a:avLst>
              <a:gd name="adj1" fmla="val -13431"/>
              <a:gd name="adj2" fmla="val -7833"/>
            </a:avLst>
          </a:prstGeom>
          <a:solidFill>
            <a:srgbClr val="CCFFCC"/>
          </a:solidFill>
          <a:ln w="9525" algn="ctr">
            <a:solidFill>
              <a:schemeClr val="tx1"/>
            </a:solidFill>
            <a:round/>
            <a:headEnd/>
            <a:tailEnd/>
          </a:ln>
        </p:spPr>
        <p:txBody>
          <a:bodyPr/>
          <a:lstStyle/>
          <a:p>
            <a:pPr algn="ctr" eaLnBrk="0" hangingPunct="0">
              <a:lnSpc>
                <a:spcPct val="80000"/>
              </a:lnSpc>
            </a:pPr>
            <a:r>
              <a:rPr lang="en-US" sz="3200"/>
              <a:t>As the Enlightenment spread, citizens began questioning the authority of their kings…</a:t>
            </a:r>
          </a:p>
        </p:txBody>
      </p:sp>
      <p:sp>
        <p:nvSpPr>
          <p:cNvPr id="5" name="Rectangular Callout 4"/>
          <p:cNvSpPr>
            <a:spLocks noChangeArrowheads="1"/>
          </p:cNvSpPr>
          <p:nvPr/>
        </p:nvSpPr>
        <p:spPr bwMode="auto">
          <a:xfrm>
            <a:off x="0" y="5867400"/>
            <a:ext cx="9067800" cy="838200"/>
          </a:xfrm>
          <a:prstGeom prst="wedgeRectCallout">
            <a:avLst>
              <a:gd name="adj1" fmla="val -13431"/>
              <a:gd name="adj2" fmla="val -7833"/>
            </a:avLst>
          </a:prstGeom>
          <a:solidFill>
            <a:srgbClr val="C1E0FF"/>
          </a:solidFill>
          <a:ln w="9525" algn="ctr">
            <a:solidFill>
              <a:schemeClr val="tx1"/>
            </a:solidFill>
            <a:round/>
            <a:headEnd/>
            <a:tailEnd/>
          </a:ln>
        </p:spPr>
        <p:txBody>
          <a:bodyPr/>
          <a:lstStyle/>
          <a:p>
            <a:pPr algn="ctr" eaLnBrk="0" hangingPunct="0">
              <a:lnSpc>
                <a:spcPct val="80000"/>
              </a:lnSpc>
            </a:pPr>
            <a:r>
              <a:rPr lang="en-US" sz="3200"/>
              <a:t>…as a result, revolutionary wars broke out in America, France, &amp; Latin America for independence and liberty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Title 1"/>
          <p:cNvSpPr>
            <a:spLocks noGrp="1"/>
          </p:cNvSpPr>
          <p:nvPr>
            <p:ph type="title"/>
          </p:nvPr>
        </p:nvSpPr>
        <p:spPr>
          <a:xfrm>
            <a:off x="0" y="0"/>
            <a:ext cx="9144000" cy="990600"/>
          </a:xfrm>
        </p:spPr>
        <p:txBody>
          <a:bodyPr/>
          <a:lstStyle/>
          <a:p>
            <a:r>
              <a:rPr lang="en-US" smtClean="0"/>
              <a:t>Closure Activity </a:t>
            </a:r>
          </a:p>
        </p:txBody>
      </p:sp>
      <p:sp>
        <p:nvSpPr>
          <p:cNvPr id="20483" name="Content Placeholder 2"/>
          <p:cNvSpPr>
            <a:spLocks noGrp="1"/>
          </p:cNvSpPr>
          <p:nvPr>
            <p:ph idx="1"/>
          </p:nvPr>
        </p:nvSpPr>
        <p:spPr>
          <a:xfrm>
            <a:off x="0" y="990600"/>
            <a:ext cx="9144000" cy="5867400"/>
          </a:xfrm>
        </p:spPr>
        <p:txBody>
          <a:bodyPr/>
          <a:lstStyle/>
          <a:p>
            <a:pPr>
              <a:lnSpc>
                <a:spcPct val="90000"/>
              </a:lnSpc>
              <a:spcBef>
                <a:spcPct val="0"/>
              </a:spcBef>
            </a:pPr>
            <a:r>
              <a:rPr lang="en-US" sz="3800" smtClean="0"/>
              <a:t>Creating an Enlightenment </a:t>
            </a:r>
            <a:r>
              <a:rPr lang="en-US" sz="3800" i="1" smtClean="0"/>
              <a:t>Encyclopedia:</a:t>
            </a:r>
          </a:p>
          <a:p>
            <a:pPr lvl="1">
              <a:lnSpc>
                <a:spcPct val="90000"/>
              </a:lnSpc>
              <a:spcBef>
                <a:spcPct val="0"/>
              </a:spcBef>
            </a:pPr>
            <a:r>
              <a:rPr lang="en-US" sz="3800" smtClean="0"/>
              <a:t>Working with a partner, create an entry into Diderot’s </a:t>
            </a:r>
            <a:r>
              <a:rPr lang="en-US" sz="3800" i="1" smtClean="0"/>
              <a:t>Encyclopedia</a:t>
            </a:r>
            <a:r>
              <a:rPr lang="en-US" sz="3800" smtClean="0"/>
              <a:t> about one key idea or person of the Enlightenment</a:t>
            </a:r>
          </a:p>
          <a:p>
            <a:pPr lvl="1">
              <a:lnSpc>
                <a:spcPct val="90000"/>
              </a:lnSpc>
              <a:spcBef>
                <a:spcPct val="0"/>
              </a:spcBef>
            </a:pPr>
            <a:r>
              <a:rPr lang="en-US" sz="3800" smtClean="0"/>
              <a:t>Use the template provided to provide a brief summary of the person/idea &amp; create a brief sketch </a:t>
            </a:r>
          </a:p>
          <a:p>
            <a:pPr lvl="1">
              <a:lnSpc>
                <a:spcPct val="90000"/>
              </a:lnSpc>
              <a:spcBef>
                <a:spcPct val="0"/>
              </a:spcBef>
            </a:pPr>
            <a:r>
              <a:rPr lang="en-US" sz="3800" smtClean="0"/>
              <a:t>When finished, hang it up in the room to create a classroom encyclopedia</a:t>
            </a:r>
          </a:p>
          <a:p>
            <a:pPr lvl="1">
              <a:lnSpc>
                <a:spcPct val="90000"/>
              </a:lnSpc>
              <a:spcBef>
                <a:spcPct val="0"/>
              </a:spcBef>
            </a:pPr>
            <a:r>
              <a:rPr lang="en-US" sz="3800" smtClean="0"/>
              <a:t>Be prepared to present on your topic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6" name="Rectangle 5"/>
          <p:cNvSpPr>
            <a:spLocks noChangeArrowheads="1"/>
          </p:cNvSpPr>
          <p:nvPr/>
        </p:nvSpPr>
        <p:spPr bwMode="auto">
          <a:xfrm>
            <a:off x="6248400" y="1143000"/>
            <a:ext cx="2743200" cy="5257800"/>
          </a:xfrm>
          <a:prstGeom prst="rect">
            <a:avLst/>
          </a:prstGeom>
          <a:noFill/>
          <a:ln w="9525" algn="ctr">
            <a:solidFill>
              <a:schemeClr val="tx1"/>
            </a:solidFill>
            <a:round/>
            <a:headEnd/>
            <a:tailEnd/>
          </a:ln>
        </p:spPr>
        <p:txBody>
          <a:bodyPr/>
          <a:lstStyle/>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r>
              <a:rPr lang="en-US" sz="1100"/>
              <a:t>sketch </a:t>
            </a:r>
          </a:p>
        </p:txBody>
      </p:sp>
      <p:sp>
        <p:nvSpPr>
          <p:cNvPr id="21507" name="Rectangle 6"/>
          <p:cNvSpPr>
            <a:spLocks noChangeArrowheads="1"/>
          </p:cNvSpPr>
          <p:nvPr/>
        </p:nvSpPr>
        <p:spPr bwMode="auto">
          <a:xfrm>
            <a:off x="152400" y="6477000"/>
            <a:ext cx="8839200" cy="304800"/>
          </a:xfrm>
          <a:prstGeom prst="rect">
            <a:avLst/>
          </a:prstGeom>
          <a:noFill/>
          <a:ln w="9525" algn="ctr">
            <a:solidFill>
              <a:schemeClr val="tx1"/>
            </a:solidFill>
            <a:round/>
            <a:headEnd/>
            <a:tailEnd/>
          </a:ln>
        </p:spPr>
        <p:txBody>
          <a:bodyPr/>
          <a:lstStyle/>
          <a:p>
            <a:pPr algn="r" eaLnBrk="0" hangingPunct="0"/>
            <a:endParaRPr lang="en-US" sz="600"/>
          </a:p>
          <a:p>
            <a:pPr algn="r" eaLnBrk="0" hangingPunct="0"/>
            <a:r>
              <a:rPr lang="en-US" sz="1100"/>
              <a:t>your names </a:t>
            </a:r>
          </a:p>
        </p:txBody>
      </p:sp>
      <p:sp>
        <p:nvSpPr>
          <p:cNvPr id="21508" name="Rectangle 7"/>
          <p:cNvSpPr>
            <a:spLocks noChangeArrowheads="1"/>
          </p:cNvSpPr>
          <p:nvPr/>
        </p:nvSpPr>
        <p:spPr bwMode="auto">
          <a:xfrm>
            <a:off x="152400" y="1143000"/>
            <a:ext cx="5943600" cy="5257800"/>
          </a:xfrm>
          <a:prstGeom prst="rect">
            <a:avLst/>
          </a:prstGeom>
          <a:noFill/>
          <a:ln w="9525" algn="ctr">
            <a:solidFill>
              <a:schemeClr val="tx1"/>
            </a:solidFill>
            <a:round/>
            <a:headEnd/>
            <a:tailEnd/>
          </a:ln>
        </p:spPr>
        <p:txBody>
          <a:bodyPr/>
          <a:lstStyle/>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r>
              <a:rPr lang="en-US" sz="1100"/>
              <a:t>summary </a:t>
            </a:r>
            <a:endParaRPr lang="en-US"/>
          </a:p>
        </p:txBody>
      </p:sp>
      <p:sp>
        <p:nvSpPr>
          <p:cNvPr id="21509" name="Rectangle 8"/>
          <p:cNvSpPr>
            <a:spLocks noChangeArrowheads="1"/>
          </p:cNvSpPr>
          <p:nvPr/>
        </p:nvSpPr>
        <p:spPr bwMode="auto">
          <a:xfrm>
            <a:off x="152400" y="152400"/>
            <a:ext cx="8839200" cy="914400"/>
          </a:xfrm>
          <a:prstGeom prst="rect">
            <a:avLst/>
          </a:prstGeom>
          <a:noFill/>
          <a:ln w="9525" algn="ctr">
            <a:solidFill>
              <a:schemeClr val="tx1"/>
            </a:solidFill>
            <a:round/>
            <a:headEnd/>
            <a:tailEnd/>
          </a:ln>
        </p:spPr>
        <p:txBody>
          <a:bodyPr/>
          <a:lstStyle/>
          <a:p>
            <a:pPr algn="r" eaLnBrk="0" hangingPunct="0"/>
            <a:endParaRPr lang="en-US" sz="1100"/>
          </a:p>
          <a:p>
            <a:pPr algn="r" eaLnBrk="0" hangingPunct="0"/>
            <a:endParaRPr lang="en-US" sz="1100"/>
          </a:p>
          <a:p>
            <a:pPr algn="r" eaLnBrk="0" hangingPunct="0"/>
            <a:endParaRPr lang="en-US" sz="1100"/>
          </a:p>
          <a:p>
            <a:pPr algn="r" eaLnBrk="0" hangingPunct="0"/>
            <a:endParaRPr lang="en-US" sz="1100"/>
          </a:p>
          <a:p>
            <a:pPr algn="r" eaLnBrk="0" hangingPunct="0"/>
            <a:r>
              <a:rPr lang="en-US" sz="1100"/>
              <a:t>title</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a:xfrm>
            <a:off x="0" y="0"/>
            <a:ext cx="9144000" cy="685800"/>
          </a:xfrm>
        </p:spPr>
        <p:txBody>
          <a:bodyPr/>
          <a:lstStyle/>
          <a:p>
            <a:r>
              <a:rPr lang="en-US" sz="3600" smtClean="0"/>
              <a:t>Encyclopedia Entries </a:t>
            </a:r>
          </a:p>
        </p:txBody>
      </p:sp>
      <p:sp>
        <p:nvSpPr>
          <p:cNvPr id="4" name="Content Placeholder 3"/>
          <p:cNvSpPr>
            <a:spLocks noGrp="1"/>
          </p:cNvSpPr>
          <p:nvPr>
            <p:ph sz="half" idx="1"/>
          </p:nvPr>
        </p:nvSpPr>
        <p:spPr>
          <a:xfrm>
            <a:off x="76200" y="685800"/>
            <a:ext cx="4572000" cy="6172200"/>
          </a:xfrm>
        </p:spPr>
        <p:txBody>
          <a:bodyPr/>
          <a:lstStyle/>
          <a:p>
            <a:pPr marL="338138" indent="-338138">
              <a:lnSpc>
                <a:spcPct val="85000"/>
              </a:lnSpc>
              <a:spcBef>
                <a:spcPts val="0"/>
              </a:spcBef>
              <a:spcAft>
                <a:spcPts val="3600"/>
              </a:spcAft>
              <a:buFont typeface="+mj-lt"/>
              <a:buAutoNum type="arabicPeriod"/>
              <a:defRPr/>
            </a:pPr>
            <a:r>
              <a:rPr lang="en-US" sz="2400" dirty="0" smtClean="0">
                <a:ea typeface="+mn-ea"/>
              </a:rPr>
              <a:t>Enlightenment (Age of Reason)</a:t>
            </a:r>
          </a:p>
          <a:p>
            <a:pPr marL="338138" indent="-338138">
              <a:lnSpc>
                <a:spcPct val="85000"/>
              </a:lnSpc>
              <a:spcBef>
                <a:spcPts val="0"/>
              </a:spcBef>
              <a:spcAft>
                <a:spcPts val="3600"/>
              </a:spcAft>
              <a:buFont typeface="+mj-lt"/>
              <a:buAutoNum type="arabicPeriod"/>
              <a:defRPr/>
            </a:pPr>
            <a:r>
              <a:rPr lang="en-US" sz="2400" dirty="0" smtClean="0">
                <a:ea typeface="+mn-ea"/>
              </a:rPr>
              <a:t>Reasons for the Enlightenment </a:t>
            </a:r>
          </a:p>
          <a:p>
            <a:pPr marL="338138" indent="-338138">
              <a:lnSpc>
                <a:spcPct val="85000"/>
              </a:lnSpc>
              <a:spcBef>
                <a:spcPts val="0"/>
              </a:spcBef>
              <a:spcAft>
                <a:spcPts val="3600"/>
              </a:spcAft>
              <a:buFont typeface="+mj-lt"/>
              <a:buAutoNum type="arabicPeriod"/>
              <a:defRPr/>
            </a:pPr>
            <a:r>
              <a:rPr lang="en-US" sz="2400" dirty="0" smtClean="0">
                <a:ea typeface="+mn-ea"/>
              </a:rPr>
              <a:t>Thomas Hobbes</a:t>
            </a:r>
          </a:p>
          <a:p>
            <a:pPr marL="338138" indent="-338138">
              <a:lnSpc>
                <a:spcPct val="85000"/>
              </a:lnSpc>
              <a:spcBef>
                <a:spcPts val="0"/>
              </a:spcBef>
              <a:spcAft>
                <a:spcPts val="3600"/>
              </a:spcAft>
              <a:buFont typeface="+mj-lt"/>
              <a:buAutoNum type="arabicPeriod"/>
              <a:defRPr/>
            </a:pPr>
            <a:r>
              <a:rPr lang="en-US" sz="2400" dirty="0" smtClean="0">
                <a:ea typeface="+mn-ea"/>
              </a:rPr>
              <a:t>John Locke </a:t>
            </a:r>
          </a:p>
          <a:p>
            <a:pPr marL="338138" indent="-338138">
              <a:lnSpc>
                <a:spcPct val="85000"/>
              </a:lnSpc>
              <a:spcBef>
                <a:spcPts val="0"/>
              </a:spcBef>
              <a:spcAft>
                <a:spcPts val="3600"/>
              </a:spcAft>
              <a:buFont typeface="+mj-lt"/>
              <a:buAutoNum type="arabicPeriod"/>
              <a:defRPr/>
            </a:pPr>
            <a:r>
              <a:rPr lang="en-US" sz="2400" dirty="0" smtClean="0">
                <a:ea typeface="+mn-ea"/>
              </a:rPr>
              <a:t>Baron de Montesquieu </a:t>
            </a:r>
          </a:p>
          <a:p>
            <a:pPr marL="338138" indent="-338138">
              <a:lnSpc>
                <a:spcPct val="85000"/>
              </a:lnSpc>
              <a:spcBef>
                <a:spcPts val="0"/>
              </a:spcBef>
              <a:spcAft>
                <a:spcPts val="3600"/>
              </a:spcAft>
              <a:buFont typeface="+mj-lt"/>
              <a:buAutoNum type="arabicPeriod"/>
              <a:defRPr/>
            </a:pPr>
            <a:r>
              <a:rPr lang="en-US" sz="2400" dirty="0" smtClean="0">
                <a:ea typeface="+mn-ea"/>
              </a:rPr>
              <a:t>Jean Jacques Rousseau </a:t>
            </a:r>
          </a:p>
          <a:p>
            <a:pPr marL="338138" indent="-338138">
              <a:lnSpc>
                <a:spcPct val="85000"/>
              </a:lnSpc>
              <a:spcBef>
                <a:spcPts val="0"/>
              </a:spcBef>
              <a:spcAft>
                <a:spcPts val="3600"/>
              </a:spcAft>
              <a:buFont typeface="+mj-lt"/>
              <a:buAutoNum type="arabicPeriod"/>
              <a:defRPr/>
            </a:pPr>
            <a:r>
              <a:rPr lang="en-US" sz="2400" dirty="0" smtClean="0">
                <a:ea typeface="+mn-ea"/>
              </a:rPr>
              <a:t>Voltaire </a:t>
            </a:r>
          </a:p>
          <a:p>
            <a:pPr marL="338138" indent="-338138">
              <a:lnSpc>
                <a:spcPct val="85000"/>
              </a:lnSpc>
              <a:spcBef>
                <a:spcPts val="0"/>
              </a:spcBef>
              <a:spcAft>
                <a:spcPts val="3600"/>
              </a:spcAft>
              <a:buFont typeface="+mj-lt"/>
              <a:buAutoNum type="arabicPeriod"/>
              <a:defRPr/>
            </a:pPr>
            <a:r>
              <a:rPr lang="en-US" sz="2400" dirty="0" smtClean="0">
                <a:ea typeface="+mn-ea"/>
              </a:rPr>
              <a:t>Cesare Beccaria</a:t>
            </a:r>
          </a:p>
          <a:p>
            <a:pPr>
              <a:lnSpc>
                <a:spcPct val="85000"/>
              </a:lnSpc>
              <a:spcBef>
                <a:spcPts val="0"/>
              </a:spcBef>
              <a:defRPr/>
            </a:pPr>
            <a:endParaRPr lang="en-US" sz="2400" dirty="0" smtClean="0">
              <a:ea typeface="+mn-ea"/>
            </a:endParaRPr>
          </a:p>
          <a:p>
            <a:pPr>
              <a:lnSpc>
                <a:spcPct val="85000"/>
              </a:lnSpc>
              <a:spcBef>
                <a:spcPts val="0"/>
              </a:spcBef>
              <a:defRPr/>
            </a:pPr>
            <a:endParaRPr lang="en-US" sz="2400" dirty="0">
              <a:ea typeface="+mn-ea"/>
            </a:endParaRPr>
          </a:p>
        </p:txBody>
      </p:sp>
      <p:sp>
        <p:nvSpPr>
          <p:cNvPr id="22532" name="Content Placeholder 4"/>
          <p:cNvSpPr>
            <a:spLocks noGrp="1"/>
          </p:cNvSpPr>
          <p:nvPr>
            <p:ph sz="half" idx="2"/>
          </p:nvPr>
        </p:nvSpPr>
        <p:spPr>
          <a:xfrm>
            <a:off x="4724400" y="685800"/>
            <a:ext cx="4572000" cy="6172200"/>
          </a:xfrm>
        </p:spPr>
        <p:txBody>
          <a:bodyPr/>
          <a:lstStyle/>
          <a:p>
            <a:pPr marL="457200" indent="-457200">
              <a:lnSpc>
                <a:spcPct val="85000"/>
              </a:lnSpc>
              <a:spcBef>
                <a:spcPct val="0"/>
              </a:spcBef>
              <a:spcAft>
                <a:spcPts val="3600"/>
              </a:spcAft>
              <a:buFont typeface="Times New Roman" pitchFamily="18" charset="0"/>
              <a:buAutoNum type="arabicPeriod" startAt="9"/>
            </a:pPr>
            <a:r>
              <a:rPr lang="en-US" sz="2400" smtClean="0"/>
              <a:t>Salon</a:t>
            </a:r>
          </a:p>
          <a:p>
            <a:pPr marL="457200" indent="-457200">
              <a:lnSpc>
                <a:spcPct val="85000"/>
              </a:lnSpc>
              <a:spcBef>
                <a:spcPct val="0"/>
              </a:spcBef>
              <a:spcAft>
                <a:spcPts val="3600"/>
              </a:spcAft>
              <a:buFont typeface="Times New Roman" pitchFamily="18" charset="0"/>
              <a:buAutoNum type="arabicPeriod" startAt="9"/>
            </a:pPr>
            <a:r>
              <a:rPr lang="en-US" sz="2400" smtClean="0"/>
              <a:t>Neoclassical Art</a:t>
            </a:r>
          </a:p>
          <a:p>
            <a:pPr marL="457200" indent="-457200">
              <a:lnSpc>
                <a:spcPct val="85000"/>
              </a:lnSpc>
              <a:spcBef>
                <a:spcPct val="0"/>
              </a:spcBef>
              <a:spcAft>
                <a:spcPts val="3600"/>
              </a:spcAft>
              <a:buFont typeface="Times New Roman" pitchFamily="18" charset="0"/>
              <a:buAutoNum type="arabicPeriod" startAt="9"/>
            </a:pPr>
            <a:r>
              <a:rPr lang="en-US" sz="2400" smtClean="0"/>
              <a:t>Classical Music </a:t>
            </a:r>
          </a:p>
          <a:p>
            <a:pPr marL="457200" indent="-457200">
              <a:lnSpc>
                <a:spcPct val="85000"/>
              </a:lnSpc>
              <a:spcBef>
                <a:spcPct val="0"/>
              </a:spcBef>
              <a:spcAft>
                <a:spcPts val="3600"/>
              </a:spcAft>
              <a:buFont typeface="Times New Roman" pitchFamily="18" charset="0"/>
              <a:buAutoNum type="arabicPeriod" startAt="9"/>
            </a:pPr>
            <a:r>
              <a:rPr lang="en-US" sz="2400" smtClean="0"/>
              <a:t>Capitalism </a:t>
            </a:r>
          </a:p>
          <a:p>
            <a:pPr marL="457200" indent="-457200">
              <a:lnSpc>
                <a:spcPct val="85000"/>
              </a:lnSpc>
              <a:spcBef>
                <a:spcPct val="0"/>
              </a:spcBef>
              <a:spcAft>
                <a:spcPts val="3600"/>
              </a:spcAft>
              <a:buFont typeface="Times New Roman" pitchFamily="18" charset="0"/>
              <a:buAutoNum type="arabicPeriod" startAt="9"/>
            </a:pPr>
            <a:r>
              <a:rPr lang="en-US" sz="2400" smtClean="0"/>
              <a:t>Adam Smith</a:t>
            </a:r>
          </a:p>
          <a:p>
            <a:pPr marL="457200" indent="-457200">
              <a:lnSpc>
                <a:spcPct val="85000"/>
              </a:lnSpc>
              <a:spcBef>
                <a:spcPct val="0"/>
              </a:spcBef>
              <a:spcAft>
                <a:spcPts val="3600"/>
              </a:spcAft>
              <a:buFont typeface="Times New Roman" pitchFamily="18" charset="0"/>
              <a:buAutoNum type="arabicPeriod" startAt="9"/>
            </a:pPr>
            <a:r>
              <a:rPr lang="en-US" sz="2400" smtClean="0"/>
              <a:t>Mary Wollstonecraft </a:t>
            </a:r>
          </a:p>
          <a:p>
            <a:pPr marL="457200" indent="-457200">
              <a:lnSpc>
                <a:spcPct val="85000"/>
              </a:lnSpc>
              <a:spcBef>
                <a:spcPct val="0"/>
              </a:spcBef>
              <a:spcAft>
                <a:spcPts val="3600"/>
              </a:spcAft>
              <a:buFont typeface="Times New Roman" pitchFamily="18" charset="0"/>
              <a:buAutoNum type="arabicPeriod" startAt="9"/>
            </a:pPr>
            <a:r>
              <a:rPr lang="en-US" sz="2400" smtClean="0"/>
              <a:t>Denis Diderot</a:t>
            </a:r>
          </a:p>
          <a:p>
            <a:pPr marL="457200" indent="-457200">
              <a:lnSpc>
                <a:spcPct val="85000"/>
              </a:lnSpc>
              <a:spcBef>
                <a:spcPct val="0"/>
              </a:spcBef>
              <a:spcAft>
                <a:spcPts val="3600"/>
              </a:spcAft>
              <a:buFont typeface="Times New Roman" pitchFamily="18" charset="0"/>
              <a:buAutoNum type="arabicPeriod" startAt="9"/>
            </a:pPr>
            <a:r>
              <a:rPr lang="en-US" sz="2400" smtClean="0"/>
              <a:t>Enlightened Despots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228600" y="0"/>
            <a:ext cx="8686800" cy="762000"/>
          </a:xfrm>
        </p:spPr>
        <p:txBody>
          <a:bodyPr/>
          <a:lstStyle/>
          <a:p>
            <a:r>
              <a:rPr lang="en-US" sz="4200" smtClean="0"/>
              <a:t>Impact of the Enlightenment</a:t>
            </a:r>
          </a:p>
        </p:txBody>
      </p:sp>
      <p:sp>
        <p:nvSpPr>
          <p:cNvPr id="5123" name="Rectangular Callout 6"/>
          <p:cNvSpPr>
            <a:spLocks noChangeArrowheads="1"/>
          </p:cNvSpPr>
          <p:nvPr/>
        </p:nvSpPr>
        <p:spPr bwMode="auto">
          <a:xfrm>
            <a:off x="76200" y="762000"/>
            <a:ext cx="4191000" cy="1752600"/>
          </a:xfrm>
          <a:prstGeom prst="wedgeRectCallout">
            <a:avLst>
              <a:gd name="adj1" fmla="val -13431"/>
              <a:gd name="adj2" fmla="val -7833"/>
            </a:avLst>
          </a:prstGeom>
          <a:solidFill>
            <a:srgbClr val="CCFFCC"/>
          </a:solidFill>
          <a:ln w="9525" algn="ctr">
            <a:solidFill>
              <a:schemeClr val="tx1"/>
            </a:solidFill>
            <a:round/>
            <a:headEnd/>
            <a:tailEnd/>
          </a:ln>
        </p:spPr>
        <p:txBody>
          <a:bodyPr/>
          <a:lstStyle/>
          <a:p>
            <a:pPr algn="ctr" eaLnBrk="0" hangingPunct="0">
              <a:lnSpc>
                <a:spcPct val="85000"/>
              </a:lnSpc>
            </a:pPr>
            <a:r>
              <a:rPr lang="en-US" sz="3200"/>
              <a:t>Enlightenment thinkers challenged the divine right of kings &amp; argued for liberty &amp; rights </a:t>
            </a:r>
          </a:p>
        </p:txBody>
      </p:sp>
      <p:sp>
        <p:nvSpPr>
          <p:cNvPr id="5124" name="Rectangular Callout 8"/>
          <p:cNvSpPr>
            <a:spLocks noChangeArrowheads="1"/>
          </p:cNvSpPr>
          <p:nvPr/>
        </p:nvSpPr>
        <p:spPr bwMode="auto">
          <a:xfrm>
            <a:off x="4419600" y="762000"/>
            <a:ext cx="4648200" cy="1752600"/>
          </a:xfrm>
          <a:prstGeom prst="wedgeRectCallout">
            <a:avLst>
              <a:gd name="adj1" fmla="val -13431"/>
              <a:gd name="adj2" fmla="val -7833"/>
            </a:avLst>
          </a:prstGeom>
          <a:solidFill>
            <a:srgbClr val="FFCCFF"/>
          </a:solidFill>
          <a:ln w="9525" algn="ctr">
            <a:solidFill>
              <a:schemeClr val="tx1"/>
            </a:solidFill>
            <a:round/>
            <a:headEnd/>
            <a:tailEnd/>
          </a:ln>
        </p:spPr>
        <p:txBody>
          <a:bodyPr/>
          <a:lstStyle/>
          <a:p>
            <a:pPr algn="ctr" eaLnBrk="0" hangingPunct="0">
              <a:lnSpc>
                <a:spcPct val="85000"/>
              </a:lnSpc>
            </a:pPr>
            <a:r>
              <a:rPr lang="en-US" sz="3200"/>
              <a:t>Salons (discussion parties), high literacy rates &amp; cheap printing helped spread   new ideas across Europe</a:t>
            </a:r>
          </a:p>
        </p:txBody>
      </p:sp>
      <p:pic>
        <p:nvPicPr>
          <p:cNvPr id="12" name="Picture 2" descr="C:\Users\e200203909\Documents\CP World History\Important Stuff\TCI History Alive Resources\Digital Teacher Resources\Programs\Medieval World\Transparencies\8 Europe Enters the Modern Age\35 The Enlightenment\Transparency 35.jpg"/>
          <p:cNvPicPr>
            <a:picLocks noChangeAspect="1" noChangeArrowheads="1"/>
          </p:cNvPicPr>
          <p:nvPr/>
        </p:nvPicPr>
        <p:blipFill>
          <a:blip r:embed="rId3" cstate="print"/>
          <a:srcRect/>
          <a:stretch>
            <a:fillRect/>
          </a:stretch>
        </p:blipFill>
        <p:spPr bwMode="auto">
          <a:xfrm>
            <a:off x="119063" y="2667000"/>
            <a:ext cx="8872537" cy="4114800"/>
          </a:xfrm>
          <a:prstGeom prst="rect">
            <a:avLst/>
          </a:prstGeom>
          <a:noFill/>
          <a:ln w="9525">
            <a:noFill/>
            <a:miter lim="800000"/>
            <a:headEnd/>
            <a:tailEnd/>
          </a:ln>
        </p:spPr>
      </p:pic>
      <p:sp>
        <p:nvSpPr>
          <p:cNvPr id="13" name="Rectangular Callout 12"/>
          <p:cNvSpPr>
            <a:spLocks noChangeArrowheads="1"/>
          </p:cNvSpPr>
          <p:nvPr/>
        </p:nvSpPr>
        <p:spPr bwMode="auto">
          <a:xfrm>
            <a:off x="533400" y="2667000"/>
            <a:ext cx="8153400" cy="914400"/>
          </a:xfrm>
          <a:prstGeom prst="wedgeRectCallout">
            <a:avLst>
              <a:gd name="adj1" fmla="val -13431"/>
              <a:gd name="adj2" fmla="val -7833"/>
            </a:avLst>
          </a:prstGeom>
          <a:solidFill>
            <a:srgbClr val="FFFFCC"/>
          </a:solidFill>
          <a:ln w="9525" algn="ctr">
            <a:solidFill>
              <a:schemeClr val="tx1"/>
            </a:solidFill>
            <a:round/>
            <a:headEnd/>
            <a:tailEnd/>
          </a:ln>
        </p:spPr>
        <p:txBody>
          <a:bodyPr/>
          <a:lstStyle/>
          <a:p>
            <a:pPr algn="ctr" eaLnBrk="0" hangingPunct="0">
              <a:lnSpc>
                <a:spcPct val="80000"/>
              </a:lnSpc>
            </a:pPr>
            <a:r>
              <a:rPr lang="en-US" sz="3200"/>
              <a:t>These theories inspired a variety of new ideas in art, music, gender, economics, &amp; government </a:t>
            </a:r>
          </a:p>
        </p:txBody>
      </p:sp>
      <p:pic>
        <p:nvPicPr>
          <p:cNvPr id="14" name="Picture 2" descr="http://www.kaschaandjohn.com/salon/img/history/salon.jpg"/>
          <p:cNvPicPr>
            <a:picLocks noChangeAspect="1" noChangeArrowheads="1"/>
          </p:cNvPicPr>
          <p:nvPr/>
        </p:nvPicPr>
        <p:blipFill>
          <a:blip r:embed="rId4" cstate="print">
            <a:lum contrast="20000"/>
          </a:blip>
          <a:srcRect/>
          <a:stretch>
            <a:fillRect/>
          </a:stretch>
        </p:blipFill>
        <p:spPr bwMode="auto">
          <a:xfrm>
            <a:off x="0" y="3657600"/>
            <a:ext cx="4724400" cy="3200400"/>
          </a:xfrm>
          <a:prstGeom prst="rect">
            <a:avLst/>
          </a:prstGeom>
          <a:noFill/>
          <a:ln w="9525">
            <a:noFill/>
            <a:miter lim="800000"/>
            <a:headEnd/>
            <a:tailEnd/>
          </a:ln>
        </p:spPr>
      </p:pic>
      <p:pic>
        <p:nvPicPr>
          <p:cNvPr id="93188" name="Picture 4" descr="http://aam.govst.edu/projects/pduignan/images/loc_Images/signingdecofind_lrg.jpg"/>
          <p:cNvPicPr>
            <a:picLocks noChangeAspect="1" noChangeArrowheads="1"/>
          </p:cNvPicPr>
          <p:nvPr/>
        </p:nvPicPr>
        <p:blipFill>
          <a:blip r:embed="rId5" cstate="print">
            <a:lum bright="10000" contrast="30000"/>
          </a:blip>
          <a:srcRect/>
          <a:stretch>
            <a:fillRect/>
          </a:stretch>
        </p:blipFill>
        <p:spPr bwMode="auto">
          <a:xfrm>
            <a:off x="4800600" y="3673475"/>
            <a:ext cx="4343400" cy="31845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childTnLst>
                                </p:cTn>
                              </p:par>
                              <p:par>
                                <p:cTn id="8" presetID="10" presetClass="exit" presetSubtype="0" fill="hold" nodeType="withEffect">
                                  <p:stCondLst>
                                    <p:cond delay="0"/>
                                  </p:stCondLst>
                                  <p:childTnLst>
                                    <p:animEffect transition="out" filter="fade">
                                      <p:cBhvr>
                                        <p:cTn id="9" dur="1000"/>
                                        <p:tgtEl>
                                          <p:spTgt spid="12"/>
                                        </p:tgtEl>
                                      </p:cBhvr>
                                    </p:animEffect>
                                    <p:set>
                                      <p:cBhvr>
                                        <p:cTn id="10" dur="1" fill="hold">
                                          <p:stCondLst>
                                            <p:cond delay="999"/>
                                          </p:stCondLst>
                                        </p:cTn>
                                        <p:tgtEl>
                                          <p:spTgt spid="12"/>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childTnLst>
                                </p:cTn>
                              </p:par>
                              <p:par>
                                <p:cTn id="14" presetID="10" presetClass="entr" presetSubtype="0" fill="hold" nodeType="withEffect">
                                  <p:stCondLst>
                                    <p:cond delay="0"/>
                                  </p:stCondLst>
                                  <p:childTnLst>
                                    <p:set>
                                      <p:cBhvr>
                                        <p:cTn id="15" dur="1" fill="hold">
                                          <p:stCondLst>
                                            <p:cond delay="0"/>
                                          </p:stCondLst>
                                        </p:cTn>
                                        <p:tgtEl>
                                          <p:spTgt spid="93188"/>
                                        </p:tgtEl>
                                        <p:attrNameLst>
                                          <p:attrName>style.visibility</p:attrName>
                                        </p:attrNameLst>
                                      </p:cBhvr>
                                      <p:to>
                                        <p:strVal val="visible"/>
                                      </p:to>
                                    </p:set>
                                    <p:animEffect transition="in" filter="fade">
                                      <p:cBhvr>
                                        <p:cTn id="16" dur="1000"/>
                                        <p:tgtEl>
                                          <p:spTgt spid="93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0"/>
            <a:ext cx="8686800" cy="914400"/>
          </a:xfrm>
        </p:spPr>
        <p:txBody>
          <a:bodyPr/>
          <a:lstStyle/>
          <a:p>
            <a:r>
              <a:rPr lang="en-US" sz="4200" smtClean="0"/>
              <a:t>Impact of the Enlightenment: </a:t>
            </a:r>
            <a:r>
              <a:rPr lang="en-US" sz="4200" smtClean="0">
                <a:solidFill>
                  <a:srgbClr val="C00000"/>
                </a:solidFill>
              </a:rPr>
              <a:t>Culture</a:t>
            </a:r>
          </a:p>
        </p:txBody>
      </p:sp>
      <p:sp>
        <p:nvSpPr>
          <p:cNvPr id="6147" name="Rectangular Callout 2"/>
          <p:cNvSpPr>
            <a:spLocks noChangeArrowheads="1"/>
          </p:cNvSpPr>
          <p:nvPr/>
        </p:nvSpPr>
        <p:spPr bwMode="auto">
          <a:xfrm>
            <a:off x="76200" y="914400"/>
            <a:ext cx="4495800" cy="1371600"/>
          </a:xfrm>
          <a:prstGeom prst="wedgeRectCallout">
            <a:avLst>
              <a:gd name="adj1" fmla="val -13431"/>
              <a:gd name="adj2" fmla="val -7833"/>
            </a:avLst>
          </a:prstGeom>
          <a:solidFill>
            <a:srgbClr val="CCCCFF"/>
          </a:solidFill>
          <a:ln w="9525" algn="ctr">
            <a:solidFill>
              <a:schemeClr val="tx1"/>
            </a:solidFill>
            <a:round/>
            <a:headEnd/>
            <a:tailEnd/>
          </a:ln>
        </p:spPr>
        <p:txBody>
          <a:bodyPr/>
          <a:lstStyle/>
          <a:p>
            <a:pPr algn="ctr" eaLnBrk="0" hangingPunct="0">
              <a:lnSpc>
                <a:spcPct val="85000"/>
              </a:lnSpc>
            </a:pPr>
            <a:r>
              <a:rPr lang="en-US" sz="3200"/>
              <a:t>Enlightenment ideals of perfection &amp; reason gave rise to neoclassical art</a:t>
            </a:r>
          </a:p>
        </p:txBody>
      </p:sp>
      <p:sp>
        <p:nvSpPr>
          <p:cNvPr id="6148" name="Rectangular Callout 3"/>
          <p:cNvSpPr>
            <a:spLocks noChangeArrowheads="1"/>
          </p:cNvSpPr>
          <p:nvPr/>
        </p:nvSpPr>
        <p:spPr bwMode="auto">
          <a:xfrm>
            <a:off x="4724400" y="914400"/>
            <a:ext cx="4343400" cy="1371600"/>
          </a:xfrm>
          <a:prstGeom prst="wedgeRectCallout">
            <a:avLst>
              <a:gd name="adj1" fmla="val -13431"/>
              <a:gd name="adj2" fmla="val -7833"/>
            </a:avLst>
          </a:prstGeom>
          <a:solidFill>
            <a:srgbClr val="FFCC99"/>
          </a:solidFill>
          <a:ln w="9525" algn="ctr">
            <a:solidFill>
              <a:schemeClr val="tx1"/>
            </a:solidFill>
            <a:round/>
            <a:headEnd/>
            <a:tailEnd/>
          </a:ln>
        </p:spPr>
        <p:txBody>
          <a:bodyPr/>
          <a:lstStyle/>
          <a:p>
            <a:pPr algn="ctr" eaLnBrk="0" hangingPunct="0">
              <a:lnSpc>
                <a:spcPct val="85000"/>
              </a:lnSpc>
            </a:pPr>
            <a:r>
              <a:rPr lang="en-US" sz="3200"/>
              <a:t>Art in the Enlightenment was simple, elegant, &amp; focused on Greek styles</a:t>
            </a:r>
          </a:p>
        </p:txBody>
      </p:sp>
      <p:sp>
        <p:nvSpPr>
          <p:cNvPr id="6149" name="Rectangle 5"/>
          <p:cNvSpPr>
            <a:spLocks noChangeArrowheads="1"/>
          </p:cNvSpPr>
          <p:nvPr/>
        </p:nvSpPr>
        <p:spPr bwMode="auto">
          <a:xfrm>
            <a:off x="0" y="6248400"/>
            <a:ext cx="4549775" cy="523875"/>
          </a:xfrm>
          <a:prstGeom prst="rect">
            <a:avLst/>
          </a:prstGeom>
          <a:noFill/>
          <a:ln w="9525">
            <a:noFill/>
            <a:miter lim="800000"/>
            <a:headEnd/>
            <a:tailEnd/>
          </a:ln>
        </p:spPr>
        <p:txBody>
          <a:bodyPr wrap="none">
            <a:spAutoFit/>
          </a:bodyPr>
          <a:lstStyle/>
          <a:p>
            <a:r>
              <a:rPr lang="en-US" sz="2800"/>
              <a:t>Jean-Baptiste-Simeon Chardin</a:t>
            </a:r>
            <a:endParaRPr lang="en-US"/>
          </a:p>
        </p:txBody>
      </p:sp>
      <p:pic>
        <p:nvPicPr>
          <p:cNvPr id="6150" name="Picture 4" descr="http://www.backtoclassics.com/images/pics/jeanbaptistesimeonchardin/jeanbaptistesimeonchardin_still-lifewithjarofolives.jpg"/>
          <p:cNvPicPr>
            <a:picLocks noChangeAspect="1" noChangeArrowheads="1"/>
          </p:cNvPicPr>
          <p:nvPr/>
        </p:nvPicPr>
        <p:blipFill>
          <a:blip r:embed="rId3" cstate="print"/>
          <a:srcRect/>
          <a:stretch>
            <a:fillRect/>
          </a:stretch>
        </p:blipFill>
        <p:spPr bwMode="auto">
          <a:xfrm>
            <a:off x="76200" y="2667000"/>
            <a:ext cx="4557713" cy="3657600"/>
          </a:xfrm>
          <a:prstGeom prst="rect">
            <a:avLst/>
          </a:prstGeom>
          <a:noFill/>
          <a:ln w="9525">
            <a:noFill/>
            <a:miter lim="800000"/>
            <a:headEnd/>
            <a:tailEnd/>
          </a:ln>
        </p:spPr>
      </p:pic>
      <p:pic>
        <p:nvPicPr>
          <p:cNvPr id="6151" name="Picture 6" descr="Patroclus by Jacques Louis David">
            <a:hlinkClick r:id="rId4"/>
          </p:cNvPr>
          <p:cNvPicPr>
            <a:picLocks noChangeAspect="1" noChangeArrowheads="1"/>
          </p:cNvPicPr>
          <p:nvPr/>
        </p:nvPicPr>
        <p:blipFill>
          <a:blip r:embed="rId5" cstate="print"/>
          <a:srcRect/>
          <a:stretch>
            <a:fillRect/>
          </a:stretch>
        </p:blipFill>
        <p:spPr bwMode="auto">
          <a:xfrm>
            <a:off x="4724400" y="2951163"/>
            <a:ext cx="4343400" cy="3068637"/>
          </a:xfrm>
          <a:prstGeom prst="rect">
            <a:avLst/>
          </a:prstGeom>
          <a:noFill/>
          <a:ln w="9525">
            <a:noFill/>
            <a:miter lim="800000"/>
            <a:headEnd/>
            <a:tailEnd/>
          </a:ln>
        </p:spPr>
      </p:pic>
      <p:sp>
        <p:nvSpPr>
          <p:cNvPr id="6152" name="Rectangle 8"/>
          <p:cNvSpPr>
            <a:spLocks noChangeArrowheads="1"/>
          </p:cNvSpPr>
          <p:nvPr/>
        </p:nvSpPr>
        <p:spPr bwMode="auto">
          <a:xfrm>
            <a:off x="5410200" y="5943600"/>
            <a:ext cx="3054350" cy="523875"/>
          </a:xfrm>
          <a:prstGeom prst="rect">
            <a:avLst/>
          </a:prstGeom>
          <a:noFill/>
          <a:ln w="9525">
            <a:noFill/>
            <a:miter lim="800000"/>
            <a:headEnd/>
            <a:tailEnd/>
          </a:ln>
        </p:spPr>
        <p:txBody>
          <a:bodyPr wrap="none">
            <a:spAutoFit/>
          </a:bodyPr>
          <a:lstStyle/>
          <a:p>
            <a:pPr algn="ctr"/>
            <a:r>
              <a:rPr lang="en-US" sz="2800"/>
              <a:t>Jacques Louis David</a:t>
            </a: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Title 1"/>
          <p:cNvSpPr>
            <a:spLocks noGrp="1"/>
          </p:cNvSpPr>
          <p:nvPr>
            <p:ph type="title"/>
          </p:nvPr>
        </p:nvSpPr>
        <p:spPr>
          <a:xfrm>
            <a:off x="228600" y="0"/>
            <a:ext cx="8686800" cy="914400"/>
          </a:xfrm>
        </p:spPr>
        <p:txBody>
          <a:bodyPr/>
          <a:lstStyle/>
          <a:p>
            <a:r>
              <a:rPr lang="en-US" sz="4200" smtClean="0"/>
              <a:t>Impact of the Enlightenment: </a:t>
            </a:r>
            <a:r>
              <a:rPr lang="en-US" sz="4200" smtClean="0">
                <a:solidFill>
                  <a:srgbClr val="C00000"/>
                </a:solidFill>
              </a:rPr>
              <a:t>Culture</a:t>
            </a:r>
          </a:p>
        </p:txBody>
      </p:sp>
      <p:sp>
        <p:nvSpPr>
          <p:cNvPr id="7171" name="Rectangular Callout 2"/>
          <p:cNvSpPr>
            <a:spLocks noChangeArrowheads="1"/>
          </p:cNvSpPr>
          <p:nvPr/>
        </p:nvSpPr>
        <p:spPr bwMode="auto">
          <a:xfrm>
            <a:off x="152400" y="762000"/>
            <a:ext cx="4419600" cy="1295400"/>
          </a:xfrm>
          <a:prstGeom prst="wedgeRectCallout">
            <a:avLst>
              <a:gd name="adj1" fmla="val -13431"/>
              <a:gd name="adj2" fmla="val -7833"/>
            </a:avLst>
          </a:prstGeom>
          <a:solidFill>
            <a:srgbClr val="C1E0FF"/>
          </a:solidFill>
          <a:ln w="9525" algn="ctr">
            <a:solidFill>
              <a:schemeClr val="tx1"/>
            </a:solidFill>
            <a:round/>
            <a:headEnd/>
            <a:tailEnd/>
          </a:ln>
        </p:spPr>
        <p:txBody>
          <a:bodyPr/>
          <a:lstStyle/>
          <a:p>
            <a:pPr algn="ctr" eaLnBrk="0" hangingPunct="0">
              <a:lnSpc>
                <a:spcPct val="85000"/>
              </a:lnSpc>
            </a:pPr>
            <a:r>
              <a:rPr lang="en-US" sz="3200"/>
              <a:t>Music composers created new, elegant styles of music known as classical  </a:t>
            </a:r>
          </a:p>
        </p:txBody>
      </p:sp>
      <p:sp>
        <p:nvSpPr>
          <p:cNvPr id="7172" name="Rectangular Callout 9"/>
          <p:cNvSpPr>
            <a:spLocks noChangeArrowheads="1"/>
          </p:cNvSpPr>
          <p:nvPr/>
        </p:nvSpPr>
        <p:spPr bwMode="auto">
          <a:xfrm>
            <a:off x="4648200" y="762000"/>
            <a:ext cx="4343400" cy="1295400"/>
          </a:xfrm>
          <a:prstGeom prst="wedgeRectCallout">
            <a:avLst>
              <a:gd name="adj1" fmla="val -13431"/>
              <a:gd name="adj2" fmla="val -7833"/>
            </a:avLst>
          </a:prstGeom>
          <a:solidFill>
            <a:srgbClr val="FFFFCC"/>
          </a:solidFill>
          <a:ln w="9525" algn="ctr">
            <a:solidFill>
              <a:schemeClr val="tx1"/>
            </a:solidFill>
            <a:round/>
            <a:headEnd/>
            <a:tailEnd/>
          </a:ln>
        </p:spPr>
        <p:txBody>
          <a:bodyPr/>
          <a:lstStyle/>
          <a:p>
            <a:pPr algn="ctr" eaLnBrk="0" hangingPunct="0">
              <a:lnSpc>
                <a:spcPct val="85000"/>
              </a:lnSpc>
            </a:pPr>
            <a:r>
              <a:rPr lang="en-US" sz="3200"/>
              <a:t>Music became a popular art that people went to concerts to hear </a:t>
            </a:r>
          </a:p>
        </p:txBody>
      </p:sp>
      <p:sp>
        <p:nvSpPr>
          <p:cNvPr id="11" name="Rectangle 3"/>
          <p:cNvSpPr txBox="1">
            <a:spLocks noChangeArrowheads="1"/>
          </p:cNvSpPr>
          <p:nvPr/>
        </p:nvSpPr>
        <p:spPr>
          <a:xfrm>
            <a:off x="228600" y="5562600"/>
            <a:ext cx="2895600" cy="1143000"/>
          </a:xfrm>
          <a:prstGeom prst="rect">
            <a:avLst/>
          </a:prstGeom>
          <a:solidFill>
            <a:schemeClr val="bg1"/>
          </a:solidFill>
        </p:spPr>
        <p:txBody>
          <a:bodyPr/>
          <a:lstStyle/>
          <a:p>
            <a:pPr algn="ctr">
              <a:lnSpc>
                <a:spcPct val="80000"/>
              </a:lnSpc>
              <a:spcBef>
                <a:spcPts val="0"/>
              </a:spcBef>
              <a:buClr>
                <a:schemeClr val="accent1"/>
              </a:buClr>
              <a:defRPr/>
            </a:pPr>
            <a:r>
              <a:rPr kumimoji="1" lang="en-US" sz="2800" kern="0" dirty="0">
                <a:solidFill>
                  <a:srgbClr val="C00000"/>
                </a:solidFill>
                <a:cs typeface="Calibri" pitchFamily="34" charset="0"/>
              </a:rPr>
              <a:t>Franz Joseph Haydn created  the first symphony</a:t>
            </a:r>
          </a:p>
        </p:txBody>
      </p:sp>
      <p:sp>
        <p:nvSpPr>
          <p:cNvPr id="12" name="Rectangle 3"/>
          <p:cNvSpPr txBox="1">
            <a:spLocks noChangeArrowheads="1"/>
          </p:cNvSpPr>
          <p:nvPr/>
        </p:nvSpPr>
        <p:spPr>
          <a:xfrm>
            <a:off x="3124200" y="5334000"/>
            <a:ext cx="2971800" cy="1524000"/>
          </a:xfrm>
          <a:prstGeom prst="rect">
            <a:avLst/>
          </a:prstGeom>
        </p:spPr>
        <p:txBody>
          <a:bodyPr/>
          <a:lstStyle/>
          <a:p>
            <a:pPr algn="ctr">
              <a:lnSpc>
                <a:spcPct val="80000"/>
              </a:lnSpc>
              <a:spcBef>
                <a:spcPts val="0"/>
              </a:spcBef>
              <a:buClr>
                <a:schemeClr val="accent1"/>
              </a:buClr>
              <a:defRPr/>
            </a:pPr>
            <a:r>
              <a:rPr kumimoji="1" lang="en-US" sz="2800" kern="0" dirty="0">
                <a:solidFill>
                  <a:srgbClr val="0000CC"/>
                </a:solidFill>
                <a:cs typeface="Calibri" pitchFamily="34" charset="0"/>
              </a:rPr>
              <a:t>Wolfgang Amadeus Mozart set a new standard for originality</a:t>
            </a:r>
          </a:p>
        </p:txBody>
      </p:sp>
      <p:sp>
        <p:nvSpPr>
          <p:cNvPr id="13" name="Rectangle 3"/>
          <p:cNvSpPr txBox="1">
            <a:spLocks noChangeArrowheads="1"/>
          </p:cNvSpPr>
          <p:nvPr/>
        </p:nvSpPr>
        <p:spPr>
          <a:xfrm>
            <a:off x="6019800" y="5334000"/>
            <a:ext cx="3124200" cy="1524000"/>
          </a:xfrm>
          <a:prstGeom prst="rect">
            <a:avLst/>
          </a:prstGeom>
        </p:spPr>
        <p:txBody>
          <a:bodyPr/>
          <a:lstStyle/>
          <a:p>
            <a:pPr algn="ctr">
              <a:lnSpc>
                <a:spcPct val="80000"/>
              </a:lnSpc>
              <a:spcBef>
                <a:spcPts val="0"/>
              </a:spcBef>
              <a:buClr>
                <a:schemeClr val="accent1"/>
              </a:buClr>
              <a:defRPr/>
            </a:pPr>
            <a:r>
              <a:rPr lang="en-US" sz="2800" dirty="0">
                <a:solidFill>
                  <a:srgbClr val="003300"/>
                </a:solidFill>
                <a:cs typeface="Arial" pitchFamily="34" charset="0"/>
              </a:rPr>
              <a:t>Beethoven used emotion &amp; range to move music beyond the classical style </a:t>
            </a:r>
            <a:r>
              <a:rPr kumimoji="1" lang="en-US" sz="2800" kern="0" dirty="0">
                <a:solidFill>
                  <a:srgbClr val="003300"/>
                </a:solidFill>
                <a:cs typeface="Calibri" pitchFamily="34" charset="0"/>
              </a:rPr>
              <a:t> </a:t>
            </a:r>
          </a:p>
        </p:txBody>
      </p:sp>
      <p:pic>
        <p:nvPicPr>
          <p:cNvPr id="7176" name="Picture 2" descr="http://www.awesomestories.com/images/user/3cd8a5c591.jpg"/>
          <p:cNvPicPr>
            <a:picLocks noChangeAspect="1" noChangeArrowheads="1"/>
          </p:cNvPicPr>
          <p:nvPr/>
        </p:nvPicPr>
        <p:blipFill>
          <a:blip r:embed="rId6" cstate="print"/>
          <a:srcRect/>
          <a:stretch>
            <a:fillRect/>
          </a:stretch>
        </p:blipFill>
        <p:spPr bwMode="auto">
          <a:xfrm>
            <a:off x="381000" y="2193925"/>
            <a:ext cx="2590800" cy="3278188"/>
          </a:xfrm>
          <a:prstGeom prst="rect">
            <a:avLst/>
          </a:prstGeom>
          <a:noFill/>
          <a:ln w="9525">
            <a:noFill/>
            <a:miter lim="800000"/>
            <a:headEnd/>
            <a:tailEnd/>
          </a:ln>
        </p:spPr>
      </p:pic>
      <p:pic>
        <p:nvPicPr>
          <p:cNvPr id="7177" name="Picture 4" descr="http://www.berkshirefinearts.com/uploadedImages/articles/395_Mozart-da-Ponte:-Cos888160.jpg"/>
          <p:cNvPicPr>
            <a:picLocks noChangeAspect="1" noChangeArrowheads="1"/>
          </p:cNvPicPr>
          <p:nvPr/>
        </p:nvPicPr>
        <p:blipFill>
          <a:blip r:embed="rId7" cstate="print"/>
          <a:srcRect/>
          <a:stretch>
            <a:fillRect/>
          </a:stretch>
        </p:blipFill>
        <p:spPr bwMode="auto">
          <a:xfrm>
            <a:off x="3429000" y="2209800"/>
            <a:ext cx="2322513" cy="3048000"/>
          </a:xfrm>
          <a:prstGeom prst="rect">
            <a:avLst/>
          </a:prstGeom>
          <a:noFill/>
          <a:ln w="9525">
            <a:noFill/>
            <a:miter lim="800000"/>
            <a:headEnd/>
            <a:tailEnd/>
          </a:ln>
        </p:spPr>
      </p:pic>
      <p:pic>
        <p:nvPicPr>
          <p:cNvPr id="7178" name="Picture 6" descr="http://midiworld.com/px/beethoven.jpg"/>
          <p:cNvPicPr>
            <a:picLocks noChangeAspect="1" noChangeArrowheads="1"/>
          </p:cNvPicPr>
          <p:nvPr/>
        </p:nvPicPr>
        <p:blipFill>
          <a:blip r:embed="rId8" cstate="print"/>
          <a:srcRect/>
          <a:stretch>
            <a:fillRect/>
          </a:stretch>
        </p:blipFill>
        <p:spPr bwMode="auto">
          <a:xfrm>
            <a:off x="6324600" y="2209800"/>
            <a:ext cx="2438400" cy="3055938"/>
          </a:xfrm>
          <a:prstGeom prst="rect">
            <a:avLst/>
          </a:prstGeom>
          <a:noFill/>
          <a:ln w="9525">
            <a:noFill/>
            <a:miter lim="800000"/>
            <a:headEnd/>
            <a:tailEnd/>
          </a:ln>
        </p:spPr>
      </p:pic>
      <p:sp>
        <p:nvSpPr>
          <p:cNvPr id="16" name="Rectangle 3"/>
          <p:cNvSpPr txBox="1">
            <a:spLocks noChangeArrowheads="1"/>
          </p:cNvSpPr>
          <p:nvPr/>
        </p:nvSpPr>
        <p:spPr>
          <a:xfrm>
            <a:off x="304800" y="5715000"/>
            <a:ext cx="2895600" cy="762000"/>
          </a:xfrm>
          <a:prstGeom prst="rect">
            <a:avLst/>
          </a:prstGeom>
        </p:spPr>
        <p:txBody>
          <a:bodyPr/>
          <a:lstStyle/>
          <a:p>
            <a:pPr algn="ctr">
              <a:lnSpc>
                <a:spcPct val="80000"/>
              </a:lnSpc>
              <a:spcBef>
                <a:spcPts val="0"/>
              </a:spcBef>
              <a:buClr>
                <a:schemeClr val="accent1"/>
              </a:buClr>
              <a:defRPr/>
            </a:pPr>
            <a:r>
              <a:rPr kumimoji="1" lang="en-US" sz="2800" kern="0" dirty="0">
                <a:solidFill>
                  <a:srgbClr val="C00000"/>
                </a:solidFill>
                <a:cs typeface="Calibri" pitchFamily="34" charset="0"/>
              </a:rPr>
              <a:t>Franz Joseph Haydn  </a:t>
            </a:r>
          </a:p>
        </p:txBody>
      </p:sp>
      <p:sp>
        <p:nvSpPr>
          <p:cNvPr id="18" name="Rectangle 3"/>
          <p:cNvSpPr txBox="1">
            <a:spLocks noChangeArrowheads="1"/>
          </p:cNvSpPr>
          <p:nvPr/>
        </p:nvSpPr>
        <p:spPr>
          <a:xfrm>
            <a:off x="3124200" y="5715000"/>
            <a:ext cx="2895600" cy="762000"/>
          </a:xfrm>
          <a:prstGeom prst="rect">
            <a:avLst/>
          </a:prstGeom>
        </p:spPr>
        <p:txBody>
          <a:bodyPr/>
          <a:lstStyle/>
          <a:p>
            <a:pPr algn="ctr">
              <a:lnSpc>
                <a:spcPct val="80000"/>
              </a:lnSpc>
              <a:spcBef>
                <a:spcPts val="0"/>
              </a:spcBef>
              <a:buClr>
                <a:schemeClr val="accent1"/>
              </a:buClr>
              <a:defRPr/>
            </a:pPr>
            <a:r>
              <a:rPr kumimoji="1" lang="en-US" sz="2800" kern="0" dirty="0">
                <a:solidFill>
                  <a:srgbClr val="0000CC"/>
                </a:solidFill>
                <a:cs typeface="Calibri" pitchFamily="34" charset="0"/>
              </a:rPr>
              <a:t>Wolfgang Amadeus Mozart</a:t>
            </a:r>
          </a:p>
        </p:txBody>
      </p:sp>
      <p:sp>
        <p:nvSpPr>
          <p:cNvPr id="19" name="Rectangle 3"/>
          <p:cNvSpPr txBox="1">
            <a:spLocks noChangeArrowheads="1"/>
          </p:cNvSpPr>
          <p:nvPr/>
        </p:nvSpPr>
        <p:spPr>
          <a:xfrm>
            <a:off x="6096000" y="5867400"/>
            <a:ext cx="2895600" cy="457200"/>
          </a:xfrm>
          <a:prstGeom prst="rect">
            <a:avLst/>
          </a:prstGeom>
        </p:spPr>
        <p:txBody>
          <a:bodyPr/>
          <a:lstStyle/>
          <a:p>
            <a:pPr algn="ctr">
              <a:lnSpc>
                <a:spcPct val="80000"/>
              </a:lnSpc>
              <a:spcBef>
                <a:spcPts val="0"/>
              </a:spcBef>
              <a:buClr>
                <a:schemeClr val="accent1"/>
              </a:buClr>
              <a:defRPr/>
            </a:pPr>
            <a:r>
              <a:rPr kumimoji="1" lang="en-US" sz="2800" kern="0" dirty="0">
                <a:solidFill>
                  <a:srgbClr val="003300"/>
                </a:solidFill>
                <a:cs typeface="Calibri" pitchFamily="34" charset="0"/>
              </a:rPr>
              <a:t>Beethoven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childTnLst>
                                  <p:subTnLst>
                                    <p:audio>
                                      <p:cMediaNode vol="72000">
                                        <p:cTn display="0" masterRel="sameClick">
                                          <p:stCondLst>
                                            <p:cond evt="begin" delay="0">
                                              <p:tn val="5"/>
                                            </p:cond>
                                          </p:stCondLst>
                                          <p:endCondLst>
                                            <p:cond evt="onStopAudio" delay="0">
                                              <p:tgtEl>
                                                <p:sldTgt/>
                                              </p:tgtEl>
                                            </p:cond>
                                          </p:endCondLst>
                                        </p:cTn>
                                        <p:tgtEl>
                                          <p:sndTgt r:embed="rId3" name="haydnj_sym082_2[1].wav"/>
                                        </p:tgtEl>
                                      </p:cMediaNode>
                                    </p:audio>
                                  </p:subTnLst>
                                </p:cTn>
                              </p:par>
                              <p:par>
                                <p:cTn id="8" presetID="10" presetClass="exit" presetSubtype="0" fill="hold" grpId="0" nodeType="withEffect">
                                  <p:stCondLst>
                                    <p:cond delay="0"/>
                                  </p:stCondLst>
                                  <p:childTnLst>
                                    <p:animEffect transition="out" filter="fade">
                                      <p:cBhvr>
                                        <p:cTn id="9" dur="1000"/>
                                        <p:tgtEl>
                                          <p:spTgt spid="16"/>
                                        </p:tgtEl>
                                      </p:cBhvr>
                                    </p:animEffect>
                                    <p:set>
                                      <p:cBhvr>
                                        <p:cTn id="10" dur="1" fill="hold">
                                          <p:stCondLst>
                                            <p:cond delay="999"/>
                                          </p:stCondLst>
                                        </p:cTn>
                                        <p:tgtEl>
                                          <p:spTgt spid="1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Effect transition="in" filter="fade">
                                      <p:cBhvr>
                                        <p:cTn id="15" dur="1000"/>
                                        <p:tgtEl>
                                          <p:spTgt spid="12">
                                            <p:txEl>
                                              <p:pRg st="0" end="0"/>
                                            </p:txEl>
                                          </p:spTgt>
                                        </p:tgtEl>
                                      </p:cBhvr>
                                    </p:animEffect>
                                  </p:childTnLst>
                                  <p:subTnLst>
                                    <p:audio>
                                      <p:cMediaNode>
                                        <p:cTn display="0" masterRel="sameClick">
                                          <p:stCondLst>
                                            <p:cond evt="begin" delay="0">
                                              <p:tn val="13"/>
                                            </p:cond>
                                          </p:stCondLst>
                                          <p:endCondLst>
                                            <p:cond evt="onStopAudio" delay="0">
                                              <p:tgtEl>
                                                <p:sldTgt/>
                                              </p:tgtEl>
                                            </p:cond>
                                          </p:endCondLst>
                                        </p:cTn>
                                        <p:tgtEl>
                                          <p:sndTgt r:embed="rId4" name="Mozart - Fantasy in D Minor For Piano.wav"/>
                                        </p:tgtEl>
                                      </p:cMediaNode>
                                    </p:audio>
                                  </p:subTnLst>
                                </p:cTn>
                              </p:par>
                              <p:par>
                                <p:cTn id="16" presetID="10" presetClass="exit" presetSubtype="0" fill="hold" grpId="0" nodeType="withEffect">
                                  <p:stCondLst>
                                    <p:cond delay="0"/>
                                  </p:stCondLst>
                                  <p:childTnLst>
                                    <p:animEffect transition="out" filter="fade">
                                      <p:cBhvr>
                                        <p:cTn id="17" dur="1000"/>
                                        <p:tgtEl>
                                          <p:spTgt spid="18"/>
                                        </p:tgtEl>
                                      </p:cBhvr>
                                    </p:animEffect>
                                    <p:set>
                                      <p:cBhvr>
                                        <p:cTn id="18" dur="1" fill="hold">
                                          <p:stCondLst>
                                            <p:cond delay="999"/>
                                          </p:stCondLst>
                                        </p:cTn>
                                        <p:tgtEl>
                                          <p:spTgt spid="1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3">
                                            <p:txEl>
                                              <p:pRg st="0" end="0"/>
                                            </p:txEl>
                                          </p:spTgt>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5" name="FINALE~1.WAV"/>
                                        </p:tgtEl>
                                      </p:cMediaNode>
                                    </p:audio>
                                  </p:subTnLst>
                                </p:cTn>
                              </p:par>
                              <p:par>
                                <p:cTn id="23" presetID="10" presetClass="exit" presetSubtype="0" fill="hold" grpId="0" nodeType="withEffect">
                                  <p:stCondLst>
                                    <p:cond delay="0"/>
                                  </p:stCondLst>
                                  <p:childTnLst>
                                    <p:animEffect transition="out" filter="fade">
                                      <p:cBhvr>
                                        <p:cTn id="24" dur="1000"/>
                                        <p:tgtEl>
                                          <p:spTgt spid="19"/>
                                        </p:tgtEl>
                                      </p:cBhvr>
                                    </p:animEffect>
                                    <p:set>
                                      <p:cBhvr>
                                        <p:cTn id="25" dur="1" fill="hold">
                                          <p:stCondLst>
                                            <p:cond delay="999"/>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autoUpdateAnimBg="0"/>
      <p:bldP spid="12" grpId="0" build="p" autoUpdateAnimBg="0"/>
      <p:bldP spid="13" grpId="0" build="p" autoUpdateAnimBg="0"/>
      <p:bldP spid="16" grpId="0"/>
      <p:bldP spid="18"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Title 1"/>
          <p:cNvSpPr>
            <a:spLocks noGrp="1"/>
          </p:cNvSpPr>
          <p:nvPr>
            <p:ph type="title"/>
          </p:nvPr>
        </p:nvSpPr>
        <p:spPr>
          <a:xfrm>
            <a:off x="0" y="0"/>
            <a:ext cx="9144000" cy="914400"/>
          </a:xfrm>
        </p:spPr>
        <p:txBody>
          <a:bodyPr/>
          <a:lstStyle/>
          <a:p>
            <a:r>
              <a:rPr lang="en-US" sz="4200" smtClean="0"/>
              <a:t>Impact of the Enlightenment: </a:t>
            </a:r>
            <a:r>
              <a:rPr lang="en-US" sz="4200" smtClean="0">
                <a:solidFill>
                  <a:srgbClr val="C00000"/>
                </a:solidFill>
              </a:rPr>
              <a:t>Economics</a:t>
            </a:r>
          </a:p>
        </p:txBody>
      </p:sp>
      <p:pic>
        <p:nvPicPr>
          <p:cNvPr id="91142" name="Picture 6" descr="http://www.greekshares.com/uploads/image/adam_smith.jpg"/>
          <p:cNvPicPr>
            <a:picLocks noChangeAspect="1" noChangeArrowheads="1"/>
          </p:cNvPicPr>
          <p:nvPr/>
        </p:nvPicPr>
        <p:blipFill>
          <a:blip r:embed="rId3" cstate="print"/>
          <a:srcRect/>
          <a:stretch>
            <a:fillRect/>
          </a:stretch>
        </p:blipFill>
        <p:spPr bwMode="auto">
          <a:xfrm>
            <a:off x="215900" y="2133600"/>
            <a:ext cx="3670300" cy="4648200"/>
          </a:xfrm>
          <a:prstGeom prst="rect">
            <a:avLst/>
          </a:prstGeom>
          <a:noFill/>
          <a:ln w="9525">
            <a:noFill/>
            <a:miter lim="800000"/>
            <a:headEnd/>
            <a:tailEnd/>
          </a:ln>
        </p:spPr>
      </p:pic>
      <p:sp>
        <p:nvSpPr>
          <p:cNvPr id="8" name="Rectangular Callout 7"/>
          <p:cNvSpPr>
            <a:spLocks noChangeArrowheads="1"/>
          </p:cNvSpPr>
          <p:nvPr/>
        </p:nvSpPr>
        <p:spPr bwMode="auto">
          <a:xfrm>
            <a:off x="381000" y="762000"/>
            <a:ext cx="8458200" cy="1295400"/>
          </a:xfrm>
          <a:prstGeom prst="wedgeRectCallout">
            <a:avLst>
              <a:gd name="adj1" fmla="val -13431"/>
              <a:gd name="adj2" fmla="val -7833"/>
            </a:avLst>
          </a:prstGeom>
          <a:solidFill>
            <a:srgbClr val="FFFFCC"/>
          </a:solidFill>
          <a:ln w="9525" algn="ctr">
            <a:solidFill>
              <a:schemeClr val="tx1"/>
            </a:solidFill>
            <a:round/>
            <a:headEnd/>
            <a:tailEnd/>
          </a:ln>
        </p:spPr>
        <p:txBody>
          <a:bodyPr/>
          <a:lstStyle/>
          <a:p>
            <a:pPr algn="ctr" eaLnBrk="0" hangingPunct="0">
              <a:lnSpc>
                <a:spcPct val="85000"/>
              </a:lnSpc>
            </a:pPr>
            <a:r>
              <a:rPr lang="en-US" sz="3200"/>
              <a:t>One of the most important Enlightenment ideas was the theory of capitalism &amp; laissez-faire economics by Scottish professor Adam Smith</a:t>
            </a:r>
          </a:p>
        </p:txBody>
      </p:sp>
      <p:pic>
        <p:nvPicPr>
          <p:cNvPr id="8197" name="Picture 2"/>
          <p:cNvPicPr>
            <a:picLocks noChangeAspect="1" noChangeArrowheads="1"/>
          </p:cNvPicPr>
          <p:nvPr/>
        </p:nvPicPr>
        <p:blipFill>
          <a:blip r:embed="rId4" cstate="print"/>
          <a:srcRect/>
          <a:stretch>
            <a:fillRect/>
          </a:stretch>
        </p:blipFill>
        <p:spPr bwMode="auto">
          <a:xfrm>
            <a:off x="4114800" y="2133600"/>
            <a:ext cx="4953000" cy="4648200"/>
          </a:xfrm>
          <a:prstGeom prst="rect">
            <a:avLst/>
          </a:prstGeom>
          <a:noFill/>
          <a:ln w="9525">
            <a:noFill/>
            <a:miter lim="800000"/>
            <a:headEnd/>
            <a:tailEnd/>
          </a:ln>
        </p:spPr>
      </p:pic>
      <p:sp>
        <p:nvSpPr>
          <p:cNvPr id="10" name="Rectangular Callout 9"/>
          <p:cNvSpPr>
            <a:spLocks noChangeArrowheads="1"/>
          </p:cNvSpPr>
          <p:nvPr/>
        </p:nvSpPr>
        <p:spPr bwMode="auto">
          <a:xfrm>
            <a:off x="76200" y="2209800"/>
            <a:ext cx="4038600" cy="2057400"/>
          </a:xfrm>
          <a:prstGeom prst="wedgeRectCallout">
            <a:avLst>
              <a:gd name="adj1" fmla="val -13431"/>
              <a:gd name="adj2" fmla="val -7833"/>
            </a:avLst>
          </a:prstGeom>
          <a:solidFill>
            <a:srgbClr val="CCFFCC"/>
          </a:solidFill>
          <a:ln w="9525" algn="ctr">
            <a:solidFill>
              <a:schemeClr val="tx1"/>
            </a:solidFill>
            <a:round/>
            <a:headEnd/>
            <a:tailEnd/>
          </a:ln>
        </p:spPr>
        <p:txBody>
          <a:bodyPr/>
          <a:lstStyle/>
          <a:p>
            <a:pPr algn="ctr" eaLnBrk="0" hangingPunct="0">
              <a:lnSpc>
                <a:spcPct val="80000"/>
              </a:lnSpc>
            </a:pPr>
            <a:r>
              <a:rPr lang="en-US" sz="3200"/>
              <a:t>Capitalism is an economic model based on private ownership of property &amp; desire </a:t>
            </a:r>
            <a:br>
              <a:rPr lang="en-US" sz="3200"/>
            </a:br>
            <a:r>
              <a:rPr lang="en-US" sz="3200"/>
              <a:t>to make profits </a:t>
            </a:r>
          </a:p>
        </p:txBody>
      </p:sp>
      <p:sp>
        <p:nvSpPr>
          <p:cNvPr id="12" name="Rectangular Callout 11"/>
          <p:cNvSpPr>
            <a:spLocks noChangeArrowheads="1"/>
          </p:cNvSpPr>
          <p:nvPr/>
        </p:nvSpPr>
        <p:spPr bwMode="auto">
          <a:xfrm>
            <a:off x="76200" y="4419600"/>
            <a:ext cx="4038600" cy="2362200"/>
          </a:xfrm>
          <a:prstGeom prst="wedgeRectCallout">
            <a:avLst>
              <a:gd name="adj1" fmla="val -13431"/>
              <a:gd name="adj2" fmla="val -7833"/>
            </a:avLst>
          </a:prstGeom>
          <a:solidFill>
            <a:srgbClr val="FFCC99"/>
          </a:solidFill>
          <a:ln w="9525" algn="ctr">
            <a:solidFill>
              <a:schemeClr val="tx1"/>
            </a:solidFill>
            <a:round/>
            <a:headEnd/>
            <a:tailEnd/>
          </a:ln>
        </p:spPr>
        <p:txBody>
          <a:bodyPr/>
          <a:lstStyle/>
          <a:p>
            <a:pPr algn="ctr" eaLnBrk="0" hangingPunct="0">
              <a:lnSpc>
                <a:spcPct val="80000"/>
              </a:lnSpc>
            </a:pPr>
            <a:r>
              <a:rPr lang="en-US" sz="3200"/>
              <a:t>Laissez-faire is the idea that the economy thrives when the gov’t does not interfere with businesses &amp; allows a free market to exist  </a:t>
            </a:r>
          </a:p>
        </p:txBody>
      </p:sp>
      <p:pic>
        <p:nvPicPr>
          <p:cNvPr id="13" name="Picture 3"/>
          <p:cNvPicPr>
            <a:picLocks noChangeAspect="1" noChangeArrowheads="1"/>
          </p:cNvPicPr>
          <p:nvPr/>
        </p:nvPicPr>
        <p:blipFill>
          <a:blip r:embed="rId5" cstate="print"/>
          <a:srcRect/>
          <a:stretch>
            <a:fillRect/>
          </a:stretch>
        </p:blipFill>
        <p:spPr bwMode="auto">
          <a:xfrm>
            <a:off x="4267200" y="733425"/>
            <a:ext cx="4800600" cy="6124575"/>
          </a:xfrm>
          <a:prstGeom prst="rect">
            <a:avLst/>
          </a:prstGeom>
          <a:noFill/>
          <a:ln w="9525">
            <a:noFill/>
            <a:miter lim="800000"/>
            <a:headEnd/>
            <a:tailEnd/>
          </a:ln>
        </p:spPr>
      </p:pic>
      <p:pic>
        <p:nvPicPr>
          <p:cNvPr id="16" name="Picture 4"/>
          <p:cNvPicPr>
            <a:picLocks noChangeAspect="1" noChangeArrowheads="1"/>
          </p:cNvPicPr>
          <p:nvPr/>
        </p:nvPicPr>
        <p:blipFill>
          <a:blip r:embed="rId6" cstate="print"/>
          <a:srcRect/>
          <a:stretch>
            <a:fillRect/>
          </a:stretch>
        </p:blipFill>
        <p:spPr bwMode="auto">
          <a:xfrm>
            <a:off x="4267200" y="0"/>
            <a:ext cx="4876800" cy="5588000"/>
          </a:xfrm>
          <a:prstGeom prst="rect">
            <a:avLst/>
          </a:prstGeom>
          <a:noFill/>
          <a:ln w="9525">
            <a:noFill/>
            <a:miter lim="800000"/>
            <a:headEnd/>
            <a:tailEnd/>
          </a:ln>
        </p:spPr>
      </p:pic>
      <p:sp>
        <p:nvSpPr>
          <p:cNvPr id="15" name="Rectangular Callout 14"/>
          <p:cNvSpPr>
            <a:spLocks noChangeArrowheads="1"/>
          </p:cNvSpPr>
          <p:nvPr/>
        </p:nvSpPr>
        <p:spPr bwMode="auto">
          <a:xfrm>
            <a:off x="4419600" y="5562600"/>
            <a:ext cx="4572000" cy="1219200"/>
          </a:xfrm>
          <a:prstGeom prst="wedgeRectCallout">
            <a:avLst>
              <a:gd name="adj1" fmla="val -13431"/>
              <a:gd name="adj2" fmla="val -7833"/>
            </a:avLst>
          </a:prstGeom>
          <a:solidFill>
            <a:srgbClr val="C1E0FF"/>
          </a:solidFill>
          <a:ln w="9525" algn="ctr">
            <a:solidFill>
              <a:schemeClr val="tx1"/>
            </a:solidFill>
            <a:round/>
            <a:headEnd/>
            <a:tailEnd/>
          </a:ln>
        </p:spPr>
        <p:txBody>
          <a:bodyPr/>
          <a:lstStyle/>
          <a:p>
            <a:pPr algn="ctr" eaLnBrk="0" hangingPunct="0">
              <a:lnSpc>
                <a:spcPct val="80000"/>
              </a:lnSpc>
            </a:pPr>
            <a:r>
              <a:rPr lang="en-US" sz="3200"/>
              <a:t>According to Adam Smith, price is determined by supply &amp; demand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par>
                                <p:cTn id="8" presetID="10" presetClass="exit" presetSubtype="0" fill="hold" nodeType="withEffect">
                                  <p:stCondLst>
                                    <p:cond delay="0"/>
                                  </p:stCondLst>
                                  <p:childTnLst>
                                    <p:animEffect transition="out" filter="fade">
                                      <p:cBhvr>
                                        <p:cTn id="9" dur="1000"/>
                                        <p:tgtEl>
                                          <p:spTgt spid="91142"/>
                                        </p:tgtEl>
                                      </p:cBhvr>
                                    </p:animEffect>
                                    <p:set>
                                      <p:cBhvr>
                                        <p:cTn id="10" dur="1" fill="hold">
                                          <p:stCondLst>
                                            <p:cond delay="999"/>
                                          </p:stCondLst>
                                        </p:cTn>
                                        <p:tgtEl>
                                          <p:spTgt spid="9114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childTnLst>
                                </p:cTn>
                              </p:par>
                              <p:par>
                                <p:cTn id="19" presetID="10" presetClass="exit" presetSubtype="0" fill="hold" grpId="0" nodeType="withEffect">
                                  <p:stCondLst>
                                    <p:cond delay="0"/>
                                  </p:stCondLst>
                                  <p:childTnLst>
                                    <p:animEffect transition="out" filter="fade">
                                      <p:cBhvr>
                                        <p:cTn id="20" dur="1000"/>
                                        <p:tgtEl>
                                          <p:spTgt spid="8"/>
                                        </p:tgtEl>
                                      </p:cBhvr>
                                    </p:animEffect>
                                    <p:set>
                                      <p:cBhvr>
                                        <p:cTn id="21" dur="1" fill="hold">
                                          <p:stCondLst>
                                            <p:cond delay="999"/>
                                          </p:stCondLst>
                                        </p:cTn>
                                        <p:tgtEl>
                                          <p:spTgt spid="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childTnLst>
                                </p:cTn>
                              </p:par>
                              <p:par>
                                <p:cTn id="27" presetID="10"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1000"/>
                                        <p:tgtEl>
                                          <p:spTgt spid="16"/>
                                        </p:tgtEl>
                                      </p:cBhvr>
                                    </p:animEffect>
                                  </p:childTnLst>
                                </p:cTn>
                              </p:par>
                              <p:par>
                                <p:cTn id="30" presetID="10" presetClass="exit" presetSubtype="0" fill="hold" nodeType="withEffect">
                                  <p:stCondLst>
                                    <p:cond delay="0"/>
                                  </p:stCondLst>
                                  <p:childTnLst>
                                    <p:animEffect transition="out" filter="fade">
                                      <p:cBhvr>
                                        <p:cTn id="31" dur="1000"/>
                                        <p:tgtEl>
                                          <p:spTgt spid="13"/>
                                        </p:tgtEl>
                                      </p:cBhvr>
                                    </p:animEffect>
                                    <p:set>
                                      <p:cBhvr>
                                        <p:cTn id="32" dur="1" fill="hold">
                                          <p:stCondLst>
                                            <p:cond delay="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t>Situation #1</a:t>
            </a:r>
          </a:p>
        </p:txBody>
      </p:sp>
      <p:sp>
        <p:nvSpPr>
          <p:cNvPr id="9219" name="Content Placeholder 2"/>
          <p:cNvSpPr>
            <a:spLocks noGrp="1"/>
          </p:cNvSpPr>
          <p:nvPr>
            <p:ph idx="1"/>
          </p:nvPr>
        </p:nvSpPr>
        <p:spPr>
          <a:xfrm>
            <a:off x="228600" y="1295400"/>
            <a:ext cx="8686800" cy="4830763"/>
          </a:xfrm>
        </p:spPr>
        <p:txBody>
          <a:bodyPr/>
          <a:lstStyle/>
          <a:p>
            <a:pPr eaLnBrk="1" hangingPunct="1">
              <a:buFont typeface="Arial" charset="0"/>
              <a:buNone/>
            </a:pPr>
            <a:r>
              <a:rPr lang="en-US" smtClean="0"/>
              <a:t>    The economy has taken a turn for the worse. The president believes the government should get the economy moving again. He wants to pass laws that require individuals and businesses to follow the government’s advice about what should be produced.</a:t>
            </a:r>
          </a:p>
          <a:p>
            <a:pPr eaLnBrk="1" hangingPunct="1">
              <a:buFont typeface="Arial" charset="0"/>
              <a:buNone/>
            </a:pPr>
            <a:endParaRPr lang="en-US" smtClean="0"/>
          </a:p>
          <a:p>
            <a:pPr algn="ctr" eaLnBrk="1" hangingPunct="1">
              <a:buFont typeface="Arial" charset="0"/>
              <a:buNone/>
            </a:pPr>
            <a:r>
              <a:rPr lang="en-US" sz="4400" smtClean="0"/>
              <a:t>What Would Adam Smith Say? Why?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Would Adam Smith Say</a:t>
            </a:r>
            <a:br>
              <a:rPr lang="en-US" dirty="0" smtClean="0"/>
            </a:br>
            <a:r>
              <a:rPr lang="en-US" dirty="0" smtClean="0"/>
              <a:t>about Situation #1</a:t>
            </a:r>
          </a:p>
        </p:txBody>
      </p:sp>
      <p:sp>
        <p:nvSpPr>
          <p:cNvPr id="10243" name="Content Placeholder 2"/>
          <p:cNvSpPr>
            <a:spLocks noGrp="1"/>
          </p:cNvSpPr>
          <p:nvPr>
            <p:ph idx="1"/>
          </p:nvPr>
        </p:nvSpPr>
        <p:spPr/>
        <p:txBody>
          <a:bodyPr/>
          <a:lstStyle/>
          <a:p>
            <a:pPr eaLnBrk="1" hangingPunct="1">
              <a:buFont typeface="Arial" charset="0"/>
              <a:buNone/>
            </a:pPr>
            <a:r>
              <a:rPr lang="en-US" smtClean="0"/>
              <a:t>	Smith would be on  the side of relying on the market to improve the economy. He definitely would prefer the invisible hand of the market to the visible boot of the government. He would be afraid that government would favor some interests over others.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Situation #2</a:t>
            </a:r>
          </a:p>
        </p:txBody>
      </p:sp>
      <p:sp>
        <p:nvSpPr>
          <p:cNvPr id="11267" name="Content Placeholder 2"/>
          <p:cNvSpPr>
            <a:spLocks noGrp="1"/>
          </p:cNvSpPr>
          <p:nvPr>
            <p:ph idx="1"/>
          </p:nvPr>
        </p:nvSpPr>
        <p:spPr>
          <a:xfrm>
            <a:off x="304800" y="1295400"/>
            <a:ext cx="8610600" cy="4830763"/>
          </a:xfrm>
        </p:spPr>
        <p:txBody>
          <a:bodyPr/>
          <a:lstStyle/>
          <a:p>
            <a:pPr eaLnBrk="1" hangingPunct="1">
              <a:buFont typeface="Arial" charset="0"/>
              <a:buNone/>
            </a:pPr>
            <a:r>
              <a:rPr lang="en-US" smtClean="0"/>
              <a:t>	The Save Our jobs Coalition is working to pass a law that would penalize businesses that move jobs overseas. In addition, the law would require higher taxes to be placed on imported goods that are cheaper than those goods made in the USA.</a:t>
            </a:r>
          </a:p>
          <a:p>
            <a:pPr eaLnBrk="1" hangingPunct="1">
              <a:buFont typeface="Arial" charset="0"/>
              <a:buNone/>
            </a:pPr>
            <a:endParaRPr lang="en-US" smtClean="0"/>
          </a:p>
          <a:p>
            <a:pPr algn="ctr" eaLnBrk="1" hangingPunct="1">
              <a:buFont typeface="Arial" charset="0"/>
              <a:buNone/>
            </a:pPr>
            <a:r>
              <a:rPr lang="en-US" sz="4400" smtClean="0"/>
              <a:t>What Would Adam Smith Say? Why?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What Would Adam Smith Say</a:t>
            </a:r>
            <a:br>
              <a:rPr lang="en-US" dirty="0" smtClean="0"/>
            </a:br>
            <a:r>
              <a:rPr lang="en-US" dirty="0" smtClean="0"/>
              <a:t>about Situation #2</a:t>
            </a:r>
          </a:p>
        </p:txBody>
      </p:sp>
      <p:sp>
        <p:nvSpPr>
          <p:cNvPr id="12291" name="Content Placeholder 2"/>
          <p:cNvSpPr>
            <a:spLocks noGrp="1"/>
          </p:cNvSpPr>
          <p:nvPr>
            <p:ph idx="1"/>
          </p:nvPr>
        </p:nvSpPr>
        <p:spPr/>
        <p:txBody>
          <a:bodyPr/>
          <a:lstStyle/>
          <a:p>
            <a:pPr eaLnBrk="1" hangingPunct="1">
              <a:buFont typeface="Arial" charset="0"/>
              <a:buNone/>
            </a:pPr>
            <a:r>
              <a:rPr lang="en-US" smtClean="0"/>
              <a:t>	Smith would favor free trade. He said the freer and more general the competition, the better off the public will be. Trade restrictions help certain groups at the expense of the general good. Smith was against mercantilism, just as the American colonies did. Smith supported the American position  in his writings.</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2006"/>
  <p:tag name="DELIMITERS" val="3.1"/>
  <p:tag name="SHOWBARVISIBLE" val="True"/>
  <p:tag name="EXPANDSHOWBAR" val="True"/>
  <p:tag name="USESECONDARYMONITOR" val="True"/>
  <p:tag name="ENABLEPRESENTERVPAD" val="False"/>
  <p:tag name="DEFAULTPORT" val="1001"/>
  <p:tag name="REQUIREPASSWORD" val="False"/>
  <p:tag name="BULLETTYPE" val="3"/>
  <p:tag name="ANSWERNOWSTYLE" val="-1"/>
  <p:tag name="ANSWERNOWTEXT" val="Answer Now"/>
  <p:tag name="COUNTDOWNSTYLE" val="-1"/>
  <p:tag name="RESPCOUNTERSTYLE" val="-1"/>
  <p:tag name="RESPCOUNTERFORMAT" val="0"/>
  <p:tag name="RESPTABLESTYLE" val="-1"/>
  <p:tag name="COUNTDOWNSECONDS" val="10"/>
  <p:tag name="INPUTSOURCE" val="1"/>
  <p:tag name="USEENTERPRISEMANAGER" val="False"/>
  <p:tag name="NUMRESPONSES" val="1"/>
  <p:tag name="ALLOWDUPLICATES" val="False"/>
  <p:tag name="BACKUPSESSIONS" val="True"/>
  <p:tag name="BACKUPMAINTENANCE" val="7"/>
  <p:tag name="CHARTVALUEFORMAT" val="0%"/>
  <p:tag name="AUTOADVANCE" val="False"/>
  <p:tag name="REVIEWONLY" val="False"/>
  <p:tag name="ROTATIONINTERVAL" val="2"/>
  <p:tag name="AUTOUPDATEALIASES" val="True"/>
  <p:tag name="STDCHART" val="1"/>
  <p:tag name="PARTICIPANTSINLEADERBOARD" val="5"/>
  <p:tag name="TEAMSINLEADERBOARD" val="5"/>
  <p:tag name="MAXRESPONDERS" val="5"/>
  <p:tag name="BUBBLENAMEVISIBLE" val="True"/>
  <p:tag name="BUBBLESIZEVISIBLE" val="True"/>
  <p:tag name="BUBBLEVALUEFORMAT" val="0.0"/>
  <p:tag name="BUBBLEGROUPING" val="3"/>
  <p:tag name="DEFAULTNUMTEAMS" val="5"/>
  <p:tag name="CUSTOMGRIDBACKCOLOR" val="-2830136"/>
  <p:tag name="CUSTOMCELLFORECOLOR" val="-16777216"/>
  <p:tag name="CUSTOMCELLBACKCOLOR1" val="-657956"/>
  <p:tag name="CUSTOMCELLBACKCOLOR2" val="-13395457"/>
  <p:tag name="CUSTOMCELLBACKCOLOR3" val="-268652"/>
  <p:tag name="CUSTOMCELLBACKCOLOR4" val="-8355712"/>
  <p:tag name="USESCHEMECOLORS" val="True"/>
  <p:tag name="DISPLAYNAME" val="True"/>
  <p:tag name="DISPLAYDEVICENUMBER" val="True"/>
  <p:tag name="DISPLAYDEVICEID" val="True"/>
  <p:tag name="GRIDOPACITY" val="90"/>
  <p:tag name="GRIDROTATIONINTERVAL" val="2"/>
  <p:tag name="AUTOSIZEGRID" val="True"/>
  <p:tag name="GRIDSIZE" val="{Width=800, Height=600}"/>
  <p:tag name="GRIDPOSITION" val="1"/>
  <p:tag name="POLLINGCYCLE" val="2"/>
  <p:tag name="CHARTCOLORS" val="0"/>
  <p:tag name="CHARTLABELS" val="0"/>
  <p:tag name="RESETCHARTS" val="True"/>
  <p:tag name="INCLUDENONRESPONDERS" val="False"/>
  <p:tag name="MULTIRESPDIVISOR" val="1"/>
  <p:tag name="PARTLISTDEFAULT" val="0"/>
  <p:tag name="INCLUDEPPT" val="True"/>
  <p:tag name="ALLOWUSERFEEDBACK" val="True"/>
  <p:tag name="CORRECTPOINTVALUE" val="100"/>
  <p:tag name="INCORRECTPOINTVALUE" val="0"/>
  <p:tag name="REALTIMEBACKUP" val="False"/>
  <p:tag name="ADDINALWAYSLOADED" val="False"/>
  <p:tag name="ZEROBASED" val="False"/>
  <p:tag name="AUTOADJUSTPARTRANGE" val="True"/>
  <p:tag name="CHARTSCALE" val="True"/>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Baggett">
  <a:themeElements>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fontScheme name="Brooks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Brooks design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Brooks design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Brooks design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rooks design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Brooks design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Brooks design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
      <a:clrScheme name="Brooks design 7">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0000CC"/>
        </a:folHlink>
      </a:clrScheme>
      <a:clrMap bg1="lt1" tx1="dk1" bg2="lt2" tx2="dk2" accent1="accent1" accent2="accent2" accent3="accent3" accent4="accent4" accent5="accent5" accent6="accent6" hlink="hlink" folHlink="folHlink"/>
    </a:extraClrScheme>
    <a:extraClrScheme>
      <a:clrScheme name="Brooks design 8">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FF0000"/>
        </a:hlink>
        <a:folHlink>
          <a:srgbClr val="CC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Baggett</Template>
  <TotalTime>1473</TotalTime>
  <Words>4467</Words>
  <Application>Microsoft Office PowerPoint</Application>
  <PresentationFormat>On-screen Show (4:3)</PresentationFormat>
  <Paragraphs>223</Paragraphs>
  <Slides>19</Slides>
  <Notes>11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19</vt:i4>
      </vt:variant>
    </vt:vector>
  </HeadingPairs>
  <TitlesOfParts>
    <vt:vector size="24" baseType="lpstr">
      <vt:lpstr>Calibri</vt:lpstr>
      <vt:lpstr>Arial</vt:lpstr>
      <vt:lpstr>Times New Roman</vt:lpstr>
      <vt:lpstr>Baggett</vt:lpstr>
      <vt:lpstr>Office Theme</vt:lpstr>
      <vt:lpstr>Slide 1</vt:lpstr>
      <vt:lpstr>Impact of the Enlightenment</vt:lpstr>
      <vt:lpstr>Impact of the Enlightenment: Culture</vt:lpstr>
      <vt:lpstr>Impact of the Enlightenment: Culture</vt:lpstr>
      <vt:lpstr>Impact of the Enlightenment: Economics</vt:lpstr>
      <vt:lpstr>Situation #1</vt:lpstr>
      <vt:lpstr>What Would Adam Smith Say about Situation #1</vt:lpstr>
      <vt:lpstr>Situation #2</vt:lpstr>
      <vt:lpstr>What Would Adam Smith Say about Situation #2</vt:lpstr>
      <vt:lpstr>Situation #3</vt:lpstr>
      <vt:lpstr>What Would Adam Smith Say about Situation #3</vt:lpstr>
      <vt:lpstr>Impact of the Enlightenment: New Ideas</vt:lpstr>
      <vt:lpstr>Impact of the Enlightenment: Women</vt:lpstr>
      <vt:lpstr>Impact of the Enlightenment: Kings</vt:lpstr>
      <vt:lpstr>Slide 15</vt:lpstr>
      <vt:lpstr>Impact of the Enlightenment: Revolutions</vt:lpstr>
      <vt:lpstr>Closure Activity </vt:lpstr>
      <vt:lpstr>Slide 18</vt:lpstr>
      <vt:lpstr>Encyclopedia Entries </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Brooks Baggett</dc:creator>
  <cp:lastModifiedBy>roselynf.coyne</cp:lastModifiedBy>
  <cp:revision>208</cp:revision>
  <dcterms:created xsi:type="dcterms:W3CDTF">2011-01-16T19:08:56Z</dcterms:created>
  <dcterms:modified xsi:type="dcterms:W3CDTF">2014-11-10T13:12:01Z</dcterms:modified>
</cp:coreProperties>
</file>