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80" r:id="rId2"/>
    <p:sldId id="283" r:id="rId3"/>
    <p:sldId id="284" r:id="rId4"/>
    <p:sldId id="285" r:id="rId5"/>
    <p:sldId id="291" r:id="rId6"/>
    <p:sldId id="287" r:id="rId7"/>
    <p:sldId id="288" r:id="rId8"/>
    <p:sldId id="289" r:id="rId9"/>
    <p:sldId id="290" r:id="rId10"/>
    <p:sldId id="286" r:id="rId11"/>
    <p:sldId id="292" r:id="rId12"/>
    <p:sldId id="293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95" r:id="rId24"/>
    <p:sldId id="281" r:id="rId25"/>
    <p:sldId id="306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66"/>
    <a:srgbClr val="006600"/>
    <a:srgbClr val="0000CC"/>
    <a:srgbClr val="CCCCFF"/>
    <a:srgbClr val="CCFFCC"/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9279" autoAdjust="0"/>
  </p:normalViewPr>
  <p:slideViewPr>
    <p:cSldViewPr>
      <p:cViewPr varScale="1">
        <p:scale>
          <a:sx n="50" d="100"/>
          <a:sy n="5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C842EA-857B-4C2C-AF14-84EC6D60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455FD-614F-4FDB-BA03-F80ABB25A23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E46E3-71A0-49EF-9044-972EBF6A1E9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The Old Testament Trinity Prefiguring the Incarnation"  by Andrei Rublev, c.1410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15C211-AE90-4C66-939F-3956E84C966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Medeival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E29BD-0F73-4C20-B9D7-2AD330DF384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Giotto-(Measta of Ognissanti)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87B34-644C-4188-8086-FAAE95A1244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Cimebue—(Maesta of St. Trinesta)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FE95F-0AAF-4532-AEC8-53FBE14EEAC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Medieval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025F4-732F-4EE3-8C63-5D790F6CE33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Raphael—Agnolo Doni (1506)--Renaissance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AC643-F5C9-4344-8630-44A2158BCDA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Botticelli—Renaissance (Madonna of Melagrana)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F264C-82D7-48D3-88F7-023FE31E6E5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Lippi—(Madonna with Child and Angels)--Renaissance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16C92-E589-4E78-ACD7-A32C26E419D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/>
              <a:t>madonna litta by leonardo da vinci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1706D-CC62-492E-A15C-36201BFC0CF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The Old Testament Trinity Prefiguring the Incarnation"  by Andrei Rublev, c.1410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5045C-EAF0-4424-A27C-2E3B58246A0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Medeival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239C7-7222-474B-BF6E-4AFEB46B39C2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371A5-65ED-4DB7-8AD9-34BAFC4C4A4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Giotto-(Measta of Ognissanti)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18BEA-81CB-44A1-85C8-4B7BBC591AF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Cimebue—(Maesta of St. Trinesta)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6CF6E-D6A3-4993-8F8B-410C2AE703C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Medieval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0C8E-2A51-4543-ACED-FD669F81715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Raphael—Agnolo Doni (1506)--Renaissance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AF5BC-7181-4B34-9BF4-6CAF13999DB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Botticelli—Renaissance (Madonna of Melagrana)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1DAF0-13DB-4F34-B862-B1483E84B57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Lippi—(Madonna with Child and Angels)--Renaissance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F22C5-301E-4F4C-8216-C3371FF54D2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/>
              <a:t>madonna litta by leonardo da vinci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3800" smtClean="0"/>
              <a:t>What were the important characteristics of Humanism &amp; Renaissance literature?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80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80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Warm-Up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3800" smtClean="0">
                <a:solidFill>
                  <a:schemeClr val="folHlink"/>
                </a:solidFill>
              </a:rPr>
              <a:t>Find the chart on the back of Friday’s notes “Renaissance Artists” 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3800" smtClean="0">
                <a:solidFill>
                  <a:schemeClr val="folHlink"/>
                </a:solidFill>
              </a:rPr>
              <a:t>For each image, guess whether it is Medieval or Renaissance art &amp; why </a:t>
            </a:r>
            <a:endParaRPr lang="en-US" sz="3800" smtClean="0">
              <a:solidFill>
                <a:srgbClr val="0033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ppi-Madonna and Child with 2 Angels (Ren)"/>
          <p:cNvPicPr>
            <a:picLocks noChangeAspect="1" noChangeArrowheads="1"/>
          </p:cNvPicPr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213360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</p:txBody>
      </p:sp>
      <p:pic>
        <p:nvPicPr>
          <p:cNvPr id="13315" name="Picture 4" descr="http://www.repropaint.com/Images/Davinci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119063"/>
            <a:ext cx="54102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pic>
        <p:nvPicPr>
          <p:cNvPr id="14339" name="Picture 3" descr="http://www.alamo.edu/sac/vat/arthistory/arts1303/Byz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-3175"/>
            <a:ext cx="5638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53400" y="624840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pic>
        <p:nvPicPr>
          <p:cNvPr id="15363" name="Picture 4" descr="http://www.abm-enterprises.net/titian_venus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71438"/>
            <a:ext cx="56388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0400" y="0"/>
            <a:ext cx="59436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Renaissance (Titian) </a:t>
            </a:r>
            <a:endParaRPr kumimoji="1" lang="en-US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yeux tapestyr (m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200" y="0"/>
            <a:ext cx="6019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Medieval (tapestry)</a:t>
            </a:r>
            <a:endParaRPr kumimoji="1" lang="en-US" sz="66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3" descr="giotto--madonna (M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0"/>
            <a:ext cx="86106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(Early) Renaissance (Giotto) </a:t>
            </a:r>
            <a:endParaRPr kumimoji="1" lang="en-US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pic>
        <p:nvPicPr>
          <p:cNvPr id="18435" name="Picture 3" descr="Cimabue-Madonna and Child in Majesty (Med)"/>
          <p:cNvPicPr>
            <a:picLocks noChangeAspect="1" noChangeArrowheads="1"/>
          </p:cNvPicPr>
          <p:nvPr/>
        </p:nvPicPr>
        <p:blipFill>
          <a:blip r:embed="rId3" cstate="print">
            <a:lum bright="24000" contrast="36000"/>
          </a:blip>
          <a:srcRect t="11111"/>
          <a:stretch>
            <a:fillRect/>
          </a:stretch>
        </p:blipFill>
        <p:spPr bwMode="auto">
          <a:xfrm>
            <a:off x="251460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0"/>
            <a:ext cx="7924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(late) Medieval (</a:t>
            </a:r>
            <a:r>
              <a:rPr kumimoji="1" lang="en-US" sz="5400" b="1" kern="0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Cimebue</a:t>
            </a: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)</a:t>
            </a:r>
            <a:endParaRPr kumimoji="1" lang="en-US" sz="54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iotto_st_francis_uccelli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95263"/>
            <a:ext cx="85725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0400" y="0"/>
            <a:ext cx="59436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(late) Medieval</a:t>
            </a:r>
            <a:endParaRPr kumimoji="1" lang="en-US" sz="54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F01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20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0"/>
            <a:ext cx="7162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Renaissance (Raphael) </a:t>
            </a:r>
            <a:endParaRPr kumimoji="1" lang="en-US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ttice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79375"/>
            <a:ext cx="67056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0"/>
            <a:ext cx="7086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Renaissance (Botticelli)</a:t>
            </a:r>
            <a:endParaRPr kumimoji="1" lang="en-US" sz="66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a typeface="+mj-ea"/>
              </a:rPr>
              <a:t>Guess if the following </a:t>
            </a:r>
            <a:r>
              <a:rPr lang="en-US" sz="6000" dirty="0" smtClean="0">
                <a:ea typeface="+mj-ea"/>
              </a:rPr>
              <a:t> pieces </a:t>
            </a:r>
            <a:r>
              <a:rPr lang="en-US" sz="6000" dirty="0">
                <a:ea typeface="+mj-ea"/>
              </a:rPr>
              <a:t>of art (A-J) are:</a:t>
            </a:r>
            <a:br>
              <a:rPr lang="en-US" sz="6000" dirty="0">
                <a:ea typeface="+mj-ea"/>
              </a:rPr>
            </a:br>
            <a:r>
              <a:rPr lang="en-US" sz="1200" dirty="0">
                <a:ea typeface="+mj-ea"/>
              </a:rPr>
              <a:t/>
            </a:r>
            <a:br>
              <a:rPr lang="en-US" sz="1200" dirty="0">
                <a:ea typeface="+mj-ea"/>
              </a:rPr>
            </a:br>
            <a:r>
              <a:rPr lang="en-US" sz="1200" dirty="0">
                <a:ea typeface="+mj-ea"/>
              </a:rPr>
              <a:t/>
            </a:r>
            <a:br>
              <a:rPr lang="en-US" sz="1200" dirty="0">
                <a:ea typeface="+mj-ea"/>
              </a:rPr>
            </a:b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Renaissance</a:t>
            </a:r>
            <a:r>
              <a:rPr lang="en-US" dirty="0">
                <a:ea typeface="+mj-ea"/>
              </a:rPr>
              <a:t>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or </a:t>
            </a:r>
            <a:br>
              <a:rPr lang="en-US" dirty="0">
                <a:ea typeface="+mj-ea"/>
              </a:rPr>
            </a:b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Medieval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ppi-Madonna and Child with 2 Angels (Ren)"/>
          <p:cNvPicPr>
            <a:picLocks noChangeAspect="1" noChangeArrowheads="1"/>
          </p:cNvPicPr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213360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6600" y="0"/>
            <a:ext cx="5867400" cy="914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Renaissance (</a:t>
            </a:r>
            <a:r>
              <a:rPr kumimoji="1" lang="en-US" sz="5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Lippi</a:t>
            </a: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)</a:t>
            </a:r>
            <a:endParaRPr kumimoji="1" lang="en-US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</p:txBody>
      </p:sp>
      <p:pic>
        <p:nvPicPr>
          <p:cNvPr id="23555" name="Picture 4" descr="http://www.repropaint.com/Images/Davinci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119063"/>
            <a:ext cx="54102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38400" y="0"/>
            <a:ext cx="67056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Renaissance (</a:t>
            </a:r>
            <a:r>
              <a:rPr kumimoji="1" lang="en-US" sz="5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da</a:t>
            </a:r>
            <a:r>
              <a:rPr kumimoji="1" lang="en-US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 Vinci) </a:t>
            </a:r>
            <a:endParaRPr kumimoji="1" lang="en-US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pic>
        <p:nvPicPr>
          <p:cNvPr id="24579" name="Picture 3" descr="http://www.alamo.edu/sac/vat/arthistory/arts1303/Byz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-3175"/>
            <a:ext cx="5638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0" y="0"/>
            <a:ext cx="71628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(late) Medieval (</a:t>
            </a:r>
            <a:r>
              <a:rPr kumimoji="1" lang="en-US" sz="5400" b="1" kern="0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Rublev</a:t>
            </a:r>
            <a:r>
              <a:rPr kumimoji="1" lang="en-US" sz="54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Calibri" pitchFamily="34" charset="0"/>
              </a:rPr>
              <a:t>)</a:t>
            </a:r>
            <a:endParaRPr kumimoji="1" lang="en-US" sz="5400" b="1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/>
            <a:r>
              <a:rPr lang="en-US" sz="3800" smtClean="0"/>
              <a:t>What were the important characteristics of Humanism &amp; Renaissance literature?</a:t>
            </a:r>
          </a:p>
          <a:p>
            <a:endParaRPr lang="en-US" sz="3800" smtClean="0"/>
          </a:p>
          <a:p>
            <a:r>
              <a:rPr lang="en-US" sz="3800" u="sng" smtClean="0">
                <a:solidFill>
                  <a:schemeClr val="folHlink"/>
                </a:solidFill>
              </a:rPr>
              <a:t>Warm-Up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  <a:p>
            <a:pPr lvl="1"/>
            <a:r>
              <a:rPr lang="en-US" sz="3800" smtClean="0">
                <a:solidFill>
                  <a:schemeClr val="folHlink"/>
                </a:solidFill>
              </a:rPr>
              <a:t>Identify the contributions of each of the following Renaissance artists:</a:t>
            </a:r>
            <a:br>
              <a:rPr lang="en-US" sz="3800" smtClean="0">
                <a:solidFill>
                  <a:schemeClr val="folHlink"/>
                </a:solidFill>
              </a:rPr>
            </a:br>
            <a:r>
              <a:rPr lang="en-US" sz="3800" smtClean="0">
                <a:solidFill>
                  <a:schemeClr val="folHlink"/>
                </a:solidFill>
              </a:rPr>
              <a:t>	</a:t>
            </a:r>
            <a:r>
              <a:rPr lang="en-US" sz="3800" smtClean="0">
                <a:solidFill>
                  <a:srgbClr val="0000CC"/>
                </a:solidFill>
              </a:rPr>
              <a:t>Donatello</a:t>
            </a:r>
            <a:r>
              <a:rPr lang="en-US" sz="3800" smtClean="0">
                <a:solidFill>
                  <a:schemeClr val="folHlink"/>
                </a:solidFill>
              </a:rPr>
              <a:t>		</a:t>
            </a:r>
            <a:r>
              <a:rPr lang="en-US" sz="3800" smtClean="0">
                <a:solidFill>
                  <a:srgbClr val="006600"/>
                </a:solidFill>
              </a:rPr>
              <a:t>Michelangelo</a:t>
            </a:r>
            <a:r>
              <a:rPr lang="en-US" sz="3800" smtClean="0">
                <a:solidFill>
                  <a:schemeClr val="folHlink"/>
                </a:solidFill>
              </a:rPr>
              <a:t> </a:t>
            </a:r>
            <a:br>
              <a:rPr lang="en-US" sz="3800" smtClean="0">
                <a:solidFill>
                  <a:schemeClr val="folHlink"/>
                </a:solidFill>
              </a:rPr>
            </a:br>
            <a:r>
              <a:rPr lang="en-US" sz="3800" smtClean="0">
                <a:solidFill>
                  <a:srgbClr val="660066"/>
                </a:solidFill>
              </a:rPr>
              <a:t>da Vinci</a:t>
            </a:r>
            <a:r>
              <a:rPr lang="en-US" sz="3800" smtClean="0">
                <a:solidFill>
                  <a:schemeClr val="folHlink"/>
                </a:solidFill>
              </a:rPr>
              <a:t>	  Raphael       </a:t>
            </a:r>
            <a:r>
              <a:rPr lang="en-US" sz="3800" smtClean="0">
                <a:solidFill>
                  <a:srgbClr val="003366"/>
                </a:solidFill>
              </a:rPr>
              <a:t>Bruneschelli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 Humanism &amp; Renaissance Literature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z="3800" smtClean="0"/>
              <a:t>What were the important characteristics of Humanism &amp; Renaissance literature?</a:t>
            </a:r>
          </a:p>
          <a:p>
            <a:pPr lvl="1"/>
            <a:r>
              <a:rPr lang="en-US" sz="3800" smtClean="0"/>
              <a:t>Working with your partner, examine the background information from the placard presented &amp; answer the questions </a:t>
            </a:r>
          </a:p>
          <a:p>
            <a:pPr lvl="1"/>
            <a:r>
              <a:rPr lang="en-US" sz="3800" smtClean="0"/>
              <a:t>When finished, bring your answers to the teacher &amp; swap out for a new placard</a:t>
            </a:r>
          </a:p>
          <a:p>
            <a:pPr lvl="1"/>
            <a:r>
              <a:rPr lang="en-US" sz="3800" smtClean="0"/>
              <a:t>When finished, be prepared for a brief class activity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Closure Assignment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sz="3800" smtClean="0"/>
              <a:t>Pick one of the Renaissance people we studied today &amp; create a tombstone that commemorates their importance</a:t>
            </a:r>
          </a:p>
          <a:p>
            <a:pPr lvl="1"/>
            <a:r>
              <a:rPr lang="en-US" sz="3800" smtClean="0"/>
              <a:t>For your person, write their name &amp; a creative sentence that starts “Here lies…” that historians would have written to explain their importance</a:t>
            </a:r>
          </a:p>
          <a:p>
            <a:pPr lvl="1"/>
            <a:r>
              <a:rPr lang="en-US" sz="3800" smtClean="0"/>
              <a:t>Include an image that best shows their importance </a:t>
            </a:r>
          </a:p>
          <a:p>
            <a:pPr lvl="1"/>
            <a:endParaRPr lang="en-US" sz="3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53400" y="624840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pic>
        <p:nvPicPr>
          <p:cNvPr id="5123" name="Picture 4" descr="http://www.abm-enterprises.net/titian_venus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71438"/>
            <a:ext cx="56388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yeux tapestyr (m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3" descr="giotto--madonna (M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pic>
        <p:nvPicPr>
          <p:cNvPr id="8195" name="Picture 3" descr="Cimabue-Madonna and Child in Majesty (Med)"/>
          <p:cNvPicPr>
            <a:picLocks noChangeAspect="1" noChangeArrowheads="1"/>
          </p:cNvPicPr>
          <p:nvPr/>
        </p:nvPicPr>
        <p:blipFill>
          <a:blip r:embed="rId3" cstate="print">
            <a:lum bright="24000" contrast="36000"/>
          </a:blip>
          <a:srcRect t="11111"/>
          <a:stretch>
            <a:fillRect/>
          </a:stretch>
        </p:blipFill>
        <p:spPr bwMode="auto">
          <a:xfrm>
            <a:off x="251460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otto_st_francis_uccelli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95263"/>
            <a:ext cx="85725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F01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20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ttice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79375"/>
            <a:ext cx="67056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153400" y="6216650"/>
            <a:ext cx="990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32</TotalTime>
  <Words>388</Words>
  <Application>Microsoft Office PowerPoint</Application>
  <PresentationFormat>On-screen Show (4:3)</PresentationFormat>
  <Paragraphs>91</Paragraphs>
  <Slides>25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Baggett</vt:lpstr>
      <vt:lpstr>Slide 1</vt:lpstr>
      <vt:lpstr>Guess if the following  pieces of art (A-J) are:   Renaissance  or  Medieval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Humanism &amp; Renaissance Literature</vt:lpstr>
      <vt:lpstr>Closure Assignment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7</cp:revision>
  <dcterms:created xsi:type="dcterms:W3CDTF">2010-11-08T16:28:01Z</dcterms:created>
  <dcterms:modified xsi:type="dcterms:W3CDTF">2014-11-10T13:24:58Z</dcterms:modified>
</cp:coreProperties>
</file>