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72" r:id="rId14"/>
    <p:sldId id="267" r:id="rId15"/>
    <p:sldId id="268" r:id="rId16"/>
    <p:sldId id="269" r:id="rId17"/>
    <p:sldId id="270" r:id="rId18"/>
    <p:sldId id="273" r:id="rId19"/>
    <p:sldId id="281" r:id="rId20"/>
    <p:sldId id="282" r:id="rId21"/>
    <p:sldId id="274" r:id="rId22"/>
    <p:sldId id="283" r:id="rId23"/>
    <p:sldId id="284" r:id="rId24"/>
    <p:sldId id="275" r:id="rId25"/>
    <p:sldId id="285" r:id="rId26"/>
    <p:sldId id="286" r:id="rId27"/>
    <p:sldId id="276" r:id="rId28"/>
    <p:sldId id="287" r:id="rId29"/>
    <p:sldId id="288" r:id="rId30"/>
    <p:sldId id="277" r:id="rId31"/>
    <p:sldId id="290" r:id="rId32"/>
    <p:sldId id="278" r:id="rId33"/>
    <p:sldId id="289" r:id="rId34"/>
    <p:sldId id="279" r:id="rId35"/>
    <p:sldId id="291" r:id="rId36"/>
    <p:sldId id="280"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4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1/5/2016</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Classical Greece</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extLst>
      <p:ext uri="{BB962C8B-B14F-4D97-AF65-F5344CB8AC3E}">
        <p14:creationId xmlns:p14="http://schemas.microsoft.com/office/powerpoint/2010/main" val="865057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Sparta</a:t>
            </a:r>
            <a:endParaRPr lang="en-US" dirty="0"/>
          </a:p>
        </p:txBody>
      </p:sp>
      <p:sp>
        <p:nvSpPr>
          <p:cNvPr id="3" name="Content Placeholder 2"/>
          <p:cNvSpPr>
            <a:spLocks noGrp="1"/>
          </p:cNvSpPr>
          <p:nvPr>
            <p:ph idx="1"/>
          </p:nvPr>
        </p:nvSpPr>
        <p:spPr/>
        <p:txBody>
          <a:bodyPr/>
          <a:lstStyle/>
          <a:p>
            <a:r>
              <a:rPr lang="en-US" dirty="0" smtClean="0"/>
              <a:t>Military society, expands territory and makes </a:t>
            </a:r>
            <a:r>
              <a:rPr lang="en-US" dirty="0" err="1" smtClean="0"/>
              <a:t>Messenians</a:t>
            </a:r>
            <a:r>
              <a:rPr lang="en-US" dirty="0" smtClean="0"/>
              <a:t> slaves (helots), they did physical labor so citizens were free to serve military</a:t>
            </a:r>
          </a:p>
          <a:p>
            <a:r>
              <a:rPr lang="en-US" dirty="0" smtClean="0"/>
              <a:t>Keep control of helots as they outnumber citizens</a:t>
            </a:r>
          </a:p>
          <a:p>
            <a:r>
              <a:rPr lang="en-US" dirty="0" smtClean="0"/>
              <a:t>Military lifestyle, strength primary virtue, weak left to die</a:t>
            </a:r>
          </a:p>
          <a:p>
            <a:r>
              <a:rPr lang="en-US" dirty="0" smtClean="0"/>
              <a:t>Male children leave mother at age 7 for military training (Lycurgus), survive in wild test</a:t>
            </a:r>
            <a:endParaRPr lang="en-US" dirty="0"/>
          </a:p>
        </p:txBody>
      </p:sp>
    </p:spTree>
    <p:extLst>
      <p:ext uri="{BB962C8B-B14F-4D97-AF65-F5344CB8AC3E}">
        <p14:creationId xmlns:p14="http://schemas.microsoft.com/office/powerpoint/2010/main" val="71158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20 become foot soldiers  (hoplites)</a:t>
            </a:r>
          </a:p>
          <a:p>
            <a:r>
              <a:rPr lang="en-US" dirty="0" smtClean="0"/>
              <a:t>Serve 10 years</a:t>
            </a:r>
          </a:p>
          <a:p>
            <a:r>
              <a:rPr lang="en-US" dirty="0" smtClean="0"/>
              <a:t>Women role in society increases with men away at war, physical training to bear strong children, own property</a:t>
            </a:r>
          </a:p>
          <a:p>
            <a:r>
              <a:rPr lang="en-US" dirty="0" smtClean="0"/>
              <a:t>Two kings, also military leaders with aid of council of elders</a:t>
            </a:r>
            <a:endParaRPr lang="en-US" dirty="0"/>
          </a:p>
        </p:txBody>
      </p:sp>
    </p:spTree>
    <p:extLst>
      <p:ext uri="{BB962C8B-B14F-4D97-AF65-F5344CB8AC3E}">
        <p14:creationId xmlns:p14="http://schemas.microsoft.com/office/powerpoint/2010/main" val="194796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Mythology: Gods &amp; Heroes</a:t>
            </a:r>
            <a:endParaRPr lang="en-US" dirty="0"/>
          </a:p>
        </p:txBody>
      </p:sp>
      <p:sp>
        <p:nvSpPr>
          <p:cNvPr id="3" name="Content Placeholder 2"/>
          <p:cNvSpPr>
            <a:spLocks noGrp="1"/>
          </p:cNvSpPr>
          <p:nvPr>
            <p:ph idx="1"/>
          </p:nvPr>
        </p:nvSpPr>
        <p:spPr/>
        <p:txBody>
          <a:bodyPr>
            <a:normAutofit lnSpcReduction="10000"/>
          </a:bodyPr>
          <a:lstStyle/>
          <a:p>
            <a:r>
              <a:rPr lang="en-US" dirty="0" smtClean="0"/>
              <a:t>Stories told to explain natural phenomena or events in the distant past</a:t>
            </a:r>
          </a:p>
          <a:p>
            <a:r>
              <a:rPr lang="en-US" dirty="0" smtClean="0"/>
              <a:t>Polytheistic, each governs one aspect of nature or life</a:t>
            </a:r>
          </a:p>
          <a:p>
            <a:r>
              <a:rPr lang="en-US" dirty="0" smtClean="0"/>
              <a:t>12, the Olympians particularly influential, flawed, unpredictable</a:t>
            </a:r>
          </a:p>
          <a:p>
            <a:r>
              <a:rPr lang="en-US" dirty="0" smtClean="0"/>
              <a:t>Each polis claims a patron as special protector</a:t>
            </a:r>
          </a:p>
          <a:p>
            <a:r>
              <a:rPr lang="en-US" dirty="0" smtClean="0"/>
              <a:t>Sacred places like Delphi-oracle, Olympia-games</a:t>
            </a:r>
            <a:endParaRPr lang="en-US" dirty="0"/>
          </a:p>
        </p:txBody>
      </p:sp>
    </p:spTree>
    <p:extLst>
      <p:ext uri="{BB962C8B-B14F-4D97-AF65-F5344CB8AC3E}">
        <p14:creationId xmlns:p14="http://schemas.microsoft.com/office/powerpoint/2010/main" val="1948877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44158"/>
            <a:ext cx="7345362" cy="343217"/>
          </a:xfrm>
        </p:spPr>
        <p:txBody>
          <a:bodyPr>
            <a:normAutofit fontScale="90000"/>
          </a:bodyPr>
          <a:lstStyle/>
          <a:p>
            <a:endParaRPr lang="en-US" dirty="0"/>
          </a:p>
        </p:txBody>
      </p:sp>
      <p:sp>
        <p:nvSpPr>
          <p:cNvPr id="5" name="Content Placeholder 4"/>
          <p:cNvSpPr>
            <a:spLocks noGrp="1"/>
          </p:cNvSpPr>
          <p:nvPr>
            <p:ph idx="1"/>
          </p:nvPr>
        </p:nvSpPr>
        <p:spPr/>
        <p:txBody>
          <a:bodyPr/>
          <a:lstStyle/>
          <a:p>
            <a:endParaRPr lang="en-US"/>
          </a:p>
        </p:txBody>
      </p:sp>
      <p:pic>
        <p:nvPicPr>
          <p:cNvPr id="6" name="Picture 5"/>
          <p:cNvPicPr>
            <a:picLocks noChangeAspect="1"/>
          </p:cNvPicPr>
          <p:nvPr/>
        </p:nvPicPr>
        <p:blipFill>
          <a:blip r:embed="rId2"/>
          <a:stretch>
            <a:fillRect/>
          </a:stretch>
        </p:blipFill>
        <p:spPr>
          <a:xfrm>
            <a:off x="900113" y="2133601"/>
            <a:ext cx="7345361" cy="3931919"/>
          </a:xfrm>
          <a:prstGeom prst="rect">
            <a:avLst/>
          </a:prstGeom>
        </p:spPr>
      </p:pic>
    </p:spTree>
    <p:extLst>
      <p:ext uri="{BB962C8B-B14F-4D97-AF65-F5344CB8AC3E}">
        <p14:creationId xmlns:p14="http://schemas.microsoft.com/office/powerpoint/2010/main" val="1281656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00112" y="1793875"/>
            <a:ext cx="7345363" cy="4271646"/>
          </a:xfrm>
        </p:spPr>
        <p:txBody>
          <a:bodyPr>
            <a:normAutofit lnSpcReduction="10000"/>
          </a:bodyPr>
          <a:lstStyle/>
          <a:p>
            <a:r>
              <a:rPr lang="en-US" dirty="0" smtClean="0"/>
              <a:t>Hero stories used to teach Greeks where they came from and what sort of people they should try to be</a:t>
            </a:r>
          </a:p>
          <a:p>
            <a:r>
              <a:rPr lang="en-US" dirty="0" smtClean="0"/>
              <a:t>Hercules-son Zeus, strength, Theseus-kills Minotaur of Crete</a:t>
            </a:r>
          </a:p>
          <a:p>
            <a:r>
              <a:rPr lang="en-US" dirty="0" smtClean="0"/>
              <a:t>Inspiration, talk with gods, kill monsters, achieve great things like saving cities, BUT</a:t>
            </a:r>
          </a:p>
          <a:p>
            <a:r>
              <a:rPr lang="en-US" dirty="0" smtClean="0"/>
              <a:t>Beware HUBRIS-great pride-come to a tragic end</a:t>
            </a:r>
          </a:p>
          <a:p>
            <a:r>
              <a:rPr lang="en-US" dirty="0" smtClean="0"/>
              <a:t>Odyssey, by Homer, tale of Odysseus traveling home from Trojan War</a:t>
            </a:r>
            <a:endParaRPr lang="en-US" dirty="0"/>
          </a:p>
        </p:txBody>
      </p:sp>
    </p:spTree>
    <p:extLst>
      <p:ext uri="{BB962C8B-B14F-4D97-AF65-F5344CB8AC3E}">
        <p14:creationId xmlns:p14="http://schemas.microsoft.com/office/powerpoint/2010/main" val="125624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Classical Age </a:t>
            </a:r>
            <a:endParaRPr lang="en-US" dirty="0"/>
          </a:p>
        </p:txBody>
      </p:sp>
      <p:sp>
        <p:nvSpPr>
          <p:cNvPr id="3" name="Content Placeholder 2"/>
          <p:cNvSpPr>
            <a:spLocks noGrp="1"/>
          </p:cNvSpPr>
          <p:nvPr>
            <p:ph idx="1"/>
          </p:nvPr>
        </p:nvSpPr>
        <p:spPr/>
        <p:txBody>
          <a:bodyPr/>
          <a:lstStyle/>
          <a:p>
            <a:r>
              <a:rPr lang="en-US" dirty="0" smtClean="0"/>
              <a:t>478-431 BCE, democracy: a form of government run by the people.</a:t>
            </a:r>
          </a:p>
          <a:p>
            <a:r>
              <a:rPr lang="en-US" dirty="0" smtClean="0"/>
              <a:t>Monarchy at first, later Draco severe laws</a:t>
            </a:r>
          </a:p>
          <a:p>
            <a:r>
              <a:rPr lang="en-US" dirty="0" smtClean="0"/>
              <a:t>594 BCE Solon redesigns laws allowing for all men to take part in assembly and be on juries,541 Peisistratus seizes power as tyrant,508 BCE Cleisthenes reforms democracy setting up Council of 500, 430 BCE Pericles leader at height</a:t>
            </a:r>
            <a:endParaRPr lang="en-US" dirty="0"/>
          </a:p>
        </p:txBody>
      </p:sp>
    </p:spTree>
    <p:extLst>
      <p:ext uri="{BB962C8B-B14F-4D97-AF65-F5344CB8AC3E}">
        <p14:creationId xmlns:p14="http://schemas.microsoft.com/office/powerpoint/2010/main" val="3353426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a:t>
            </a:r>
            <a:endParaRPr lang="en-US" dirty="0"/>
          </a:p>
        </p:txBody>
      </p:sp>
      <p:sp>
        <p:nvSpPr>
          <p:cNvPr id="3" name="Content Placeholder 2"/>
          <p:cNvSpPr>
            <a:spLocks noGrp="1"/>
          </p:cNvSpPr>
          <p:nvPr>
            <p:ph idx="1"/>
          </p:nvPr>
        </p:nvSpPr>
        <p:spPr>
          <a:xfrm>
            <a:off x="900112" y="1762125"/>
            <a:ext cx="7345363" cy="4303396"/>
          </a:xfrm>
        </p:spPr>
        <p:txBody>
          <a:bodyPr>
            <a:normAutofit lnSpcReduction="10000"/>
          </a:bodyPr>
          <a:lstStyle/>
          <a:p>
            <a:r>
              <a:rPr lang="en-US" dirty="0" smtClean="0"/>
              <a:t>Only free, adult males over age 20 who had completed military training- no women, immigrants—about 10% population</a:t>
            </a:r>
          </a:p>
          <a:p>
            <a:r>
              <a:rPr lang="en-US" dirty="0" smtClean="0"/>
              <a:t>FULL involvement: vote, serve if elected, serve on juries, serve in military time of war</a:t>
            </a:r>
          </a:p>
          <a:p>
            <a:r>
              <a:rPr lang="en-US" dirty="0" smtClean="0"/>
              <a:t>Assembly (all voting members) makes laws and important decisions, DIRECT DEMOCRACY</a:t>
            </a:r>
          </a:p>
          <a:p>
            <a:r>
              <a:rPr lang="en-US" dirty="0" smtClean="0"/>
              <a:t>Council of 500-writes laws for Assembly vote</a:t>
            </a:r>
          </a:p>
          <a:p>
            <a:r>
              <a:rPr lang="en-US" dirty="0" smtClean="0"/>
              <a:t>Courts </a:t>
            </a:r>
          </a:p>
          <a:p>
            <a:endParaRPr lang="en-US" dirty="0"/>
          </a:p>
        </p:txBody>
      </p:sp>
    </p:spTree>
    <p:extLst>
      <p:ext uri="{BB962C8B-B14F-4D97-AF65-F5344CB8AC3E}">
        <p14:creationId xmlns:p14="http://schemas.microsoft.com/office/powerpoint/2010/main" val="156336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00112" y="1595754"/>
            <a:ext cx="7345363" cy="4627246"/>
          </a:xfrm>
        </p:spPr>
        <p:txBody>
          <a:bodyPr/>
          <a:lstStyle/>
          <a:p>
            <a:r>
              <a:rPr lang="en-US" dirty="0" smtClean="0"/>
              <a:t>Special roles: generals who lead cities in war</a:t>
            </a:r>
          </a:p>
          <a:p>
            <a:r>
              <a:rPr lang="en-US" dirty="0" smtClean="0"/>
              <a:t>Archon: chief of state, head of both Assembly &amp; Council of 500, elected annually</a:t>
            </a:r>
            <a:endParaRPr lang="en-US" dirty="0"/>
          </a:p>
        </p:txBody>
      </p:sp>
      <p:pic>
        <p:nvPicPr>
          <p:cNvPr id="4" name="Picture 3" descr="images-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124" y="3190875"/>
            <a:ext cx="5032375" cy="3032125"/>
          </a:xfrm>
          <a:prstGeom prst="rect">
            <a:avLst/>
          </a:prstGeom>
        </p:spPr>
      </p:pic>
    </p:spTree>
    <p:extLst>
      <p:ext uri="{BB962C8B-B14F-4D97-AF65-F5344CB8AC3E}">
        <p14:creationId xmlns:p14="http://schemas.microsoft.com/office/powerpoint/2010/main" val="1270359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Persian Wars</a:t>
            </a:r>
            <a:endParaRPr lang="en-US" dirty="0"/>
          </a:p>
        </p:txBody>
      </p:sp>
      <p:sp>
        <p:nvSpPr>
          <p:cNvPr id="3" name="Content Placeholder 2"/>
          <p:cNvSpPr>
            <a:spLocks noGrp="1"/>
          </p:cNvSpPr>
          <p:nvPr>
            <p:ph idx="1"/>
          </p:nvPr>
        </p:nvSpPr>
        <p:spPr/>
        <p:txBody>
          <a:bodyPr/>
          <a:lstStyle/>
          <a:p>
            <a:r>
              <a:rPr lang="en-US" dirty="0" smtClean="0"/>
              <a:t>Causes: Ionia, present day Turkey, unhappy with Persian rule in 500s BCE, revolt and failure leads to Darius angry, seeks revenge v. allies</a:t>
            </a:r>
          </a:p>
          <a:p>
            <a:r>
              <a:rPr lang="en-US" dirty="0" smtClean="0"/>
              <a:t>490 BCE huge fleet sets sail, came ashore at Marathon, not far from Athens (26 miles)</a:t>
            </a:r>
          </a:p>
          <a:p>
            <a:r>
              <a:rPr lang="en-US" dirty="0" smtClean="0"/>
              <a:t>Athenians catch unaware, PHALANX (formation of soldiers with spears), drive Persians into retreat</a:t>
            </a:r>
            <a:endParaRPr lang="en-US" dirty="0"/>
          </a:p>
        </p:txBody>
      </p:sp>
    </p:spTree>
    <p:extLst>
      <p:ext uri="{BB962C8B-B14F-4D97-AF65-F5344CB8AC3E}">
        <p14:creationId xmlns:p14="http://schemas.microsoft.com/office/powerpoint/2010/main" val="1653304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Darius plans a second invasion, dies, 10 years later son Xerxes sets sail again</a:t>
            </a:r>
          </a:p>
          <a:p>
            <a:r>
              <a:rPr lang="en-US" dirty="0" smtClean="0"/>
              <a:t>Athenians ask other Greek city-states for help, Sparta joins heads armies of Greece</a:t>
            </a:r>
          </a:p>
          <a:p>
            <a:r>
              <a:rPr lang="en-US" dirty="0" smtClean="0"/>
              <a:t>To slow down advance, Spartans gather at Thermopylae, pass holds several days, local resident aids enemy</a:t>
            </a:r>
          </a:p>
          <a:p>
            <a:r>
              <a:rPr lang="en-US" dirty="0" smtClean="0"/>
              <a:t>March to Athens but it had been evacuated, burn it</a:t>
            </a:r>
            <a:endParaRPr lang="en-US" dirty="0"/>
          </a:p>
        </p:txBody>
      </p:sp>
    </p:spTree>
    <p:extLst>
      <p:ext uri="{BB962C8B-B14F-4D97-AF65-F5344CB8AC3E}">
        <p14:creationId xmlns:p14="http://schemas.microsoft.com/office/powerpoint/2010/main" val="4122561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Greek City-States</a:t>
            </a:r>
            <a:endParaRPr lang="en-US" dirty="0"/>
          </a:p>
        </p:txBody>
      </p:sp>
      <p:pic>
        <p:nvPicPr>
          <p:cNvPr id="4" name="Content Placeholder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t="7831" b="7831"/>
          <a:stretch>
            <a:fillRect/>
          </a:stretch>
        </p:blipFill>
        <p:spPr>
          <a:xfrm>
            <a:off x="900112" y="1809750"/>
            <a:ext cx="7345363" cy="4255771"/>
          </a:xfrm>
        </p:spPr>
      </p:pic>
    </p:spTree>
    <p:extLst>
      <p:ext uri="{BB962C8B-B14F-4D97-AF65-F5344CB8AC3E}">
        <p14:creationId xmlns:p14="http://schemas.microsoft.com/office/powerpoint/2010/main" val="1650409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Need supplies, lured into Strait of Salamis, boats too large to maneuver, defeated</a:t>
            </a:r>
          </a:p>
          <a:p>
            <a:r>
              <a:rPr lang="en-US" dirty="0" smtClean="0"/>
              <a:t>Persian army is stuck in Greece, no supplies, demoralized, defeated again at Plataea, go home</a:t>
            </a:r>
            <a:endParaRPr lang="en-US" dirty="0"/>
          </a:p>
        </p:txBody>
      </p:sp>
    </p:spTree>
    <p:extLst>
      <p:ext uri="{BB962C8B-B14F-4D97-AF65-F5344CB8AC3E}">
        <p14:creationId xmlns:p14="http://schemas.microsoft.com/office/powerpoint/2010/main" val="31130104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Golden Age of Athens</a:t>
            </a:r>
            <a:endParaRPr lang="en-US" dirty="0"/>
          </a:p>
        </p:txBody>
      </p:sp>
      <p:sp>
        <p:nvSpPr>
          <p:cNvPr id="3" name="Content Placeholder 2"/>
          <p:cNvSpPr>
            <a:spLocks noGrp="1"/>
          </p:cNvSpPr>
          <p:nvPr>
            <p:ph idx="1"/>
          </p:nvPr>
        </p:nvSpPr>
        <p:spPr/>
        <p:txBody>
          <a:bodyPr/>
          <a:lstStyle/>
          <a:p>
            <a:r>
              <a:rPr lang="en-US" dirty="0" smtClean="0"/>
              <a:t>Athens becomes the leading city-state, </a:t>
            </a:r>
            <a:r>
              <a:rPr lang="en-US" dirty="0" err="1" smtClean="0"/>
              <a:t>Delian</a:t>
            </a:r>
            <a:r>
              <a:rPr lang="en-US" dirty="0" smtClean="0"/>
              <a:t> League formed for common defense, Athens largest controls, couldn’t quit</a:t>
            </a:r>
          </a:p>
          <a:p>
            <a:r>
              <a:rPr lang="en-US" dirty="0" smtClean="0"/>
              <a:t>Athens needs rebuilding-use </a:t>
            </a:r>
            <a:r>
              <a:rPr lang="en-US" dirty="0" err="1" smtClean="0"/>
              <a:t>Delian</a:t>
            </a:r>
            <a:r>
              <a:rPr lang="en-US" dirty="0" smtClean="0"/>
              <a:t> League funds=resentment</a:t>
            </a:r>
          </a:p>
          <a:p>
            <a:r>
              <a:rPr lang="en-US" dirty="0" smtClean="0"/>
              <a:t>Acropolis first, grand temples-Parthenon grandest dedicated to Athena</a:t>
            </a:r>
          </a:p>
          <a:p>
            <a:r>
              <a:rPr lang="en-US" dirty="0" smtClean="0"/>
              <a:t>Roads, port, high walls around city</a:t>
            </a:r>
            <a:endParaRPr lang="en-US" dirty="0"/>
          </a:p>
        </p:txBody>
      </p:sp>
    </p:spTree>
    <p:extLst>
      <p:ext uri="{BB962C8B-B14F-4D97-AF65-F5344CB8AC3E}">
        <p14:creationId xmlns:p14="http://schemas.microsoft.com/office/powerpoint/2010/main" val="1238803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Parthenon</a:t>
            </a:r>
            <a:endParaRPr lang="en-US" dirty="0"/>
          </a:p>
        </p:txBody>
      </p:sp>
      <p:pic>
        <p:nvPicPr>
          <p:cNvPr id="4" name="Content Placeholder 3" descr="Unknown-4.jpeg"/>
          <p:cNvPicPr>
            <a:picLocks noGrp="1" noChangeAspect="1"/>
          </p:cNvPicPr>
          <p:nvPr>
            <p:ph idx="1"/>
          </p:nvPr>
        </p:nvPicPr>
        <p:blipFill>
          <a:blip r:embed="rId2">
            <a:extLst>
              <a:ext uri="{28A0092B-C50C-407E-A947-70E740481C1C}">
                <a14:useLocalDpi xmlns:a14="http://schemas.microsoft.com/office/drawing/2010/main" val="0"/>
              </a:ext>
            </a:extLst>
          </a:blip>
          <a:srcRect t="10141" b="10141"/>
          <a:stretch>
            <a:fillRect/>
          </a:stretch>
        </p:blipFill>
        <p:spPr/>
      </p:pic>
    </p:spTree>
    <p:extLst>
      <p:ext uri="{BB962C8B-B14F-4D97-AF65-F5344CB8AC3E}">
        <p14:creationId xmlns:p14="http://schemas.microsoft.com/office/powerpoint/2010/main" val="3655961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of Pericles</a:t>
            </a:r>
            <a:endParaRPr lang="en-US" dirty="0"/>
          </a:p>
        </p:txBody>
      </p:sp>
      <p:sp>
        <p:nvSpPr>
          <p:cNvPr id="3" name="Content Placeholder 2"/>
          <p:cNvSpPr>
            <a:spLocks noGrp="1"/>
          </p:cNvSpPr>
          <p:nvPr>
            <p:ph idx="1"/>
          </p:nvPr>
        </p:nvSpPr>
        <p:spPr/>
        <p:txBody>
          <a:bodyPr/>
          <a:lstStyle/>
          <a:p>
            <a:r>
              <a:rPr lang="en-US" dirty="0" smtClean="0"/>
              <a:t>Powerful family, gifted speaker, rises to power</a:t>
            </a:r>
          </a:p>
          <a:p>
            <a:r>
              <a:rPr lang="en-US" dirty="0" smtClean="0"/>
              <a:t>Encourages greater participation, introduction of democracy into other areas</a:t>
            </a:r>
          </a:p>
          <a:p>
            <a:r>
              <a:rPr lang="en-US" dirty="0" smtClean="0"/>
              <a:t>Commissions </a:t>
            </a:r>
            <a:r>
              <a:rPr lang="en-US" dirty="0" err="1" smtClean="0"/>
              <a:t>buildings,artists</a:t>
            </a:r>
            <a:endParaRPr lang="en-US" dirty="0"/>
          </a:p>
        </p:txBody>
      </p:sp>
      <p:pic>
        <p:nvPicPr>
          <p:cNvPr id="4" name="Picture 3" descr="Unknown-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13375" y="3956050"/>
            <a:ext cx="3349625" cy="2584450"/>
          </a:xfrm>
          <a:prstGeom prst="rect">
            <a:avLst/>
          </a:prstGeom>
        </p:spPr>
      </p:pic>
    </p:spTree>
    <p:extLst>
      <p:ext uri="{BB962C8B-B14F-4D97-AF65-F5344CB8AC3E}">
        <p14:creationId xmlns:p14="http://schemas.microsoft.com/office/powerpoint/2010/main" val="1344552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Peloponnesian War</a:t>
            </a:r>
            <a:endParaRPr lang="en-US" dirty="0"/>
          </a:p>
        </p:txBody>
      </p:sp>
      <p:sp>
        <p:nvSpPr>
          <p:cNvPr id="3" name="Content Placeholder 2"/>
          <p:cNvSpPr>
            <a:spLocks noGrp="1"/>
          </p:cNvSpPr>
          <p:nvPr>
            <p:ph idx="1"/>
          </p:nvPr>
        </p:nvSpPr>
        <p:spPr/>
        <p:txBody>
          <a:bodyPr/>
          <a:lstStyle/>
          <a:p>
            <a:r>
              <a:rPr lang="en-US" dirty="0" smtClean="0"/>
              <a:t>Spartans resent Athenian dominance, own Peloponnesian League, declare war 431 BCE</a:t>
            </a:r>
          </a:p>
          <a:p>
            <a:r>
              <a:rPr lang="en-US" dirty="0" smtClean="0"/>
              <a:t>Sparta dominates land battles, Athens dominates naval</a:t>
            </a:r>
          </a:p>
          <a:p>
            <a:r>
              <a:rPr lang="en-US" dirty="0" smtClean="0"/>
              <a:t>Plague hits Athens 430-429 BCE, Pericles dies, fighting continues</a:t>
            </a:r>
          </a:p>
          <a:p>
            <a:r>
              <a:rPr lang="en-US" dirty="0" smtClean="0"/>
              <a:t>Truce 421 BCE</a:t>
            </a:r>
            <a:endParaRPr lang="en-US" dirty="0"/>
          </a:p>
        </p:txBody>
      </p:sp>
    </p:spTree>
    <p:extLst>
      <p:ext uri="{BB962C8B-B14F-4D97-AF65-F5344CB8AC3E}">
        <p14:creationId xmlns:p14="http://schemas.microsoft.com/office/powerpoint/2010/main" val="926022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p07.jpg"/>
          <p:cNvPicPr>
            <a:picLocks noGrp="1" noChangeAspect="1"/>
          </p:cNvPicPr>
          <p:nvPr>
            <p:ph idx="1"/>
          </p:nvPr>
        </p:nvPicPr>
        <p:blipFill>
          <a:blip r:embed="rId2">
            <a:extLst>
              <a:ext uri="{28A0092B-C50C-407E-A947-70E740481C1C}">
                <a14:useLocalDpi xmlns:a14="http://schemas.microsoft.com/office/drawing/2010/main" val="0"/>
              </a:ext>
            </a:extLst>
          </a:blip>
          <a:srcRect t="14438" b="14438"/>
          <a:stretch>
            <a:fillRect/>
          </a:stretch>
        </p:blipFill>
        <p:spPr>
          <a:xfrm>
            <a:off x="900112" y="1746250"/>
            <a:ext cx="7345363" cy="4319271"/>
          </a:xfrm>
        </p:spPr>
      </p:pic>
    </p:spTree>
    <p:extLst>
      <p:ext uri="{BB962C8B-B14F-4D97-AF65-F5344CB8AC3E}">
        <p14:creationId xmlns:p14="http://schemas.microsoft.com/office/powerpoint/2010/main" val="2096536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6 years later, war breaks out again when Athens attacks one of Sparta’s allies, destroy Athenian fleet, surrender 404 BCE</a:t>
            </a:r>
          </a:p>
          <a:p>
            <a:r>
              <a:rPr lang="en-US" dirty="0" smtClean="0"/>
              <a:t>Both cities devastated</a:t>
            </a:r>
          </a:p>
          <a:p>
            <a:r>
              <a:rPr lang="en-US" dirty="0" smtClean="0"/>
              <a:t>Sparta can’t fulfill leadership role, defeated by Thebes but also fail</a:t>
            </a:r>
          </a:p>
          <a:p>
            <a:r>
              <a:rPr lang="en-US" dirty="0" smtClean="0"/>
              <a:t>340 BCE northern Macedonian sweeps in and </a:t>
            </a:r>
            <a:r>
              <a:rPr lang="en-US" smtClean="0"/>
              <a:t>takes control</a:t>
            </a:r>
            <a:endParaRPr lang="en-US"/>
          </a:p>
        </p:txBody>
      </p:sp>
    </p:spTree>
    <p:extLst>
      <p:ext uri="{BB962C8B-B14F-4D97-AF65-F5344CB8AC3E}">
        <p14:creationId xmlns:p14="http://schemas.microsoft.com/office/powerpoint/2010/main" val="2989391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 Philosophy</a:t>
            </a:r>
            <a:endParaRPr lang="en-US" dirty="0"/>
          </a:p>
        </p:txBody>
      </p:sp>
      <p:sp>
        <p:nvSpPr>
          <p:cNvPr id="3" name="Content Placeholder 2"/>
          <p:cNvSpPr>
            <a:spLocks noGrp="1"/>
          </p:cNvSpPr>
          <p:nvPr>
            <p:ph idx="1"/>
          </p:nvPr>
        </p:nvSpPr>
        <p:spPr/>
        <p:txBody>
          <a:bodyPr/>
          <a:lstStyle/>
          <a:p>
            <a:r>
              <a:rPr lang="en-US" dirty="0" smtClean="0"/>
              <a:t>Socrates-mid 400s BCE, know about from writings of students</a:t>
            </a:r>
          </a:p>
          <a:p>
            <a:r>
              <a:rPr lang="en-US" dirty="0" smtClean="0"/>
              <a:t>Sought TRUTH about broad concepts like virtue</a:t>
            </a:r>
          </a:p>
          <a:p>
            <a:r>
              <a:rPr lang="en-US" dirty="0" smtClean="0"/>
              <a:t>Thought people learn best by asking questions</a:t>
            </a:r>
          </a:p>
          <a:p>
            <a:r>
              <a:rPr lang="en-US" dirty="0" smtClean="0"/>
              <a:t>Believe philosophers study human behavior to learn how to improve society as a whole</a:t>
            </a:r>
          </a:p>
        </p:txBody>
      </p:sp>
    </p:spTree>
    <p:extLst>
      <p:ext uri="{BB962C8B-B14F-4D97-AF65-F5344CB8AC3E}">
        <p14:creationId xmlns:p14="http://schemas.microsoft.com/office/powerpoint/2010/main" val="2042528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Plato- one of Socrates’s students (428-348 BCE)</a:t>
            </a:r>
          </a:p>
          <a:p>
            <a:r>
              <a:rPr lang="en-US" dirty="0" smtClean="0"/>
              <a:t>Thought philosophers were best suited to govern other people, the REPUBLIC-his most famous work on government</a:t>
            </a:r>
          </a:p>
          <a:p>
            <a:r>
              <a:rPr lang="en-US" dirty="0" smtClean="0"/>
              <a:t>Not a fan of democracy</a:t>
            </a:r>
          </a:p>
          <a:p>
            <a:r>
              <a:rPr lang="en-US" dirty="0" smtClean="0"/>
              <a:t>Founded The Academy a school for philosophers</a:t>
            </a:r>
          </a:p>
          <a:p>
            <a:r>
              <a:rPr lang="en-US" dirty="0" smtClean="0"/>
              <a:t>Believed every material object in the world was only a reflection of a perfect ideal</a:t>
            </a:r>
            <a:endParaRPr lang="en-US" dirty="0"/>
          </a:p>
        </p:txBody>
      </p:sp>
    </p:spTree>
    <p:extLst>
      <p:ext uri="{BB962C8B-B14F-4D97-AF65-F5344CB8AC3E}">
        <p14:creationId xmlns:p14="http://schemas.microsoft.com/office/powerpoint/2010/main" val="3207467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Aristotle- studied at The Academy (384-322BCE)</a:t>
            </a:r>
          </a:p>
          <a:p>
            <a:r>
              <a:rPr lang="en-US" dirty="0" smtClean="0"/>
              <a:t>Pioneered the use of </a:t>
            </a:r>
            <a:r>
              <a:rPr lang="en-US" u="sng" dirty="0" smtClean="0"/>
              <a:t>reason</a:t>
            </a:r>
            <a:r>
              <a:rPr lang="en-US" dirty="0" smtClean="0"/>
              <a:t> and </a:t>
            </a:r>
            <a:r>
              <a:rPr lang="en-US" u="sng" dirty="0" smtClean="0"/>
              <a:t>logic</a:t>
            </a:r>
            <a:r>
              <a:rPr lang="en-US" dirty="0" smtClean="0"/>
              <a:t> to study the natural world</a:t>
            </a:r>
          </a:p>
          <a:p>
            <a:r>
              <a:rPr lang="en-US" dirty="0" smtClean="0"/>
              <a:t>Believed the greatest good people could perform was the practice of rational thought</a:t>
            </a:r>
          </a:p>
          <a:p>
            <a:r>
              <a:rPr lang="en-US" dirty="0" smtClean="0"/>
              <a:t>Contributed to sciences, particularly biology</a:t>
            </a:r>
            <a:endParaRPr lang="en-US" dirty="0"/>
          </a:p>
        </p:txBody>
      </p:sp>
    </p:spTree>
    <p:extLst>
      <p:ext uri="{BB962C8B-B14F-4D97-AF65-F5344CB8AC3E}">
        <p14:creationId xmlns:p14="http://schemas.microsoft.com/office/powerpoint/2010/main" val="420363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Greece: Minoans</a:t>
            </a:r>
            <a:endParaRPr lang="en-US" dirty="0"/>
          </a:p>
        </p:txBody>
      </p:sp>
      <p:sp>
        <p:nvSpPr>
          <p:cNvPr id="3" name="Content Placeholder 2"/>
          <p:cNvSpPr>
            <a:spLocks noGrp="1"/>
          </p:cNvSpPr>
          <p:nvPr>
            <p:ph idx="1"/>
          </p:nvPr>
        </p:nvSpPr>
        <p:spPr/>
        <p:txBody>
          <a:bodyPr/>
          <a:lstStyle/>
          <a:p>
            <a:r>
              <a:rPr lang="en-US" dirty="0" smtClean="0"/>
              <a:t>Crete, 3,000BCE, lasted over 2,000 years</a:t>
            </a:r>
          </a:p>
          <a:p>
            <a:r>
              <a:rPr lang="en-US" dirty="0" smtClean="0"/>
              <a:t>Minoans sail the Aegean Sea as trading nation, settlement colonies (ships as images common)</a:t>
            </a:r>
          </a:p>
          <a:p>
            <a:r>
              <a:rPr lang="en-US" dirty="0" smtClean="0"/>
              <a:t>Knossos: solid buildings with basic plumbing, artwork, private rooms</a:t>
            </a:r>
          </a:p>
          <a:p>
            <a:r>
              <a:rPr lang="en-US" dirty="0" smtClean="0"/>
              <a:t>Women as priests, dangerous games</a:t>
            </a:r>
          </a:p>
          <a:p>
            <a:r>
              <a:rPr lang="en-US" dirty="0" smtClean="0"/>
              <a:t>Writing but as yet not deciphered</a:t>
            </a:r>
            <a:endParaRPr lang="en-US" dirty="0"/>
          </a:p>
        </p:txBody>
      </p:sp>
    </p:spTree>
    <p:extLst>
      <p:ext uri="{BB962C8B-B14F-4D97-AF65-F5344CB8AC3E}">
        <p14:creationId xmlns:p14="http://schemas.microsoft.com/office/powerpoint/2010/main" val="3121066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idx="1"/>
          </p:nvPr>
        </p:nvSpPr>
        <p:spPr>
          <a:xfrm>
            <a:off x="900112" y="1722712"/>
            <a:ext cx="7345363" cy="4342809"/>
          </a:xfrm>
        </p:spPr>
        <p:txBody>
          <a:bodyPr>
            <a:normAutofit fontScale="92500"/>
          </a:bodyPr>
          <a:lstStyle/>
          <a:p>
            <a:r>
              <a:rPr lang="en-US" dirty="0" smtClean="0"/>
              <a:t>Homer-epic poetry</a:t>
            </a:r>
          </a:p>
          <a:p>
            <a:r>
              <a:rPr lang="en-US" dirty="0" smtClean="0"/>
              <a:t>The Iliad- tells the story of the last year of the Trojan War, story of 2 heroes: Achilles of Greece and Hector a Prince of Troy, engage in single combat</a:t>
            </a:r>
          </a:p>
          <a:p>
            <a:r>
              <a:rPr lang="en-US" dirty="0" smtClean="0"/>
              <a:t>The Odyssey- tells the story of Odysseus who angers the gods and wanders for 10 years before return home, meeting monsters and trials</a:t>
            </a:r>
          </a:p>
          <a:p>
            <a:r>
              <a:rPr lang="en-US" dirty="0" smtClean="0"/>
              <a:t>Hesiod- descriptive poetry</a:t>
            </a:r>
          </a:p>
          <a:p>
            <a:r>
              <a:rPr lang="en-US" dirty="0" smtClean="0"/>
              <a:t>Sappho-lyrical poetry on daily life, Pindar public events</a:t>
            </a:r>
            <a:endParaRPr lang="en-US" dirty="0"/>
          </a:p>
        </p:txBody>
      </p:sp>
    </p:spTree>
    <p:extLst>
      <p:ext uri="{BB962C8B-B14F-4D97-AF65-F5344CB8AC3E}">
        <p14:creationId xmlns:p14="http://schemas.microsoft.com/office/powerpoint/2010/main" val="433751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form of writing for entertainment</a:t>
            </a:r>
          </a:p>
          <a:p>
            <a:r>
              <a:rPr lang="en-US" dirty="0" smtClean="0"/>
              <a:t>Earliest as parts of religious festivals</a:t>
            </a:r>
          </a:p>
          <a:p>
            <a:r>
              <a:rPr lang="en-US" dirty="0" smtClean="0"/>
              <a:t>A chorus tells the story</a:t>
            </a:r>
          </a:p>
          <a:p>
            <a:r>
              <a:rPr lang="en-US" dirty="0" smtClean="0"/>
              <a:t>Comedy and tragedy</a:t>
            </a:r>
          </a:p>
          <a:p>
            <a:r>
              <a:rPr lang="en-US" dirty="0" smtClean="0"/>
              <a:t>Aeschylus-events from Athenian history</a:t>
            </a:r>
          </a:p>
          <a:p>
            <a:r>
              <a:rPr lang="en-US" dirty="0" smtClean="0"/>
              <a:t>Sophocles-suffering people bring on themselves</a:t>
            </a:r>
          </a:p>
          <a:p>
            <a:r>
              <a:rPr lang="en-US" dirty="0" smtClean="0"/>
              <a:t>Euripides-irrational behavior brings tragedy</a:t>
            </a:r>
          </a:p>
          <a:p>
            <a:r>
              <a:rPr lang="en-US" dirty="0" smtClean="0"/>
              <a:t>Aristophanes-comedy picking on Athenian society</a:t>
            </a:r>
            <a:endParaRPr lang="en-US" dirty="0"/>
          </a:p>
        </p:txBody>
      </p:sp>
    </p:spTree>
    <p:extLst>
      <p:ext uri="{BB962C8B-B14F-4D97-AF65-F5344CB8AC3E}">
        <p14:creationId xmlns:p14="http://schemas.microsoft.com/office/powerpoint/2010/main" val="643493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Architecture</a:t>
            </a:r>
            <a:endParaRPr lang="en-US" dirty="0"/>
          </a:p>
        </p:txBody>
      </p:sp>
      <p:sp>
        <p:nvSpPr>
          <p:cNvPr id="3" name="Content Placeholder 2"/>
          <p:cNvSpPr>
            <a:spLocks noGrp="1"/>
          </p:cNvSpPr>
          <p:nvPr>
            <p:ph idx="1"/>
          </p:nvPr>
        </p:nvSpPr>
        <p:spPr/>
        <p:txBody>
          <a:bodyPr/>
          <a:lstStyle/>
          <a:p>
            <a:r>
              <a:rPr lang="en-US" dirty="0" smtClean="0"/>
              <a:t>Want to celebrate city</a:t>
            </a:r>
          </a:p>
          <a:p>
            <a:r>
              <a:rPr lang="en-US" dirty="0" smtClean="0"/>
              <a:t>Parthenon begun by Pericles in 447BCE, amazing for proportion, columns and statue of Athena</a:t>
            </a:r>
          </a:p>
          <a:p>
            <a:r>
              <a:rPr lang="en-US" dirty="0" smtClean="0"/>
              <a:t>Sculpture celebrate human form, look lifelike and active, portrayed with beauty and grace rather than flawed reality</a:t>
            </a:r>
          </a:p>
          <a:p>
            <a:r>
              <a:rPr lang="en-US" dirty="0" smtClean="0"/>
              <a:t>Painting-on vessels remain, but tales of public murals also</a:t>
            </a:r>
            <a:endParaRPr lang="en-US" dirty="0"/>
          </a:p>
        </p:txBody>
      </p:sp>
    </p:spTree>
    <p:extLst>
      <p:ext uri="{BB962C8B-B14F-4D97-AF65-F5344CB8AC3E}">
        <p14:creationId xmlns:p14="http://schemas.microsoft.com/office/powerpoint/2010/main" val="6995416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Herodotus-first to write and record history, lived during wars with Persia, THE HISTORIES record</a:t>
            </a:r>
          </a:p>
          <a:p>
            <a:r>
              <a:rPr lang="en-US" dirty="0" smtClean="0"/>
              <a:t>Thucydides-lived during Peloponnesian War, included primary sources</a:t>
            </a:r>
          </a:p>
          <a:p>
            <a:r>
              <a:rPr lang="en-US" dirty="0" smtClean="0"/>
              <a:t>Xenophon-descriptions of famous men</a:t>
            </a:r>
            <a:endParaRPr lang="en-US" dirty="0"/>
          </a:p>
        </p:txBody>
      </p:sp>
    </p:spTree>
    <p:extLst>
      <p:ext uri="{BB962C8B-B14F-4D97-AF65-F5344CB8AC3E}">
        <p14:creationId xmlns:p14="http://schemas.microsoft.com/office/powerpoint/2010/main" val="20802700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Alexander the Great</a:t>
            </a:r>
            <a:endParaRPr lang="en-US" dirty="0"/>
          </a:p>
        </p:txBody>
      </p:sp>
      <p:sp>
        <p:nvSpPr>
          <p:cNvPr id="3" name="Content Placeholder 2"/>
          <p:cNvSpPr>
            <a:spLocks noGrp="1"/>
          </p:cNvSpPr>
          <p:nvPr>
            <p:ph idx="1"/>
          </p:nvPr>
        </p:nvSpPr>
        <p:spPr/>
        <p:txBody>
          <a:bodyPr/>
          <a:lstStyle/>
          <a:p>
            <a:r>
              <a:rPr lang="en-US" dirty="0" smtClean="0"/>
              <a:t>Philip II, throne in 359BCE of Macedonia</a:t>
            </a:r>
          </a:p>
          <a:p>
            <a:r>
              <a:rPr lang="en-US" dirty="0" smtClean="0"/>
              <a:t>Reorganizes army, phalanx but longer spears, cavalry and archers also</a:t>
            </a:r>
          </a:p>
          <a:p>
            <a:r>
              <a:rPr lang="en-US" dirty="0" smtClean="0"/>
              <a:t>Conquers all of Greece except Sparta before assassinated in 336BCE</a:t>
            </a:r>
          </a:p>
          <a:p>
            <a:r>
              <a:rPr lang="en-US" dirty="0" smtClean="0"/>
              <a:t>Alexander, son at 20 inherits throne, educated by Aristotle, faces revolts, totally crushes opposition</a:t>
            </a:r>
            <a:endParaRPr lang="en-US" dirty="0"/>
          </a:p>
        </p:txBody>
      </p:sp>
    </p:spTree>
    <p:extLst>
      <p:ext uri="{BB962C8B-B14F-4D97-AF65-F5344CB8AC3E}">
        <p14:creationId xmlns:p14="http://schemas.microsoft.com/office/powerpoint/2010/main" val="771456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Builds an Empire</a:t>
            </a:r>
          </a:p>
          <a:p>
            <a:r>
              <a:rPr lang="en-US" dirty="0" smtClean="0"/>
              <a:t>Persia… Phoenicia, Egypt welcomed as liberator from Persian rule</a:t>
            </a:r>
          </a:p>
          <a:p>
            <a:r>
              <a:rPr lang="en-US" dirty="0" smtClean="0"/>
              <a:t>Final defeat of Darius III, burns capital to the ground</a:t>
            </a:r>
          </a:p>
          <a:p>
            <a:r>
              <a:rPr lang="en-US" dirty="0" smtClean="0"/>
              <a:t>Marches into India, before troops force return home</a:t>
            </a:r>
          </a:p>
          <a:p>
            <a:r>
              <a:rPr lang="en-US" dirty="0" smtClean="0"/>
              <a:t>Dies 323 BCE in Babylon of natural causes at 33-no heir named, empire divided between 3 generals who name themselves kings</a:t>
            </a:r>
            <a:endParaRPr lang="en-US" dirty="0"/>
          </a:p>
        </p:txBody>
      </p:sp>
    </p:spTree>
    <p:extLst>
      <p:ext uri="{BB962C8B-B14F-4D97-AF65-F5344CB8AC3E}">
        <p14:creationId xmlns:p14="http://schemas.microsoft.com/office/powerpoint/2010/main" val="27636858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p:txBody>
          <a:bodyPr/>
          <a:lstStyle/>
          <a:p>
            <a:r>
              <a:rPr lang="en-US" dirty="0" smtClean="0"/>
              <a:t>Hellenistic culture reflects a blending of empire influences</a:t>
            </a:r>
          </a:p>
          <a:p>
            <a:r>
              <a:rPr lang="en-US" dirty="0" smtClean="0"/>
              <a:t>Alexandria greatest example-trade, Library</a:t>
            </a:r>
          </a:p>
          <a:p>
            <a:r>
              <a:rPr lang="en-US" dirty="0" smtClean="0"/>
              <a:t>Women able to own property, be educated</a:t>
            </a:r>
          </a:p>
          <a:p>
            <a:r>
              <a:rPr lang="en-US" dirty="0" smtClean="0"/>
              <a:t>City-state no longer the basic political unit</a:t>
            </a:r>
            <a:endParaRPr lang="en-US" dirty="0"/>
          </a:p>
        </p:txBody>
      </p:sp>
    </p:spTree>
    <p:extLst>
      <p:ext uri="{BB962C8B-B14F-4D97-AF65-F5344CB8AC3E}">
        <p14:creationId xmlns:p14="http://schemas.microsoft.com/office/powerpoint/2010/main" val="158754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a:t>
            </a:r>
            <a:endParaRPr lang="en-US" dirty="0"/>
          </a:p>
        </p:txBody>
      </p:sp>
      <p:sp>
        <p:nvSpPr>
          <p:cNvPr id="3" name="Content Placeholder 2"/>
          <p:cNvSpPr>
            <a:spLocks noGrp="1"/>
          </p:cNvSpPr>
          <p:nvPr>
            <p:ph idx="1"/>
          </p:nvPr>
        </p:nvSpPr>
        <p:spPr/>
        <p:txBody>
          <a:bodyPr/>
          <a:lstStyle/>
          <a:p>
            <a:r>
              <a:rPr lang="en-US" dirty="0" smtClean="0"/>
              <a:t>Philosophy spreads throughout empire</a:t>
            </a:r>
          </a:p>
          <a:p>
            <a:r>
              <a:rPr lang="en-US" dirty="0" smtClean="0"/>
              <a:t>New schools: Cynics- reject pleasure and society</a:t>
            </a:r>
          </a:p>
          <a:p>
            <a:r>
              <a:rPr lang="en-US" dirty="0" smtClean="0"/>
              <a:t>Epicureans-should seek out pleasure</a:t>
            </a:r>
          </a:p>
          <a:p>
            <a:r>
              <a:rPr lang="en-US" dirty="0" smtClean="0"/>
              <a:t>Stoicism-emphasis on reason, self-discipline, know your role</a:t>
            </a:r>
            <a:endParaRPr lang="en-US" dirty="0"/>
          </a:p>
        </p:txBody>
      </p:sp>
    </p:spTree>
    <p:extLst>
      <p:ext uri="{BB962C8B-B14F-4D97-AF65-F5344CB8AC3E}">
        <p14:creationId xmlns:p14="http://schemas.microsoft.com/office/powerpoint/2010/main" val="16511730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&amp; Literature</a:t>
            </a:r>
            <a:endParaRPr lang="en-US" dirty="0"/>
          </a:p>
        </p:txBody>
      </p:sp>
      <p:sp>
        <p:nvSpPr>
          <p:cNvPr id="3" name="Content Placeholder 2"/>
          <p:cNvSpPr>
            <a:spLocks noGrp="1"/>
          </p:cNvSpPr>
          <p:nvPr>
            <p:ph idx="1"/>
          </p:nvPr>
        </p:nvSpPr>
        <p:spPr/>
        <p:txBody>
          <a:bodyPr/>
          <a:lstStyle/>
          <a:p>
            <a:r>
              <a:rPr lang="en-US" dirty="0" smtClean="0"/>
              <a:t>Women become more common in art</a:t>
            </a:r>
          </a:p>
          <a:p>
            <a:r>
              <a:rPr lang="en-US" dirty="0" smtClean="0"/>
              <a:t>Convey emotion in art, first love stories</a:t>
            </a:r>
          </a:p>
          <a:p>
            <a:r>
              <a:rPr lang="en-US" dirty="0" smtClean="0"/>
              <a:t>Focus on daily lives of population rather than past heroes or gods</a:t>
            </a:r>
            <a:endParaRPr lang="en-US" dirty="0"/>
          </a:p>
        </p:txBody>
      </p:sp>
    </p:spTree>
    <p:extLst>
      <p:ext uri="{BB962C8B-B14F-4D97-AF65-F5344CB8AC3E}">
        <p14:creationId xmlns:p14="http://schemas.microsoft.com/office/powerpoint/2010/main" val="1615068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&amp; Technology</a:t>
            </a:r>
            <a:endParaRPr lang="en-US" dirty="0"/>
          </a:p>
        </p:txBody>
      </p:sp>
      <p:sp>
        <p:nvSpPr>
          <p:cNvPr id="3" name="Content Placeholder 2"/>
          <p:cNvSpPr>
            <a:spLocks noGrp="1"/>
          </p:cNvSpPr>
          <p:nvPr>
            <p:ph idx="1"/>
          </p:nvPr>
        </p:nvSpPr>
        <p:spPr/>
        <p:txBody>
          <a:bodyPr/>
          <a:lstStyle/>
          <a:p>
            <a:r>
              <a:rPr lang="en-US" dirty="0" smtClean="0"/>
              <a:t>Euclid- geometry</a:t>
            </a:r>
          </a:p>
          <a:p>
            <a:r>
              <a:rPr lang="en-US" dirty="0" smtClean="0"/>
              <a:t>Eratosthenes- astronomy and measures the world</a:t>
            </a:r>
          </a:p>
          <a:p>
            <a:r>
              <a:rPr lang="en-US" dirty="0" smtClean="0"/>
              <a:t>Archimedes- inventor, compound pulley, levers, water raising device</a:t>
            </a:r>
            <a:endParaRPr lang="en-US" dirty="0"/>
          </a:p>
        </p:txBody>
      </p:sp>
    </p:spTree>
    <p:extLst>
      <p:ext uri="{BB962C8B-B14F-4D97-AF65-F5344CB8AC3E}">
        <p14:creationId xmlns:p14="http://schemas.microsoft.com/office/powerpoint/2010/main" val="3435620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happened?</a:t>
            </a:r>
            <a:endParaRPr lang="en-US" dirty="0"/>
          </a:p>
        </p:txBody>
      </p:sp>
      <p:sp>
        <p:nvSpPr>
          <p:cNvPr id="3" name="Content Placeholder 2"/>
          <p:cNvSpPr>
            <a:spLocks noGrp="1"/>
          </p:cNvSpPr>
          <p:nvPr>
            <p:ph idx="1"/>
          </p:nvPr>
        </p:nvSpPr>
        <p:spPr/>
        <p:txBody>
          <a:bodyPr/>
          <a:lstStyle/>
          <a:p>
            <a:r>
              <a:rPr lang="en-US" dirty="0" smtClean="0"/>
              <a:t>Natural disaster? Volcano altered world climate patterns</a:t>
            </a:r>
          </a:p>
          <a:p>
            <a:r>
              <a:rPr lang="en-US" dirty="0" smtClean="0"/>
              <a:t>Disruption of trade?</a:t>
            </a:r>
          </a:p>
          <a:p>
            <a:r>
              <a:rPr lang="en-US" dirty="0" smtClean="0"/>
              <a:t>Internal collapse of society?</a:t>
            </a:r>
          </a:p>
          <a:p>
            <a:r>
              <a:rPr lang="en-US" dirty="0" smtClean="0"/>
              <a:t>Conquered by </a:t>
            </a:r>
            <a:r>
              <a:rPr lang="en-US" dirty="0" err="1" smtClean="0"/>
              <a:t>Mycenaeans</a:t>
            </a:r>
            <a:r>
              <a:rPr lang="en-US" dirty="0" smtClean="0"/>
              <a:t> </a:t>
            </a:r>
            <a:endParaRPr lang="en-US" dirty="0"/>
          </a:p>
        </p:txBody>
      </p:sp>
      <p:pic>
        <p:nvPicPr>
          <p:cNvPr id="4" name="Picture 3" descr="images-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3121" y="3830321"/>
            <a:ext cx="3632200" cy="2235200"/>
          </a:xfrm>
          <a:prstGeom prst="rect">
            <a:avLst/>
          </a:prstGeom>
        </p:spPr>
      </p:pic>
    </p:spTree>
    <p:extLst>
      <p:ext uri="{BB962C8B-B14F-4D97-AF65-F5344CB8AC3E}">
        <p14:creationId xmlns:p14="http://schemas.microsoft.com/office/powerpoint/2010/main" val="300413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Mycenaean States</a:t>
            </a:r>
            <a:endParaRPr lang="en-US" dirty="0"/>
          </a:p>
        </p:txBody>
      </p:sp>
      <p:sp>
        <p:nvSpPr>
          <p:cNvPr id="3" name="Content Placeholder 2"/>
          <p:cNvSpPr>
            <a:spLocks noGrp="1"/>
          </p:cNvSpPr>
          <p:nvPr>
            <p:ph idx="1"/>
          </p:nvPr>
        </p:nvSpPr>
        <p:spPr/>
        <p:txBody>
          <a:bodyPr/>
          <a:lstStyle/>
          <a:p>
            <a:r>
              <a:rPr lang="en-US" dirty="0" smtClean="0"/>
              <a:t>Speak Greek language so considered original Greeks</a:t>
            </a:r>
          </a:p>
          <a:p>
            <a:r>
              <a:rPr lang="en-US" dirty="0" smtClean="0"/>
              <a:t>Build fortress at Mycenae</a:t>
            </a:r>
          </a:p>
          <a:p>
            <a:r>
              <a:rPr lang="en-US" dirty="0" smtClean="0"/>
              <a:t>From trading with Minoans, copied written language, which has been translated</a:t>
            </a:r>
          </a:p>
          <a:p>
            <a:r>
              <a:rPr lang="en-US" dirty="0" smtClean="0"/>
              <a:t>Trading nation</a:t>
            </a:r>
          </a:p>
          <a:p>
            <a:r>
              <a:rPr lang="en-US" dirty="0" smtClean="0"/>
              <a:t>Society dominated by competition, frequent warfare, powerful kings</a:t>
            </a:r>
            <a:endParaRPr lang="en-US" dirty="0"/>
          </a:p>
        </p:txBody>
      </p:sp>
    </p:spTree>
    <p:extLst>
      <p:ext uri="{BB962C8B-B14F-4D97-AF65-F5344CB8AC3E}">
        <p14:creationId xmlns:p14="http://schemas.microsoft.com/office/powerpoint/2010/main" val="114680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Taxes on farming and trade to build palaces and public works</a:t>
            </a:r>
          </a:p>
          <a:p>
            <a:r>
              <a:rPr lang="en-US" dirty="0" smtClean="0"/>
              <a:t>Trojan War-Mycenae v Troy (today Turkey)</a:t>
            </a:r>
          </a:p>
          <a:p>
            <a:r>
              <a:rPr lang="en-US" dirty="0" smtClean="0"/>
              <a:t>War between states speeds up downfall, along with droughts and famines, war hurts trade</a:t>
            </a:r>
          </a:p>
          <a:p>
            <a:r>
              <a:rPr lang="en-US" dirty="0" smtClean="0"/>
              <a:t>By 1100 BCE, ruins, dark age follows with hunger and invasions</a:t>
            </a:r>
          </a:p>
          <a:p>
            <a:r>
              <a:rPr lang="en-US" dirty="0" smtClean="0"/>
              <a:t>300 years confusion</a:t>
            </a:r>
            <a:endParaRPr lang="en-US" dirty="0"/>
          </a:p>
        </p:txBody>
      </p:sp>
    </p:spTree>
    <p:extLst>
      <p:ext uri="{BB962C8B-B14F-4D97-AF65-F5344CB8AC3E}">
        <p14:creationId xmlns:p14="http://schemas.microsoft.com/office/powerpoint/2010/main" val="2155787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known-2.jpeg"/>
          <p:cNvPicPr>
            <a:picLocks noGrp="1" noChangeAspect="1"/>
          </p:cNvPicPr>
          <p:nvPr>
            <p:ph idx="1"/>
          </p:nvPr>
        </p:nvPicPr>
        <p:blipFill>
          <a:blip r:embed="rId2">
            <a:extLst>
              <a:ext uri="{28A0092B-C50C-407E-A947-70E740481C1C}">
                <a14:useLocalDpi xmlns:a14="http://schemas.microsoft.com/office/drawing/2010/main" val="0"/>
              </a:ext>
            </a:extLst>
          </a:blip>
          <a:srcRect t="14265" b="14265"/>
          <a:stretch>
            <a:fillRect/>
          </a:stretch>
        </p:blipFill>
        <p:spPr/>
      </p:pic>
    </p:spTree>
    <p:extLst>
      <p:ext uri="{BB962C8B-B14F-4D97-AF65-F5344CB8AC3E}">
        <p14:creationId xmlns:p14="http://schemas.microsoft.com/office/powerpoint/2010/main" val="347346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City-States</a:t>
            </a:r>
            <a:endParaRPr lang="en-US" dirty="0"/>
          </a:p>
        </p:txBody>
      </p:sp>
      <p:sp>
        <p:nvSpPr>
          <p:cNvPr id="3" name="Content Placeholder 2"/>
          <p:cNvSpPr>
            <a:spLocks noGrp="1"/>
          </p:cNvSpPr>
          <p:nvPr>
            <p:ph idx="1"/>
          </p:nvPr>
        </p:nvSpPr>
        <p:spPr>
          <a:xfrm>
            <a:off x="900112" y="1778000"/>
            <a:ext cx="7345363" cy="4287521"/>
          </a:xfrm>
        </p:spPr>
        <p:txBody>
          <a:bodyPr>
            <a:normAutofit fontScale="85000" lnSpcReduction="10000"/>
          </a:bodyPr>
          <a:lstStyle/>
          <a:p>
            <a:r>
              <a:rPr lang="en-US" dirty="0" smtClean="0"/>
              <a:t>Polis: the basic political unit of Greece, separate, communication between difficult, each develops independently</a:t>
            </a:r>
          </a:p>
          <a:p>
            <a:r>
              <a:rPr lang="en-US" dirty="0" smtClean="0"/>
              <a:t>People are fiercely loyal, resident defines self not as national by citizen of the city-state</a:t>
            </a:r>
          </a:p>
          <a:p>
            <a:r>
              <a:rPr lang="en-US" dirty="0" smtClean="0"/>
              <a:t>Acropolis: a high area that is fortified with temples to the gods and spaces for public ceremonies</a:t>
            </a:r>
          </a:p>
          <a:p>
            <a:r>
              <a:rPr lang="en-US" dirty="0" smtClean="0"/>
              <a:t>Agora: below the acropolis, a marketplace-sell goods, discuss politics, surrounded by shops, additional temples</a:t>
            </a:r>
          </a:p>
          <a:p>
            <a:r>
              <a:rPr lang="en-US" dirty="0" smtClean="0"/>
              <a:t>An area of town for public baths, gymnasium, training grounds</a:t>
            </a:r>
          </a:p>
          <a:p>
            <a:r>
              <a:rPr lang="en-US" dirty="0" smtClean="0"/>
              <a:t>Walled with fields outside the city-state</a:t>
            </a:r>
            <a:endParaRPr lang="en-US" dirty="0"/>
          </a:p>
        </p:txBody>
      </p:sp>
    </p:spTree>
    <p:extLst>
      <p:ext uri="{BB962C8B-B14F-4D97-AF65-F5344CB8AC3E}">
        <p14:creationId xmlns:p14="http://schemas.microsoft.com/office/powerpoint/2010/main" val="199245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Develop independent political systems</a:t>
            </a:r>
          </a:p>
          <a:p>
            <a:r>
              <a:rPr lang="en-US" dirty="0" smtClean="0"/>
              <a:t>Corinth: ruled by oligarchy-ruled by a few individuals</a:t>
            </a:r>
          </a:p>
          <a:p>
            <a:r>
              <a:rPr lang="en-US" dirty="0" smtClean="0"/>
              <a:t>Athens: democracy</a:t>
            </a:r>
          </a:p>
          <a:p>
            <a:r>
              <a:rPr lang="en-US" dirty="0" smtClean="0"/>
              <a:t>Sparta: monarchy</a:t>
            </a:r>
            <a:endParaRPr lang="en-US"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65625" y="3508375"/>
            <a:ext cx="4206874" cy="2557145"/>
          </a:xfrm>
          <a:prstGeom prst="rect">
            <a:avLst/>
          </a:prstGeom>
        </p:spPr>
      </p:pic>
    </p:spTree>
    <p:extLst>
      <p:ext uri="{BB962C8B-B14F-4D97-AF65-F5344CB8AC3E}">
        <p14:creationId xmlns:p14="http://schemas.microsoft.com/office/powerpoint/2010/main" val="1627734452"/>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6485</TotalTime>
  <Words>1508</Words>
  <Application>Microsoft Office PowerPoint</Application>
  <PresentationFormat>On-screen Show (4:3)</PresentationFormat>
  <Paragraphs>163</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Brush Script MT</vt:lpstr>
      <vt:lpstr>Calisto MT</vt:lpstr>
      <vt:lpstr>Capital</vt:lpstr>
      <vt:lpstr>Classical Greece</vt:lpstr>
      <vt:lpstr>Greek City-States</vt:lpstr>
      <vt:lpstr>Early Greece: Minoans</vt:lpstr>
      <vt:lpstr>What happened?</vt:lpstr>
      <vt:lpstr>Mycenaean States</vt:lpstr>
      <vt:lpstr>PowerPoint Presentation</vt:lpstr>
      <vt:lpstr>PowerPoint Presentation</vt:lpstr>
      <vt:lpstr>The City-States</vt:lpstr>
      <vt:lpstr>PowerPoint Presentation</vt:lpstr>
      <vt:lpstr>Sparta</vt:lpstr>
      <vt:lpstr>PowerPoint Presentation</vt:lpstr>
      <vt:lpstr>Mythology: Gods &amp; Heroes</vt:lpstr>
      <vt:lpstr>PowerPoint Presentation</vt:lpstr>
      <vt:lpstr>PowerPoint Presentation</vt:lpstr>
      <vt:lpstr>The Classical Age </vt:lpstr>
      <vt:lpstr>Democracy</vt:lpstr>
      <vt:lpstr>PowerPoint Presentation</vt:lpstr>
      <vt:lpstr>Persian Wars</vt:lpstr>
      <vt:lpstr>PowerPoint Presentation</vt:lpstr>
      <vt:lpstr>PowerPoint Presentation</vt:lpstr>
      <vt:lpstr>Golden Age of Athens</vt:lpstr>
      <vt:lpstr>Parthenon</vt:lpstr>
      <vt:lpstr>Age of Pericles</vt:lpstr>
      <vt:lpstr>Peloponnesian War</vt:lpstr>
      <vt:lpstr>PowerPoint Presentation</vt:lpstr>
      <vt:lpstr>PowerPoint Presentation</vt:lpstr>
      <vt:lpstr>Achievements: Philosophy</vt:lpstr>
      <vt:lpstr>PowerPoint Presentation</vt:lpstr>
      <vt:lpstr>PowerPoint Presentation</vt:lpstr>
      <vt:lpstr>Literature</vt:lpstr>
      <vt:lpstr>Drama</vt:lpstr>
      <vt:lpstr>Art &amp; Architecture</vt:lpstr>
      <vt:lpstr>History</vt:lpstr>
      <vt:lpstr>Alexander the Great</vt:lpstr>
      <vt:lpstr>PowerPoint Presentation</vt:lpstr>
      <vt:lpstr>Achievements</vt:lpstr>
      <vt:lpstr>Philosophy</vt:lpstr>
      <vt:lpstr>Art &amp; Literature</vt:lpstr>
      <vt:lpstr>Science &amp; Technology</vt:lpstr>
    </vt:vector>
  </TitlesOfParts>
  <Company>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Classical Greece</dc:title>
  <dc:creator>lynne coyne</dc:creator>
  <cp:lastModifiedBy>Coyne, Roselyn F.</cp:lastModifiedBy>
  <cp:revision>21</cp:revision>
  <dcterms:created xsi:type="dcterms:W3CDTF">2013-09-10T15:57:40Z</dcterms:created>
  <dcterms:modified xsi:type="dcterms:W3CDTF">2016-01-05T18:16:33Z</dcterms:modified>
</cp:coreProperties>
</file>