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80" r:id="rId2"/>
    <p:sldId id="281" r:id="rId3"/>
    <p:sldId id="294" r:id="rId4"/>
    <p:sldId id="304" r:id="rId5"/>
    <p:sldId id="299" r:id="rId6"/>
    <p:sldId id="301" r:id="rId7"/>
    <p:sldId id="302" r:id="rId8"/>
    <p:sldId id="303" r:id="rId9"/>
    <p:sldId id="300" r:id="rId10"/>
    <p:sldId id="312" r:id="rId11"/>
    <p:sldId id="313" r:id="rId12"/>
    <p:sldId id="311" r:id="rId13"/>
    <p:sldId id="314" r:id="rId14"/>
    <p:sldId id="305" r:id="rId15"/>
    <p:sldId id="310" r:id="rId16"/>
    <p:sldId id="309" r:id="rId17"/>
    <p:sldId id="308" r:id="rId18"/>
    <p:sldId id="31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CCCCFF"/>
    <a:srgbClr val="CCFFCC"/>
    <a:srgbClr val="FFCCFF"/>
    <a:srgbClr val="FFCCCC"/>
    <a:srgbClr val="0000CC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79159" autoAdjust="0"/>
  </p:normalViewPr>
  <p:slideViewPr>
    <p:cSldViewPr>
      <p:cViewPr varScale="1">
        <p:scale>
          <a:sx n="50" d="100"/>
          <a:sy n="50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14D3F6-8073-4FC4-8488-F433BC691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v8pmIr3a7k&amp;feature=related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1872A-4D0F-487F-8391-B0D30031D4F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ABF4AC-6E6A-4198-A312-0F2C320F62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2C532-788B-4310-B199-B370F98FF3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All of these companies have established manufacturing</a:t>
            </a:r>
          </a:p>
          <a:p>
            <a:r>
              <a:rPr lang="en-US" smtClean="0"/>
              <a:t>plants, offices, or stores in many countries. For their manufacturing</a:t>
            </a:r>
          </a:p>
          <a:p>
            <a:r>
              <a:rPr lang="en-US" smtClean="0"/>
              <a:t>plants, they select spots where the raw materials or</a:t>
            </a:r>
          </a:p>
          <a:p>
            <a:r>
              <a:rPr lang="en-US" smtClean="0"/>
              <a:t>labor are cheapest. This enables them to produce components</a:t>
            </a:r>
          </a:p>
          <a:p>
            <a:r>
              <a:rPr lang="en-US" smtClean="0"/>
              <a:t>of their products on different continents. They ship the</a:t>
            </a:r>
          </a:p>
          <a:p>
            <a:r>
              <a:rPr lang="en-US" smtClean="0"/>
              <a:t>various components to another location to be assembled.</a:t>
            </a:r>
          </a:p>
          <a:p>
            <a:r>
              <a:rPr lang="en-US" smtClean="0"/>
              <a:t>This level of economic integration allows such companies to</a:t>
            </a:r>
          </a:p>
          <a:p>
            <a:r>
              <a:rPr lang="en-US" smtClean="0"/>
              <a:t>view the whole world as the market for their goods. Goods</a:t>
            </a:r>
          </a:p>
          <a:p>
            <a:r>
              <a:rPr lang="en-US" smtClean="0"/>
              <a:t>or services are distributed throughout the world as if there</a:t>
            </a:r>
          </a:p>
          <a:p>
            <a:r>
              <a:rPr lang="en-US" smtClean="0"/>
              <a:t>were no national boundaries.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18B72-D2E1-4AB5-8A8E-A17561A04E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53611C-3579-482E-BF32-26CD892EC8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hlinkClick r:id="rId3"/>
              </a:rPr>
              <a:t>http://www.youtube.com/watch?v=Gv8pmIr3a7k&amp;feature=related</a:t>
            </a:r>
            <a:r>
              <a:rPr lang="en-US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8E290-CAF3-4E88-BBA3-DC5BE35F15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1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0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70" y="1674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69" y="175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35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48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95" y="1659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44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35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63" y="1658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13" y="1662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60" y="174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56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71" y="1683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80" y="170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v8pmIr3a7k&amp;feature=relat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/>
              <a:t>Essential Question</a:t>
            </a:r>
            <a:r>
              <a:rPr lang="en-US" sz="3800" smtClean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What is the impact of globalization on the modern world?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>
                <a:solidFill>
                  <a:schemeClr val="folHlink"/>
                </a:solidFill>
              </a:rPr>
              <a:t>Warm Up Questions</a:t>
            </a:r>
            <a:r>
              <a:rPr lang="en-US" sz="3800" smtClean="0">
                <a:solidFill>
                  <a:schemeClr val="folHlink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ular Callout 6"/>
          <p:cNvSpPr>
            <a:spLocks noChangeArrowheads="1"/>
          </p:cNvSpPr>
          <p:nvPr/>
        </p:nvSpPr>
        <p:spPr bwMode="auto">
          <a:xfrm>
            <a:off x="2133600" y="152400"/>
            <a:ext cx="4800600" cy="9144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400">
                <a:solidFill>
                  <a:srgbClr val="C00000"/>
                </a:solidFill>
              </a:rPr>
              <a:t>What are some negative effects of globalization?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ular Callout 1"/>
          <p:cNvSpPr>
            <a:spLocks noChangeArrowheads="1"/>
          </p:cNvSpPr>
          <p:nvPr/>
        </p:nvSpPr>
        <p:spPr bwMode="auto">
          <a:xfrm>
            <a:off x="76200" y="76200"/>
            <a:ext cx="5257800" cy="1219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Globalization increases the gap between the developed nations &amp; developing nations </a:t>
            </a:r>
          </a:p>
        </p:txBody>
      </p:sp>
      <p:pic>
        <p:nvPicPr>
          <p:cNvPr id="28676" name="Picture 4" descr="Human Development Index (HDI) in 2002 (map/graphic/illustratio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8392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ular Callout 5"/>
          <p:cNvSpPr>
            <a:spLocks noChangeArrowheads="1"/>
          </p:cNvSpPr>
          <p:nvPr/>
        </p:nvSpPr>
        <p:spPr bwMode="auto">
          <a:xfrm>
            <a:off x="5486400" y="76200"/>
            <a:ext cx="3505200" cy="1219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Outsourcing leads to low-paying jobs in developing nations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9850" y="1433513"/>
            <a:ext cx="518795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13" y="3376613"/>
            <a:ext cx="4979987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ular Callout 1"/>
          <p:cNvSpPr>
            <a:spLocks noChangeArrowheads="1"/>
          </p:cNvSpPr>
          <p:nvPr/>
        </p:nvSpPr>
        <p:spPr bwMode="auto">
          <a:xfrm>
            <a:off x="381000" y="76200"/>
            <a:ext cx="8305800" cy="838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Globalization increases spread of Western culture &amp; resentment among non-Western nations </a:t>
            </a:r>
          </a:p>
        </p:txBody>
      </p:sp>
      <p:pic>
        <p:nvPicPr>
          <p:cNvPr id="14339" name="Picture 2" descr="http://www.faqs.org/nutrition/images/nwaz_01_img0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013" y="1295400"/>
            <a:ext cx="43449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farm1.static.flickr.com/117/263998722_ce0ba21d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0574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ular Callout 1"/>
          <p:cNvSpPr>
            <a:spLocks noChangeArrowheads="1"/>
          </p:cNvSpPr>
          <p:nvPr/>
        </p:nvSpPr>
        <p:spPr bwMode="auto">
          <a:xfrm>
            <a:off x="609600" y="76200"/>
            <a:ext cx="7848600" cy="838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Globalization increases environmental pollution &amp; the depletion of natural resources </a:t>
            </a:r>
          </a:p>
        </p:txBody>
      </p:sp>
      <p:pic>
        <p:nvPicPr>
          <p:cNvPr id="15363" name="Picture 2" descr="http://mundicogito.files.wordpress.com/2011/01/chinese-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3276600"/>
            <a:ext cx="63738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052513"/>
            <a:ext cx="55626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ular Callout 6"/>
          <p:cNvSpPr>
            <a:spLocks noChangeArrowheads="1"/>
          </p:cNvSpPr>
          <p:nvPr/>
        </p:nvSpPr>
        <p:spPr bwMode="auto">
          <a:xfrm>
            <a:off x="2209800" y="228600"/>
            <a:ext cx="4876800" cy="9906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400">
                <a:solidFill>
                  <a:srgbClr val="C00000"/>
                </a:solidFill>
              </a:rPr>
              <a:t>What are some effects of multinational businesses?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4166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ular Callout 3"/>
          <p:cNvSpPr>
            <a:spLocks noChangeArrowheads="1"/>
          </p:cNvSpPr>
          <p:nvPr/>
        </p:nvSpPr>
        <p:spPr bwMode="auto">
          <a:xfrm>
            <a:off x="152400" y="76200"/>
            <a:ext cx="8763000" cy="11430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Multinational corporations (MNCs) operate in multiple countries in order to gain raw materials, assemble products, &amp; sell throughout the world </a:t>
            </a:r>
          </a:p>
        </p:txBody>
      </p:sp>
      <p:pic>
        <p:nvPicPr>
          <p:cNvPr id="5" name="Picture 4" descr="http://dimassuryo.files.wordpress.com/2011/03/globalization_b_12935660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25" y="1295400"/>
            <a:ext cx="8512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6019800"/>
            <a:ext cx="9067800" cy="7620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000">
                <a:solidFill>
                  <a:srgbClr val="C00000"/>
                </a:solidFill>
              </a:rPr>
              <a:t>Can you name 1 of the top 10  multinational corporations in the world? (Hint: only 1 is shown in this image)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0"/>
            <a:ext cx="9110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ular Callout 6"/>
          <p:cNvSpPr>
            <a:spLocks noChangeArrowheads="1"/>
          </p:cNvSpPr>
          <p:nvPr/>
        </p:nvSpPr>
        <p:spPr bwMode="auto">
          <a:xfrm>
            <a:off x="2286000" y="152400"/>
            <a:ext cx="4800600" cy="9144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400">
                <a:solidFill>
                  <a:srgbClr val="C00000"/>
                </a:solidFill>
              </a:rPr>
              <a:t>What is the future of globalization?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ular Callout 3"/>
          <p:cNvSpPr>
            <a:spLocks noChangeArrowheads="1"/>
          </p:cNvSpPr>
          <p:nvPr/>
        </p:nvSpPr>
        <p:spPr bwMode="auto">
          <a:xfrm>
            <a:off x="1371600" y="76200"/>
            <a:ext cx="6400800" cy="11430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The future is going to change rapidly…</a:t>
            </a:r>
            <a:br>
              <a:rPr lang="en-US" sz="3100"/>
            </a:br>
            <a:r>
              <a:rPr lang="en-US" sz="3100"/>
              <a:t>To be successful in the future, we need to be ready to adapt </a:t>
            </a: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914400" y="19050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hlinkClick r:id="rId3"/>
              </a:rPr>
              <a:t>Did You Know? 3.0 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ular Callout 6"/>
          <p:cNvSpPr>
            <a:spLocks noChangeArrowheads="1"/>
          </p:cNvSpPr>
          <p:nvPr/>
        </p:nvSpPr>
        <p:spPr bwMode="auto">
          <a:xfrm>
            <a:off x="76200" y="76200"/>
            <a:ext cx="5105400" cy="12954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One of the biggest changes of the mid-20</a:t>
            </a:r>
            <a:r>
              <a:rPr lang="en-US" sz="3200" baseline="30000"/>
              <a:t>th</a:t>
            </a:r>
            <a:r>
              <a:rPr lang="en-US" sz="3200"/>
              <a:t> century was the rapid increase in globalization</a:t>
            </a:r>
          </a:p>
        </p:txBody>
      </p:sp>
      <p:sp>
        <p:nvSpPr>
          <p:cNvPr id="4100" name="Rectangular Callout 7"/>
          <p:cNvSpPr>
            <a:spLocks noChangeArrowheads="1"/>
          </p:cNvSpPr>
          <p:nvPr/>
        </p:nvSpPr>
        <p:spPr bwMode="auto">
          <a:xfrm>
            <a:off x="5562600" y="228600"/>
            <a:ext cx="3048000" cy="9906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400">
                <a:solidFill>
                  <a:srgbClr val="C00000"/>
                </a:solidFill>
              </a:rPr>
              <a:t>What is “globalization”?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ular Callout 6"/>
          <p:cNvSpPr>
            <a:spLocks noChangeArrowheads="1"/>
          </p:cNvSpPr>
          <p:nvPr/>
        </p:nvSpPr>
        <p:spPr bwMode="auto">
          <a:xfrm>
            <a:off x="76200" y="76200"/>
            <a:ext cx="8991600" cy="838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Globalization is the increased flow of trade, people, technology, culture, &amp; ideas among countries</a:t>
            </a:r>
          </a:p>
        </p:txBody>
      </p:sp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76200" y="990600"/>
            <a:ext cx="4724400" cy="1600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Today, globalization is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100"/>
              <a:t>most associated with international trade &amp; multinational corporations… </a:t>
            </a:r>
          </a:p>
          <a:p>
            <a:pPr algn="ctr" eaLnBrk="0" hangingPunct="0">
              <a:lnSpc>
                <a:spcPct val="80000"/>
              </a:lnSpc>
            </a:pPr>
            <a:endParaRPr lang="en-US" sz="3200"/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876800" y="990600"/>
            <a:ext cx="4191000" cy="7620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…advances in technology &amp; communication…</a:t>
            </a:r>
          </a:p>
          <a:p>
            <a:pPr algn="ctr" eaLnBrk="0" hangingPunct="0">
              <a:lnSpc>
                <a:spcPct val="80000"/>
              </a:lnSpc>
            </a:pPr>
            <a:endParaRPr lang="en-US" sz="3200"/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4876800" y="1828800"/>
            <a:ext cx="4191000" cy="7620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…&amp; increase in </a:t>
            </a:r>
            <a:br>
              <a:rPr lang="en-US" sz="3100"/>
            </a:br>
            <a:r>
              <a:rPr lang="en-US" sz="3100"/>
              <a:t>cultural diffusion </a:t>
            </a:r>
          </a:p>
          <a:p>
            <a:pPr algn="ctr" eaLnBrk="0" hangingPunct="0">
              <a:lnSpc>
                <a:spcPct val="80000"/>
              </a:lnSpc>
            </a:pPr>
            <a:endParaRPr lang="en-US" sz="320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95600"/>
            <a:ext cx="41910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2288" y="2895600"/>
            <a:ext cx="47355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4.bp.blogspot.com/_DlJyFTh4bjU/TA0s7TBTxvI/AAAAAAAAJe0/qZ6FhthbO1o/s1600/Internet+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674938"/>
            <a:ext cx="76200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709863"/>
            <a:ext cx="624840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ular Callout 6"/>
          <p:cNvSpPr>
            <a:spLocks noChangeArrowheads="1"/>
          </p:cNvSpPr>
          <p:nvPr/>
        </p:nvSpPr>
        <p:spPr bwMode="auto">
          <a:xfrm>
            <a:off x="381000" y="304800"/>
            <a:ext cx="8305800" cy="9144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400">
                <a:solidFill>
                  <a:srgbClr val="C00000"/>
                </a:solidFill>
              </a:rPr>
              <a:t>How new is globalization? </a:t>
            </a:r>
            <a:br>
              <a:rPr lang="en-US" sz="3400">
                <a:solidFill>
                  <a:srgbClr val="C00000"/>
                </a:solidFill>
              </a:rPr>
            </a:br>
            <a:r>
              <a:rPr lang="en-US" sz="3400">
                <a:solidFill>
                  <a:srgbClr val="C00000"/>
                </a:solidFill>
              </a:rPr>
              <a:t>What previous examples can you remember?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25525"/>
            <a:ext cx="67056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ular Callout 6"/>
          <p:cNvSpPr>
            <a:spLocks noChangeArrowheads="1"/>
          </p:cNvSpPr>
          <p:nvPr/>
        </p:nvSpPr>
        <p:spPr bwMode="auto">
          <a:xfrm>
            <a:off x="685800" y="76200"/>
            <a:ext cx="7620000" cy="838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Globalization has been around for centuries but has been rapidly increasing since 1990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066800"/>
            <a:ext cx="66627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5400"/>
            <a:ext cx="91440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057275"/>
            <a:ext cx="80010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ular Callout 6"/>
          <p:cNvSpPr>
            <a:spLocks noChangeArrowheads="1"/>
          </p:cNvSpPr>
          <p:nvPr/>
        </p:nvSpPr>
        <p:spPr bwMode="auto">
          <a:xfrm>
            <a:off x="2209800" y="228600"/>
            <a:ext cx="4648200" cy="9906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400">
                <a:solidFill>
                  <a:srgbClr val="C00000"/>
                </a:solidFill>
              </a:rPr>
              <a:t>What has led to increased globalization?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8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ular Callout 3"/>
          <p:cNvSpPr>
            <a:spLocks noChangeArrowheads="1"/>
          </p:cNvSpPr>
          <p:nvPr/>
        </p:nvSpPr>
        <p:spPr bwMode="auto">
          <a:xfrm>
            <a:off x="2057400" y="5562600"/>
            <a:ext cx="7010400" cy="1219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Globalization has increased due to lowered trade barriers, new trade organizations, &amp; increased communication 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5486400" y="4648200"/>
            <a:ext cx="3581400" cy="838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OPEC is a cartel of </a:t>
            </a:r>
            <a:br>
              <a:rPr lang="en-US" sz="3100"/>
            </a:br>
            <a:r>
              <a:rPr lang="en-US" sz="3100"/>
              <a:t>oil producing nations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5486400" y="3352800"/>
            <a:ext cx="3581400" cy="1219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The World Trade Organization (WTO) promotes free trade </a:t>
            </a: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2057400" y="3886200"/>
            <a:ext cx="3352800" cy="1600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The United Nations settles trade disputes among member nations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ular Callout 6"/>
          <p:cNvSpPr>
            <a:spLocks noChangeArrowheads="1"/>
          </p:cNvSpPr>
          <p:nvPr/>
        </p:nvSpPr>
        <p:spPr bwMode="auto">
          <a:xfrm>
            <a:off x="2133600" y="152400"/>
            <a:ext cx="4800600" cy="9144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chemeClr val="bg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400">
                <a:solidFill>
                  <a:srgbClr val="C00000"/>
                </a:solidFill>
              </a:rPr>
              <a:t>What are some positive effects of globalization?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ular Callout 6"/>
          <p:cNvSpPr>
            <a:spLocks noChangeArrowheads="1"/>
          </p:cNvSpPr>
          <p:nvPr/>
        </p:nvSpPr>
        <p:spPr bwMode="auto">
          <a:xfrm>
            <a:off x="152400" y="76200"/>
            <a:ext cx="3505200" cy="1219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Increased trade gives people more goods &amp; services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733800" y="76200"/>
            <a:ext cx="5257800" cy="1219200"/>
          </a:xfrm>
          <a:prstGeom prst="wedgeRectCallout">
            <a:avLst>
              <a:gd name="adj1" fmla="val -9701"/>
              <a:gd name="adj2" fmla="val -1786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100" dirty="0"/>
              <a:t>Companies lower costs &amp; prices by buying materials &amp; hiring workers from other countries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3733800" y="1371600"/>
            <a:ext cx="5257800" cy="838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Globalization increases access </a:t>
            </a:r>
            <a:br>
              <a:rPr lang="en-US" sz="3100"/>
            </a:br>
            <a:r>
              <a:rPr lang="en-US" sz="3100"/>
              <a:t>to medicine &amp; technology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152400" y="1371600"/>
            <a:ext cx="3505200" cy="838200"/>
          </a:xfrm>
          <a:prstGeom prst="wedgeRectCallout">
            <a:avLst>
              <a:gd name="adj1" fmla="val -9699"/>
              <a:gd name="adj2" fmla="val -178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Creates jobs &amp; raises standard of living </a:t>
            </a:r>
          </a:p>
        </p:txBody>
      </p:sp>
      <p:pic>
        <p:nvPicPr>
          <p:cNvPr id="11270" name="Picture 2" descr="http://www.globalizationstudies.upenn.edu/system/files/images/global-trade-in-forest-product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7775"/>
            <a:ext cx="56388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84688"/>
            <a:ext cx="328295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http://www.glovesoff.org/images/nike_fac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2286000"/>
            <a:ext cx="3232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Template</Template>
  <TotalTime>452</TotalTime>
  <Words>413</Words>
  <Application>Microsoft Office PowerPoint</Application>
  <PresentationFormat>On-screen Show (4:3)</PresentationFormat>
  <Paragraphs>53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Brooks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roselynf.coyne</cp:lastModifiedBy>
  <cp:revision>21</cp:revision>
  <dcterms:created xsi:type="dcterms:W3CDTF">2011-05-12T20:04:37Z</dcterms:created>
  <dcterms:modified xsi:type="dcterms:W3CDTF">2014-11-10T13:10:48Z</dcterms:modified>
</cp:coreProperties>
</file>