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15" r:id="rId2"/>
    <p:sldId id="325" r:id="rId3"/>
    <p:sldId id="342" r:id="rId4"/>
    <p:sldId id="339" r:id="rId5"/>
    <p:sldId id="326" r:id="rId6"/>
    <p:sldId id="327" r:id="rId7"/>
    <p:sldId id="331" r:id="rId8"/>
    <p:sldId id="316" r:id="rId9"/>
    <p:sldId id="323" r:id="rId10"/>
    <p:sldId id="324" r:id="rId11"/>
    <p:sldId id="334" r:id="rId12"/>
    <p:sldId id="335" r:id="rId13"/>
    <p:sldId id="336" r:id="rId14"/>
    <p:sldId id="337" r:id="rId15"/>
    <p:sldId id="338" r:id="rId16"/>
    <p:sldId id="256" r:id="rId17"/>
    <p:sldId id="320" r:id="rId18"/>
    <p:sldId id="333" r:id="rId19"/>
    <p:sldId id="305" r:id="rId20"/>
    <p:sldId id="321" r:id="rId21"/>
    <p:sldId id="329" r:id="rId22"/>
    <p:sldId id="307" r:id="rId23"/>
    <p:sldId id="330" r:id="rId24"/>
    <p:sldId id="266" r:id="rId25"/>
    <p:sldId id="260" r:id="rId26"/>
    <p:sldId id="264" r:id="rId27"/>
    <p:sldId id="262" r:id="rId28"/>
    <p:sldId id="281" r:id="rId29"/>
    <p:sldId id="271" r:id="rId30"/>
    <p:sldId id="278" r:id="rId31"/>
  </p:sldIdLst>
  <p:sldSz cx="9144000" cy="6858000" type="screen4x3"/>
  <p:notesSz cx="6858000" cy="9144000"/>
  <p:embeddedFontLst>
    <p:embeddedFont>
      <p:font typeface="Last Ninja"/>
      <p:regular r:id="rId32"/>
    </p:embeddedFont>
    <p:embeddedFont>
      <p:font typeface="PressWriter Symbols"/>
      <p:regular r:id="rId33"/>
    </p:embeddedFont>
    <p:embeddedFont>
      <p:font typeface="Japan"/>
      <p:regular r:id="rId34"/>
    </p:embeddedFont>
    <p:embeddedFont>
      <p:font typeface="Comic Sans MS" pitchFamily="66" charset="0"/>
      <p:regular r:id="rId35"/>
      <p:bold r:id="rId36"/>
    </p:embeddedFont>
    <p:embeddedFont>
      <p:font typeface="Arial Black" pitchFamily="34" charset="0"/>
      <p:bold r:id="rId37"/>
    </p:embeddedFont>
  </p:embeddedFontLst>
  <p:defaultTextStyle>
    <a:defPPr>
      <a:defRPr lang="en-US"/>
    </a:defPPr>
    <a:lvl1pPr algn="l" rtl="0" fontAlgn="base">
      <a:spcBef>
        <a:spcPct val="0"/>
      </a:spcBef>
      <a:spcAft>
        <a:spcPct val="0"/>
      </a:spcAft>
      <a:buClr>
        <a:srgbClr val="FF0000"/>
      </a:buClr>
      <a:buFont typeface="PressWriter Symbols" pitchFamily="2" charset="2"/>
      <a:buChar char="a"/>
      <a:defRPr sz="3600" b="1" kern="1200">
        <a:solidFill>
          <a:schemeClr val="tx1"/>
        </a:solidFill>
        <a:latin typeface="Arial" charset="0"/>
        <a:ea typeface="+mn-ea"/>
        <a:cs typeface="+mn-cs"/>
      </a:defRPr>
    </a:lvl1pPr>
    <a:lvl2pPr marL="457200" algn="l" rtl="0" fontAlgn="base">
      <a:spcBef>
        <a:spcPct val="0"/>
      </a:spcBef>
      <a:spcAft>
        <a:spcPct val="0"/>
      </a:spcAft>
      <a:buClr>
        <a:srgbClr val="FF0000"/>
      </a:buClr>
      <a:buFont typeface="PressWriter Symbols" pitchFamily="2" charset="2"/>
      <a:buChar char="a"/>
      <a:defRPr sz="3600" b="1" kern="1200">
        <a:solidFill>
          <a:schemeClr val="tx1"/>
        </a:solidFill>
        <a:latin typeface="Arial" charset="0"/>
        <a:ea typeface="+mn-ea"/>
        <a:cs typeface="+mn-cs"/>
      </a:defRPr>
    </a:lvl2pPr>
    <a:lvl3pPr marL="914400" algn="l" rtl="0" fontAlgn="base">
      <a:spcBef>
        <a:spcPct val="0"/>
      </a:spcBef>
      <a:spcAft>
        <a:spcPct val="0"/>
      </a:spcAft>
      <a:buClr>
        <a:srgbClr val="FF0000"/>
      </a:buClr>
      <a:buFont typeface="PressWriter Symbols" pitchFamily="2" charset="2"/>
      <a:buChar char="a"/>
      <a:defRPr sz="3600" b="1" kern="1200">
        <a:solidFill>
          <a:schemeClr val="tx1"/>
        </a:solidFill>
        <a:latin typeface="Arial" charset="0"/>
        <a:ea typeface="+mn-ea"/>
        <a:cs typeface="+mn-cs"/>
      </a:defRPr>
    </a:lvl3pPr>
    <a:lvl4pPr marL="1371600" algn="l" rtl="0" fontAlgn="base">
      <a:spcBef>
        <a:spcPct val="0"/>
      </a:spcBef>
      <a:spcAft>
        <a:spcPct val="0"/>
      </a:spcAft>
      <a:buClr>
        <a:srgbClr val="FF0000"/>
      </a:buClr>
      <a:buFont typeface="PressWriter Symbols" pitchFamily="2" charset="2"/>
      <a:buChar char="a"/>
      <a:defRPr sz="3600" b="1" kern="1200">
        <a:solidFill>
          <a:schemeClr val="tx1"/>
        </a:solidFill>
        <a:latin typeface="Arial" charset="0"/>
        <a:ea typeface="+mn-ea"/>
        <a:cs typeface="+mn-cs"/>
      </a:defRPr>
    </a:lvl4pPr>
    <a:lvl5pPr marL="1828800" algn="l" rtl="0" fontAlgn="base">
      <a:spcBef>
        <a:spcPct val="0"/>
      </a:spcBef>
      <a:spcAft>
        <a:spcPct val="0"/>
      </a:spcAft>
      <a:buClr>
        <a:srgbClr val="FF0000"/>
      </a:buClr>
      <a:buFont typeface="PressWriter Symbols" pitchFamily="2" charset="2"/>
      <a:buChar char="a"/>
      <a:defRPr sz="3600" b="1" kern="1200">
        <a:solidFill>
          <a:schemeClr val="tx1"/>
        </a:solidFill>
        <a:latin typeface="Arial" charset="0"/>
        <a:ea typeface="+mn-ea"/>
        <a:cs typeface="+mn-cs"/>
      </a:defRPr>
    </a:lvl5pPr>
    <a:lvl6pPr marL="2286000" algn="l" defTabSz="914400" rtl="0" eaLnBrk="1" latinLnBrk="0" hangingPunct="1">
      <a:defRPr sz="3600" b="1" kern="1200">
        <a:solidFill>
          <a:schemeClr val="tx1"/>
        </a:solidFill>
        <a:latin typeface="Arial" charset="0"/>
        <a:ea typeface="+mn-ea"/>
        <a:cs typeface="+mn-cs"/>
      </a:defRPr>
    </a:lvl6pPr>
    <a:lvl7pPr marL="2743200" algn="l" defTabSz="914400" rtl="0" eaLnBrk="1" latinLnBrk="0" hangingPunct="1">
      <a:defRPr sz="3600" b="1" kern="1200">
        <a:solidFill>
          <a:schemeClr val="tx1"/>
        </a:solidFill>
        <a:latin typeface="Arial" charset="0"/>
        <a:ea typeface="+mn-ea"/>
        <a:cs typeface="+mn-cs"/>
      </a:defRPr>
    </a:lvl7pPr>
    <a:lvl8pPr marL="3200400" algn="l" defTabSz="914400" rtl="0" eaLnBrk="1" latinLnBrk="0" hangingPunct="1">
      <a:defRPr sz="3600" b="1" kern="1200">
        <a:solidFill>
          <a:schemeClr val="tx1"/>
        </a:solidFill>
        <a:latin typeface="Arial" charset="0"/>
        <a:ea typeface="+mn-ea"/>
        <a:cs typeface="+mn-cs"/>
      </a:defRPr>
    </a:lvl8pPr>
    <a:lvl9pPr marL="3657600" algn="l" defTabSz="914400" rtl="0" eaLnBrk="1" latinLnBrk="0" hangingPunct="1">
      <a:defRPr sz="3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0066"/>
    <a:srgbClr val="0000FF"/>
    <a:srgbClr val="FF0000"/>
    <a:srgbClr val="E3C6A9"/>
    <a:srgbClr val="996633"/>
    <a:srgbClr val="66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24" autoAdjust="0"/>
  </p:normalViewPr>
  <p:slideViewPr>
    <p:cSldViewPr>
      <p:cViewPr varScale="1">
        <p:scale>
          <a:sx n="70" d="100"/>
          <a:sy n="70" d="100"/>
        </p:scale>
        <p:origin x="-52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C6A9"/>
        </a:solidFill>
        <a:effectLst/>
      </p:bgPr>
    </p:bg>
    <p:spTree>
      <p:nvGrpSpPr>
        <p:cNvPr id="1" name=""/>
        <p:cNvGrpSpPr/>
        <p:nvPr/>
      </p:nvGrpSpPr>
      <p:grpSpPr>
        <a:xfrm>
          <a:off x="0" y="0"/>
          <a:ext cx="0" cy="0"/>
          <a:chOff x="0" y="0"/>
          <a:chExt cx="0" cy="0"/>
        </a:xfrm>
      </p:grpSpPr>
      <p:pic>
        <p:nvPicPr>
          <p:cNvPr id="1026" name="Picture 7" descr="jinmu"/>
          <p:cNvPicPr>
            <a:picLocks noChangeAspect="1" noChangeArrowheads="1"/>
          </p:cNvPicPr>
          <p:nvPr userDrawn="1"/>
        </p:nvPicPr>
        <p:blipFill>
          <a:blip r:embed="rId13" cstate="print">
            <a:lum bright="44000" contrast="-56000"/>
          </a:blip>
          <a:srcRect/>
          <a:stretch>
            <a:fillRect/>
          </a:stretch>
        </p:blipFill>
        <p:spPr bwMode="auto">
          <a:xfrm>
            <a:off x="1143000" y="0"/>
            <a:ext cx="8001000" cy="6858000"/>
          </a:xfrm>
          <a:prstGeom prst="rect">
            <a:avLst/>
          </a:prstGeom>
          <a:noFill/>
          <a:ln w="9525">
            <a:noFill/>
            <a:miter lim="800000"/>
            <a:headEnd/>
            <a:tailEnd/>
          </a:ln>
        </p:spPr>
      </p:pic>
      <p:pic>
        <p:nvPicPr>
          <p:cNvPr id="1027" name="Picture 9" descr="katana"/>
          <p:cNvPicPr>
            <a:picLocks noChangeAspect="1" noChangeArrowheads="1"/>
          </p:cNvPicPr>
          <p:nvPr userDrawn="1"/>
        </p:nvPicPr>
        <p:blipFill>
          <a:blip r:embed="rId14" cstate="print"/>
          <a:srcRect/>
          <a:stretch>
            <a:fillRect/>
          </a:stretch>
        </p:blipFill>
        <p:spPr bwMode="auto">
          <a:xfrm>
            <a:off x="152400" y="1009650"/>
            <a:ext cx="762000" cy="4781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v=rwQqtf86qO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Qjduob4Fri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player.discoveryeducation.com/index.cfm?guidAssetId=E3818FCE-A11E-41A5-84A5-85529C7F47DA&amp;blnFromSearch=1&amp;productcode=DSC"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asianinfo.org/asianinfo/countries_map/korea-map.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Grp="1" noChangeAspect="1" noChangeArrowheads="1"/>
          </p:cNvPicPr>
          <p:nvPr>
            <p:ph type="body" idx="1"/>
          </p:nvPr>
        </p:nvPicPr>
        <p:blipFill>
          <a:blip r:embed="rId2" cstate="print"/>
          <a:srcRect/>
          <a:stretch>
            <a:fillRect/>
          </a:stretch>
        </p:blipFill>
        <p:spPr bwMode="auto">
          <a:xfrm>
            <a:off x="1447800" y="1600200"/>
            <a:ext cx="6702425" cy="4525963"/>
          </a:xfrm>
          <a:noFill/>
          <a:ln algn="ctr">
            <a:miter lim="800000"/>
            <a:headEnd/>
            <a:tailEnd/>
          </a:ln>
        </p:spPr>
      </p:pic>
      <p:sp>
        <p:nvSpPr>
          <p:cNvPr id="67589" name="WordArt 5"/>
          <p:cNvSpPr>
            <a:spLocks noGrp="1" noChangeArrowheads="1" noChangeShapeType="1" noTextEdit="1"/>
          </p:cNvSpPr>
          <p:nvPr/>
        </p:nvSpPr>
        <p:spPr bwMode="auto">
          <a:xfrm>
            <a:off x="457200" y="274638"/>
            <a:ext cx="8229600" cy="11430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996633"/>
                </a:solidFill>
                <a:effectLst>
                  <a:outerShdw dist="81320" dir="2319588" algn="ctr" rotWithShape="0">
                    <a:schemeClr val="bg2"/>
                  </a:outerShdw>
                </a:effectLst>
                <a:latin typeface="Last Ninja"/>
              </a:rPr>
              <a:t>Japan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anim calcmode="lin" valueType="num">
                                      <p:cBhvr>
                                        <p:cTn id="7" dur="1000" fill="hold"/>
                                        <p:tgtEl>
                                          <p:spTgt spid="67589"/>
                                        </p:tgtEl>
                                        <p:attrNameLst>
                                          <p:attrName>ppt_w</p:attrName>
                                        </p:attrNameLst>
                                      </p:cBhvr>
                                      <p:tavLst>
                                        <p:tav tm="0">
                                          <p:val>
                                            <p:strVal val="#ppt_w*0.05"/>
                                          </p:val>
                                        </p:tav>
                                        <p:tav tm="100000">
                                          <p:val>
                                            <p:strVal val="#ppt_w"/>
                                          </p:val>
                                        </p:tav>
                                      </p:tavLst>
                                    </p:anim>
                                    <p:anim calcmode="lin" valueType="num">
                                      <p:cBhvr>
                                        <p:cTn id="8" dur="1000" fill="hold"/>
                                        <p:tgtEl>
                                          <p:spTgt spid="67589"/>
                                        </p:tgtEl>
                                        <p:attrNameLst>
                                          <p:attrName>ppt_h</p:attrName>
                                        </p:attrNameLst>
                                      </p:cBhvr>
                                      <p:tavLst>
                                        <p:tav tm="0">
                                          <p:val>
                                            <p:strVal val="#ppt_h"/>
                                          </p:val>
                                        </p:tav>
                                        <p:tav tm="100000">
                                          <p:val>
                                            <p:strVal val="#ppt_h"/>
                                          </p:val>
                                        </p:tav>
                                      </p:tavLst>
                                    </p:anim>
                                    <p:anim calcmode="lin" valueType="num">
                                      <p:cBhvr>
                                        <p:cTn id="9" dur="1000" fill="hold"/>
                                        <p:tgtEl>
                                          <p:spTgt spid="67589"/>
                                        </p:tgtEl>
                                        <p:attrNameLst>
                                          <p:attrName>ppt_x</p:attrName>
                                        </p:attrNameLst>
                                      </p:cBhvr>
                                      <p:tavLst>
                                        <p:tav tm="0">
                                          <p:val>
                                            <p:strVal val="#ppt_x-.2"/>
                                          </p:val>
                                        </p:tav>
                                        <p:tav tm="100000">
                                          <p:val>
                                            <p:strVal val="#ppt_x"/>
                                          </p:val>
                                        </p:tav>
                                      </p:tavLst>
                                    </p:anim>
                                    <p:anim calcmode="lin" valueType="num">
                                      <p:cBhvr>
                                        <p:cTn id="10" dur="1000" fill="hold"/>
                                        <p:tgtEl>
                                          <p:spTgt spid="67589"/>
                                        </p:tgtEl>
                                        <p:attrNameLst>
                                          <p:attrName>ppt_y</p:attrName>
                                        </p:attrNameLst>
                                      </p:cBhvr>
                                      <p:tavLst>
                                        <p:tav tm="0">
                                          <p:val>
                                            <p:strVal val="#ppt_y"/>
                                          </p:val>
                                        </p:tav>
                                        <p:tav tm="100000">
                                          <p:val>
                                            <p:strVal val="#ppt_y"/>
                                          </p:val>
                                        </p:tav>
                                      </p:tavLst>
                                    </p:anim>
                                    <p:animEffect transition="in" filter="fade">
                                      <p:cBhvr>
                                        <p:cTn id="11" dur="10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b="1" smtClean="0">
                <a:solidFill>
                  <a:srgbClr val="996633"/>
                </a:solidFill>
                <a:effectLst>
                  <a:outerShdw blurRad="38100" dist="38100" dir="2700000" algn="tl">
                    <a:srgbClr val="000000"/>
                  </a:outerShdw>
                </a:effectLst>
                <a:latin typeface="Japan" pitchFamily="34" charset="0"/>
              </a:rPr>
              <a:t>Japan’s Early Development</a:t>
            </a:r>
          </a:p>
        </p:txBody>
      </p:sp>
      <p:sp>
        <p:nvSpPr>
          <p:cNvPr id="17411"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mtClean="0">
                <a:latin typeface="Japan" pitchFamily="34" charset="0"/>
              </a:rPr>
              <a:t>The second great push in Japanese history was contact with China from 200 AD onwards.</a:t>
            </a:r>
          </a:p>
          <a:p>
            <a:pPr eaLnBrk="1" hangingPunct="1">
              <a:lnSpc>
                <a:spcPct val="90000"/>
              </a:lnSpc>
            </a:pPr>
            <a:r>
              <a:rPr lang="en-US" smtClean="0">
                <a:latin typeface="Japan" pitchFamily="34" charset="0"/>
              </a:rPr>
              <a:t> From the Chinese, who demanded that Japan be a tribute state to China, the Japanese adopted forms of government, Buddhism, and writing. </a:t>
            </a:r>
          </a:p>
          <a:p>
            <a:pPr eaLnBrk="1" hangingPunct="1">
              <a:lnSpc>
                <a:spcPct val="90000"/>
              </a:lnSpc>
            </a:pPr>
            <a:r>
              <a:rPr lang="en-US" smtClean="0">
                <a:latin typeface="Japan" pitchFamily="34" charset="0"/>
              </a:rPr>
              <a:t>The bulk of Japanese culture is forged from the Chinese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smtClean="0">
                <a:solidFill>
                  <a:srgbClr val="996633"/>
                </a:solidFill>
                <a:effectLst>
                  <a:outerShdw blurRad="38100" dist="38100" dir="2700000" algn="tl">
                    <a:srgbClr val="000000"/>
                  </a:outerShdw>
                </a:effectLst>
                <a:latin typeface="Japan" pitchFamily="34" charset="0"/>
              </a:rPr>
              <a:t>Clan Life in Japan</a:t>
            </a:r>
          </a:p>
        </p:txBody>
      </p:sp>
      <p:sp>
        <p:nvSpPr>
          <p:cNvPr id="1945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Japan" pitchFamily="34" charset="0"/>
              </a:rPr>
              <a:t>The people of Japan lived in clans, which were held together by their common descent from a single ancestor. </a:t>
            </a:r>
          </a:p>
          <a:p>
            <a:pPr eaLnBrk="1" hangingPunct="1"/>
            <a:r>
              <a:rPr lang="en-US" smtClean="0">
                <a:latin typeface="Japan" pitchFamily="34" charset="0"/>
              </a:rPr>
              <a:t>These clans were ruled by a powerful chief, who was also the religious priest of the group.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smtClean="0">
                <a:solidFill>
                  <a:srgbClr val="996633"/>
                </a:solidFill>
                <a:effectLst>
                  <a:outerShdw blurRad="38100" dist="38100" dir="2700000" algn="tl">
                    <a:srgbClr val="000000"/>
                  </a:outerShdw>
                </a:effectLst>
                <a:latin typeface="Japan" pitchFamily="34" charset="0"/>
              </a:rPr>
              <a:t>Clan Life in Japan</a:t>
            </a:r>
          </a:p>
        </p:txBody>
      </p:sp>
      <p:sp>
        <p:nvSpPr>
          <p:cNvPr id="2048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mtClean="0">
                <a:latin typeface="Japan" pitchFamily="34" charset="0"/>
              </a:rPr>
              <a:t>Members of each clan practiced a form of ancestor worship known as Shinto. </a:t>
            </a:r>
          </a:p>
          <a:p>
            <a:pPr eaLnBrk="1" hangingPunct="1">
              <a:lnSpc>
                <a:spcPct val="90000"/>
              </a:lnSpc>
            </a:pPr>
            <a:r>
              <a:rPr lang="en-US" smtClean="0">
                <a:latin typeface="Japan" pitchFamily="34" charset="0"/>
              </a:rPr>
              <a:t>Clan members believed that the spirit of the common ancestor from whom they all descended still inhabited their village, and that it protected them, and worked to help better their lives. </a:t>
            </a:r>
          </a:p>
          <a:p>
            <a:pPr eaLnBrk="1" hangingPunct="1">
              <a:lnSpc>
                <a:spcPct val="90000"/>
              </a:lnSpc>
            </a:pPr>
            <a:r>
              <a:rPr lang="en-US" smtClean="0">
                <a:latin typeface="Japan" pitchFamily="34" charset="0"/>
              </a:rPr>
              <a:t>They worshiped this ancestor and prayed to it for help and guidance.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smtClean="0">
                <a:solidFill>
                  <a:srgbClr val="996633"/>
                </a:solidFill>
                <a:effectLst>
                  <a:outerShdw blurRad="38100" dist="38100" dir="2700000" algn="tl">
                    <a:srgbClr val="000000"/>
                  </a:outerShdw>
                </a:effectLst>
                <a:latin typeface="Japan" pitchFamily="34" charset="0"/>
              </a:rPr>
              <a:t>Clan Life in Japan</a:t>
            </a:r>
          </a:p>
        </p:txBody>
      </p:sp>
      <p:sp>
        <p:nvSpPr>
          <p:cNvPr id="92163" name="Rectangle 3"/>
          <p:cNvSpPr>
            <a:spLocks noGrp="1" noChangeArrowheads="1"/>
          </p:cNvSpPr>
          <p:nvPr>
            <p:ph type="body" idx="1"/>
          </p:nvPr>
        </p:nvSpPr>
        <p:spPr bwMode="auto">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sz="3600" smtClean="0">
                <a:effectLst>
                  <a:outerShdw blurRad="38100" dist="38100" dir="2700000" algn="tl">
                    <a:srgbClr val="FFFFFF"/>
                  </a:outerShdw>
                </a:effectLst>
                <a:latin typeface="Japan" pitchFamily="34" charset="0"/>
              </a:rPr>
              <a:t>The clan chief also acted as the military leader, and directed the efforts of the clan to protect themselves against outsiders, and against other neighboring clans. </a:t>
            </a:r>
            <a:br>
              <a:rPr lang="en-US" sz="3600" smtClean="0">
                <a:effectLst>
                  <a:outerShdw blurRad="38100" dist="38100" dir="2700000" algn="tl">
                    <a:srgbClr val="FFFFFF"/>
                  </a:outerShdw>
                </a:effectLst>
                <a:latin typeface="Japan" pitchFamily="34" charset="0"/>
              </a:rPr>
            </a:br>
            <a:endParaRPr lang="en-US" sz="3600" smtClean="0">
              <a:effectLst>
                <a:outerShdw blurRad="38100" dist="38100" dir="2700000" algn="tl">
                  <a:srgbClr val="FFFFFF"/>
                </a:outerShdw>
              </a:effectLst>
              <a:latin typeface="Japan"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smtClean="0">
                <a:solidFill>
                  <a:srgbClr val="996633"/>
                </a:solidFill>
                <a:effectLst>
                  <a:outerShdw blurRad="38100" dist="38100" dir="2700000" algn="tl">
                    <a:srgbClr val="000000"/>
                  </a:outerShdw>
                </a:effectLst>
                <a:latin typeface="Japan" pitchFamily="34" charset="0"/>
              </a:rPr>
              <a:t>Yamata Clan</a:t>
            </a:r>
          </a:p>
        </p:txBody>
      </p:sp>
      <p:sp>
        <p:nvSpPr>
          <p:cNvPr id="22531" name="Rectangle 3"/>
          <p:cNvSpPr>
            <a:spLocks noGrp="1" noChangeArrowheads="1"/>
          </p:cNvSpPr>
          <p:nvPr>
            <p:ph type="body" idx="1"/>
          </p:nvPr>
        </p:nvSpPr>
        <p:spPr bwMode="auto">
          <a:xfrm>
            <a:off x="381000" y="11430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Japan" pitchFamily="34" charset="0"/>
              </a:rPr>
              <a:t>By the late A.D. 300s one clan in particular began to stand out among all the rest in political power and influence. </a:t>
            </a:r>
          </a:p>
          <a:p>
            <a:pPr eaLnBrk="1" hangingPunct="1"/>
            <a:r>
              <a:rPr lang="en-US" smtClean="0">
                <a:latin typeface="Japan" pitchFamily="34" charset="0"/>
              </a:rPr>
              <a:t>This clan was known as the Yamato Clan. </a:t>
            </a:r>
          </a:p>
          <a:p>
            <a:pPr eaLnBrk="1" hangingPunct="1"/>
            <a:r>
              <a:rPr lang="en-US" smtClean="0">
                <a:latin typeface="Japan" pitchFamily="34" charset="0"/>
              </a:rPr>
              <a:t>The Yamato Clan was known for their bravery in battle, and their superior fighting techniques. </a:t>
            </a:r>
          </a:p>
          <a:p>
            <a:pPr eaLnBrk="1" hangingPunct="1"/>
            <a:r>
              <a:rPr lang="en-US" smtClean="0">
                <a:latin typeface="Japan" pitchFamily="34" charset="0"/>
              </a:rPr>
              <a:t>As a result, all other clans within Japan became subject to them. The chief of the Yamato Clan became the first emperor of Japan. </a:t>
            </a:r>
            <a:br>
              <a:rPr lang="en-US" smtClean="0">
                <a:latin typeface="Japan" pitchFamily="34" charset="0"/>
              </a:rPr>
            </a:br>
            <a:endParaRPr lang="en-US" smtClean="0">
              <a:latin typeface="Japan"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smtClean="0">
                <a:solidFill>
                  <a:srgbClr val="996633"/>
                </a:solidFill>
                <a:effectLst>
                  <a:outerShdw blurRad="38100" dist="38100" dir="2700000" algn="tl">
                    <a:srgbClr val="000000"/>
                  </a:outerShdw>
                </a:effectLst>
                <a:latin typeface="Japan" pitchFamily="34" charset="0"/>
              </a:rPr>
              <a:t>Yamata Clan</a:t>
            </a:r>
          </a:p>
        </p:txBody>
      </p:sp>
      <p:sp>
        <p:nvSpPr>
          <p:cNvPr id="2355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latin typeface="Japan" pitchFamily="34" charset="0"/>
            </a:endParaRPr>
          </a:p>
          <a:p>
            <a:pPr eaLnBrk="1" hangingPunct="1"/>
            <a:r>
              <a:rPr lang="en-US" sz="3600" smtClean="0">
                <a:latin typeface="Japan" pitchFamily="34" charset="0"/>
              </a:rPr>
              <a:t>As a result, all other clans within Japan became subject to them. The chief of the Yamato Clan became the first emperor of Japan. </a:t>
            </a:r>
          </a:p>
          <a:p>
            <a:pPr eaLnBrk="1" hangingPunct="1"/>
            <a:r>
              <a:rPr lang="en-US" sz="3600" smtClean="0">
                <a:latin typeface="Japan" pitchFamily="34" charset="0"/>
              </a:rPr>
              <a:t>Local clans still ruled their own lands, but they owed their loyalty to the emperor, who by A.D. 400 had become very powerful.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2362200" y="914400"/>
            <a:ext cx="5562600" cy="3886200"/>
          </a:xfrm>
          <a:prstGeom prst="rect">
            <a:avLst/>
          </a:prstGeom>
        </p:spPr>
        <p:txBody>
          <a:bodyPr wrap="none" fromWordArt="1">
            <a:prstTxWarp prst="textPlain">
              <a:avLst>
                <a:gd name="adj" fmla="val 50000"/>
              </a:avLst>
            </a:prstTxWarp>
          </a:bodyPr>
          <a:lstStyle/>
          <a:p>
            <a:pPr algn="ctr"/>
            <a:r>
              <a:rPr lang="en-US" kern="10">
                <a:ln w="28575">
                  <a:solidFill>
                    <a:srgbClr val="663300"/>
                  </a:solidFill>
                  <a:round/>
                  <a:headEnd/>
                  <a:tailEnd/>
                </a:ln>
                <a:solidFill>
                  <a:srgbClr val="D7AF87"/>
                </a:solidFill>
                <a:effectLst>
                  <a:outerShdw dist="81320" dir="2319588" algn="ctr" rotWithShape="0">
                    <a:schemeClr val="tx1"/>
                  </a:outerShdw>
                </a:effectLst>
                <a:latin typeface="Last Ninja"/>
              </a:rPr>
              <a:t>Feudal</a:t>
            </a:r>
          </a:p>
          <a:p>
            <a:pPr algn="ctr"/>
            <a:r>
              <a:rPr lang="en-US" kern="10">
                <a:ln w="28575">
                  <a:solidFill>
                    <a:srgbClr val="663300"/>
                  </a:solidFill>
                  <a:round/>
                  <a:headEnd/>
                  <a:tailEnd/>
                </a:ln>
                <a:solidFill>
                  <a:srgbClr val="D7AF87"/>
                </a:solidFill>
                <a:effectLst>
                  <a:outerShdw dist="81320" dir="2319588" algn="ctr" rotWithShape="0">
                    <a:schemeClr val="tx1"/>
                  </a:outerShdw>
                </a:effectLst>
                <a:latin typeface="Last Ninja"/>
              </a:rPr>
              <a:t>Japan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ppt_w</p:attrName>
                                        </p:attrNameLst>
                                      </p:cBhvr>
                                      <p:tavLst>
                                        <p:tav tm="0">
                                          <p:val>
                                            <p:strVal val="#ppt_w*0.05"/>
                                          </p:val>
                                        </p:tav>
                                        <p:tav tm="100000">
                                          <p:val>
                                            <p:strVal val="#ppt_w"/>
                                          </p:val>
                                        </p:tav>
                                      </p:tavLst>
                                    </p:anim>
                                    <p:anim calcmode="lin" valueType="num">
                                      <p:cBhvr>
                                        <p:cTn id="8" dur="1000" fill="hold"/>
                                        <p:tgtEl>
                                          <p:spTgt spid="2054"/>
                                        </p:tgtEl>
                                        <p:attrNameLst>
                                          <p:attrName>ppt_h</p:attrName>
                                        </p:attrNameLst>
                                      </p:cBhvr>
                                      <p:tavLst>
                                        <p:tav tm="0">
                                          <p:val>
                                            <p:strVal val="#ppt_h"/>
                                          </p:val>
                                        </p:tav>
                                        <p:tav tm="100000">
                                          <p:val>
                                            <p:strVal val="#ppt_h"/>
                                          </p:val>
                                        </p:tav>
                                      </p:tavLst>
                                    </p:anim>
                                    <p:anim calcmode="lin" valueType="num">
                                      <p:cBhvr>
                                        <p:cTn id="9" dur="1000" fill="hold"/>
                                        <p:tgtEl>
                                          <p:spTgt spid="2054"/>
                                        </p:tgtEl>
                                        <p:attrNameLst>
                                          <p:attrName>ppt_x</p:attrName>
                                        </p:attrNameLst>
                                      </p:cBhvr>
                                      <p:tavLst>
                                        <p:tav tm="0">
                                          <p:val>
                                            <p:strVal val="#ppt_x-.2"/>
                                          </p:val>
                                        </p:tav>
                                        <p:tav tm="100000">
                                          <p:val>
                                            <p:strVal val="#ppt_x"/>
                                          </p:val>
                                        </p:tav>
                                      </p:tavLst>
                                    </p:anim>
                                    <p:anim calcmode="lin" valueType="num">
                                      <p:cBhvr>
                                        <p:cTn id="10" dur="1000" fill="hold"/>
                                        <p:tgtEl>
                                          <p:spTgt spid="2054"/>
                                        </p:tgtEl>
                                        <p:attrNameLst>
                                          <p:attrName>ppt_y</p:attrName>
                                        </p:attrNameLst>
                                      </p:cBhvr>
                                      <p:tavLst>
                                        <p:tav tm="0">
                                          <p:val>
                                            <p:strVal val="#ppt_y"/>
                                          </p:val>
                                        </p:tav>
                                        <p:tav tm="100000">
                                          <p:val>
                                            <p:strVal val="#ppt_y"/>
                                          </p:val>
                                        </p:tav>
                                      </p:tavLst>
                                    </p:anim>
                                    <p:animEffect transition="in" filter="fade">
                                      <p:cBhvr>
                                        <p:cTn id="11"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bwMode="auto">
          <a:xfrm>
            <a:off x="457200" y="2057400"/>
            <a:ext cx="8229600" cy="40687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latin typeface="Japan" pitchFamily="34" charset="0"/>
              </a:rPr>
              <a:t>Feudalism:</a:t>
            </a:r>
          </a:p>
          <a:p>
            <a:pPr eaLnBrk="1" hangingPunct="1"/>
            <a:r>
              <a:rPr lang="en-US" sz="3600" b="1" smtClean="0">
                <a:latin typeface="Japan" pitchFamily="34" charset="0"/>
              </a:rPr>
              <a:t>A political, economic, and social system based on loyalty, the holding of land, and military service.</a:t>
            </a:r>
            <a:br>
              <a:rPr lang="en-US" sz="3600" b="1" smtClean="0">
                <a:latin typeface="Japan" pitchFamily="34" charset="0"/>
              </a:rPr>
            </a:br>
            <a:endParaRPr lang="en-US" sz="3600" b="1" smtClean="0">
              <a:latin typeface="Japan" pitchFamily="34" charset="0"/>
            </a:endParaRPr>
          </a:p>
        </p:txBody>
      </p:sp>
      <p:sp>
        <p:nvSpPr>
          <p:cNvPr id="73732" name="WordArt 4"/>
          <p:cNvSpPr>
            <a:spLocks noGrp="1" noChangeArrowheads="1" noChangeShapeType="1" noTextEdit="1"/>
          </p:cNvSpPr>
          <p:nvPr/>
        </p:nvSpPr>
        <p:spPr bwMode="auto">
          <a:xfrm>
            <a:off x="457200" y="274638"/>
            <a:ext cx="8229600" cy="1143000"/>
          </a:xfrm>
          <a:prstGeom prst="rect">
            <a:avLst/>
          </a:prstGeom>
        </p:spPr>
        <p:txBody>
          <a:bodyPr wrap="none" fromWordArt="1">
            <a:prstTxWarp prst="textPlain">
              <a:avLst>
                <a:gd name="adj" fmla="val 50000"/>
              </a:avLst>
            </a:prstTxWarp>
          </a:bodyPr>
          <a:lstStyle/>
          <a:p>
            <a:pPr algn="ctr"/>
            <a:r>
              <a:rPr lang="en-US" kern="10">
                <a:ln w="28575">
                  <a:solidFill>
                    <a:schemeClr val="tx1"/>
                  </a:solidFill>
                  <a:round/>
                  <a:headEnd/>
                  <a:tailEnd/>
                </a:ln>
                <a:solidFill>
                  <a:srgbClr val="996633"/>
                </a:solidFill>
                <a:effectLst>
                  <a:outerShdw dist="81320" dir="2319588" algn="ctr" rotWithShape="0">
                    <a:schemeClr val="bg2"/>
                  </a:outerShdw>
                </a:effectLst>
                <a:latin typeface="Last Ninja"/>
              </a:rPr>
              <a:t>Feudal</a:t>
            </a:r>
          </a:p>
          <a:p>
            <a:pPr algn="ctr"/>
            <a:r>
              <a:rPr lang="en-US" kern="10">
                <a:ln w="28575">
                  <a:solidFill>
                    <a:schemeClr val="tx1"/>
                  </a:solidFill>
                  <a:round/>
                  <a:headEnd/>
                  <a:tailEnd/>
                </a:ln>
                <a:solidFill>
                  <a:srgbClr val="996633"/>
                </a:solidFill>
                <a:effectLst>
                  <a:outerShdw dist="81320" dir="2319588" algn="ctr" rotWithShape="0">
                    <a:schemeClr val="bg2"/>
                  </a:outerShdw>
                </a:effectLst>
                <a:latin typeface="Last Ninja"/>
              </a:rPr>
              <a:t>Japan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 calcmode="lin" valueType="num">
                                      <p:cBhvr>
                                        <p:cTn id="7" dur="1000" fill="hold"/>
                                        <p:tgtEl>
                                          <p:spTgt spid="73732"/>
                                        </p:tgtEl>
                                        <p:attrNameLst>
                                          <p:attrName>ppt_w</p:attrName>
                                        </p:attrNameLst>
                                      </p:cBhvr>
                                      <p:tavLst>
                                        <p:tav tm="0">
                                          <p:val>
                                            <p:strVal val="#ppt_w*0.05"/>
                                          </p:val>
                                        </p:tav>
                                        <p:tav tm="100000">
                                          <p:val>
                                            <p:strVal val="#ppt_w"/>
                                          </p:val>
                                        </p:tav>
                                      </p:tavLst>
                                    </p:anim>
                                    <p:anim calcmode="lin" valueType="num">
                                      <p:cBhvr>
                                        <p:cTn id="8" dur="1000" fill="hold"/>
                                        <p:tgtEl>
                                          <p:spTgt spid="73732"/>
                                        </p:tgtEl>
                                        <p:attrNameLst>
                                          <p:attrName>ppt_h</p:attrName>
                                        </p:attrNameLst>
                                      </p:cBhvr>
                                      <p:tavLst>
                                        <p:tav tm="0">
                                          <p:val>
                                            <p:strVal val="#ppt_h"/>
                                          </p:val>
                                        </p:tav>
                                        <p:tav tm="100000">
                                          <p:val>
                                            <p:strVal val="#ppt_h"/>
                                          </p:val>
                                        </p:tav>
                                      </p:tavLst>
                                    </p:anim>
                                    <p:anim calcmode="lin" valueType="num">
                                      <p:cBhvr>
                                        <p:cTn id="9" dur="1000" fill="hold"/>
                                        <p:tgtEl>
                                          <p:spTgt spid="73732"/>
                                        </p:tgtEl>
                                        <p:attrNameLst>
                                          <p:attrName>ppt_x</p:attrName>
                                        </p:attrNameLst>
                                      </p:cBhvr>
                                      <p:tavLst>
                                        <p:tav tm="0">
                                          <p:val>
                                            <p:strVal val="#ppt_x-.2"/>
                                          </p:val>
                                        </p:tav>
                                        <p:tav tm="100000">
                                          <p:val>
                                            <p:strVal val="#ppt_x"/>
                                          </p:val>
                                        </p:tav>
                                      </p:tavLst>
                                    </p:anim>
                                    <p:anim calcmode="lin" valueType="num">
                                      <p:cBhvr>
                                        <p:cTn id="10" dur="1000" fill="hold"/>
                                        <p:tgtEl>
                                          <p:spTgt spid="73732"/>
                                        </p:tgtEl>
                                        <p:attrNameLst>
                                          <p:attrName>ppt_y</p:attrName>
                                        </p:attrNameLst>
                                      </p:cBhvr>
                                      <p:tavLst>
                                        <p:tav tm="0">
                                          <p:val>
                                            <p:strVal val="#ppt_y"/>
                                          </p:val>
                                        </p:tav>
                                        <p:tav tm="100000">
                                          <p:val>
                                            <p:strVal val="#ppt_y"/>
                                          </p:val>
                                        </p:tav>
                                      </p:tavLst>
                                    </p:anim>
                                    <p:animEffect transition="in" filter="fade">
                                      <p:cBhvr>
                                        <p:cTn id="11" dur="10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lgn="ctr">
            <a:noFill/>
            <a:miter lim="800000"/>
            <a:headEnd/>
            <a:tailEnd/>
          </a:ln>
          <a:effectLst/>
        </p:spPr>
      </p:pic>
      <p:sp>
        <p:nvSpPr>
          <p:cNvPr id="29699" name="Rectangle 2"/>
          <p:cNvSpPr>
            <a:spLocks noGrp="1" noChangeArrowheads="1"/>
          </p:cNvSpPr>
          <p:nvPr>
            <p:ph type="body" idx="1"/>
          </p:nvPr>
        </p:nvSpPr>
        <p:spPr bwMode="auto">
          <a:solidFill>
            <a:schemeClr val="tx2">
              <a:alpha val="30196"/>
            </a:schemeClr>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solidFill>
                  <a:srgbClr val="FFFF00"/>
                </a:solidFill>
                <a:latin typeface="Japan" pitchFamily="34" charset="0"/>
              </a:rPr>
              <a:t>Japan fell into a feudal system similar to that of Europe. Landowning warriors known as samurai pledged their allegiance to lords known as daimyos, and fought to protect their lands. </a:t>
            </a:r>
            <a:br>
              <a:rPr lang="en-US" b="1" smtClean="0">
                <a:solidFill>
                  <a:srgbClr val="FFFF00"/>
                </a:solidFill>
                <a:latin typeface="Japan" pitchFamily="34" charset="0"/>
              </a:rPr>
            </a:br>
            <a:endParaRPr lang="en-US" b="1" smtClean="0">
              <a:solidFill>
                <a:srgbClr val="FFFF00"/>
              </a:solidFill>
              <a:latin typeface="Japan" pitchFamily="34" charset="0"/>
            </a:endParaRPr>
          </a:p>
        </p:txBody>
      </p:sp>
      <p:sp>
        <p:nvSpPr>
          <p:cNvPr id="87043" name="WordArt 3"/>
          <p:cNvSpPr>
            <a:spLocks noGrp="1" noChangeArrowheads="1" noChangeShapeType="1" noTextEdit="1"/>
          </p:cNvSpPr>
          <p:nvPr/>
        </p:nvSpPr>
        <p:spPr bwMode="auto">
          <a:xfrm>
            <a:off x="457200" y="274638"/>
            <a:ext cx="8229600" cy="1143000"/>
          </a:xfrm>
          <a:prstGeom prst="rect">
            <a:avLst/>
          </a:prstGeom>
        </p:spPr>
        <p:txBody>
          <a:bodyPr wrap="none" fromWordArt="1">
            <a:prstTxWarp prst="textPlain">
              <a:avLst>
                <a:gd name="adj" fmla="val 50000"/>
              </a:avLst>
            </a:prstTxWarp>
          </a:bodyPr>
          <a:lstStyle/>
          <a:p>
            <a:pPr algn="ctr"/>
            <a:r>
              <a:rPr lang="en-US" kern="10">
                <a:ln w="28575">
                  <a:solidFill>
                    <a:schemeClr val="tx1"/>
                  </a:solidFill>
                  <a:round/>
                  <a:headEnd/>
                  <a:tailEnd/>
                </a:ln>
                <a:solidFill>
                  <a:srgbClr val="996633"/>
                </a:solidFill>
                <a:effectLst>
                  <a:outerShdw dist="81320" dir="2319588" algn="ctr" rotWithShape="0">
                    <a:schemeClr val="bg2"/>
                  </a:outerShdw>
                </a:effectLst>
                <a:latin typeface="Last Ninja"/>
              </a:rPr>
              <a:t>Feudal</a:t>
            </a:r>
          </a:p>
          <a:p>
            <a:pPr algn="ctr"/>
            <a:r>
              <a:rPr lang="en-US" kern="10">
                <a:ln w="28575">
                  <a:solidFill>
                    <a:schemeClr val="tx1"/>
                  </a:solidFill>
                  <a:round/>
                  <a:headEnd/>
                  <a:tailEnd/>
                </a:ln>
                <a:solidFill>
                  <a:srgbClr val="996633"/>
                </a:solidFill>
                <a:effectLst>
                  <a:outerShdw dist="81320" dir="2319588" algn="ctr" rotWithShape="0">
                    <a:schemeClr val="bg2"/>
                  </a:outerShdw>
                </a:effectLst>
                <a:latin typeface="Last Ninja"/>
              </a:rPr>
              <a:t>Japan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87043"/>
                                        </p:tgtEl>
                                        <p:attrNameLst>
                                          <p:attrName>style.visibility</p:attrName>
                                        </p:attrNameLst>
                                      </p:cBhvr>
                                      <p:to>
                                        <p:strVal val="visible"/>
                                      </p:to>
                                    </p:set>
                                    <p:anim calcmode="lin" valueType="num">
                                      <p:cBhvr>
                                        <p:cTn id="7" dur="1000" fill="hold"/>
                                        <p:tgtEl>
                                          <p:spTgt spid="87043"/>
                                        </p:tgtEl>
                                        <p:attrNameLst>
                                          <p:attrName>ppt_w</p:attrName>
                                        </p:attrNameLst>
                                      </p:cBhvr>
                                      <p:tavLst>
                                        <p:tav tm="0">
                                          <p:val>
                                            <p:strVal val="#ppt_w*0.05"/>
                                          </p:val>
                                        </p:tav>
                                        <p:tav tm="100000">
                                          <p:val>
                                            <p:strVal val="#ppt_w"/>
                                          </p:val>
                                        </p:tav>
                                      </p:tavLst>
                                    </p:anim>
                                    <p:anim calcmode="lin" valueType="num">
                                      <p:cBhvr>
                                        <p:cTn id="8" dur="1000" fill="hold"/>
                                        <p:tgtEl>
                                          <p:spTgt spid="87043"/>
                                        </p:tgtEl>
                                        <p:attrNameLst>
                                          <p:attrName>ppt_h</p:attrName>
                                        </p:attrNameLst>
                                      </p:cBhvr>
                                      <p:tavLst>
                                        <p:tav tm="0">
                                          <p:val>
                                            <p:strVal val="#ppt_h"/>
                                          </p:val>
                                        </p:tav>
                                        <p:tav tm="100000">
                                          <p:val>
                                            <p:strVal val="#ppt_h"/>
                                          </p:val>
                                        </p:tav>
                                      </p:tavLst>
                                    </p:anim>
                                    <p:anim calcmode="lin" valueType="num">
                                      <p:cBhvr>
                                        <p:cTn id="9" dur="1000" fill="hold"/>
                                        <p:tgtEl>
                                          <p:spTgt spid="87043"/>
                                        </p:tgtEl>
                                        <p:attrNameLst>
                                          <p:attrName>ppt_x</p:attrName>
                                        </p:attrNameLst>
                                      </p:cBhvr>
                                      <p:tavLst>
                                        <p:tav tm="0">
                                          <p:val>
                                            <p:strVal val="#ppt_x-.2"/>
                                          </p:val>
                                        </p:tav>
                                        <p:tav tm="100000">
                                          <p:val>
                                            <p:strVal val="#ppt_x"/>
                                          </p:val>
                                        </p:tav>
                                      </p:tavLst>
                                    </p:anim>
                                    <p:anim calcmode="lin" valueType="num">
                                      <p:cBhvr>
                                        <p:cTn id="10" dur="1000" fill="hold"/>
                                        <p:tgtEl>
                                          <p:spTgt spid="87043"/>
                                        </p:tgtEl>
                                        <p:attrNameLst>
                                          <p:attrName>ppt_y</p:attrName>
                                        </p:attrNameLst>
                                      </p:cBhvr>
                                      <p:tavLst>
                                        <p:tav tm="0">
                                          <p:val>
                                            <p:strVal val="#ppt_y"/>
                                          </p:val>
                                        </p:tav>
                                        <p:tav tm="100000">
                                          <p:val>
                                            <p:strVal val="#ppt_y"/>
                                          </p:val>
                                        </p:tav>
                                      </p:tavLst>
                                    </p:anim>
                                    <p:animEffect transition="in" filter="fade">
                                      <p:cBhvr>
                                        <p:cTn id="11" dur="1000"/>
                                        <p:tgtEl>
                                          <p:spTgt spid="87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447800" y="228600"/>
            <a:ext cx="7467600" cy="6400800"/>
          </a:xfrm>
          <a:prstGeom prst="rect">
            <a:avLst/>
          </a:prstGeom>
          <a:solidFill>
            <a:schemeClr val="bg1">
              <a:alpha val="70195"/>
            </a:schemeClr>
          </a:solidFill>
          <a:ln w="9525" algn="ctr">
            <a:noFill/>
            <a:miter lim="800000"/>
            <a:headEnd/>
            <a:tailEnd/>
          </a:ln>
          <a:effectLst/>
        </p:spPr>
        <p:txBody>
          <a:bodyPr anchor="ctr">
            <a:spAutoFit/>
          </a:bodyPr>
          <a:lstStyle/>
          <a:p>
            <a:endParaRPr lang="en-US"/>
          </a:p>
        </p:txBody>
      </p:sp>
      <p:sp>
        <p:nvSpPr>
          <p:cNvPr id="57347" name="Text Box 3"/>
          <p:cNvSpPr txBox="1">
            <a:spLocks noChangeArrowheads="1"/>
          </p:cNvSpPr>
          <p:nvPr/>
        </p:nvSpPr>
        <p:spPr bwMode="auto">
          <a:xfrm>
            <a:off x="6019800" y="381000"/>
            <a:ext cx="2743200" cy="17367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694623"/>
                </a:solidFill>
                <a:miter lim="800000"/>
                <a:headEnd/>
                <a:tailEnd/>
              </a14:hiddenLine>
            </a:ext>
          </a:extLst>
        </p:spPr>
        <p:txBody>
          <a:bodyPr>
            <a:spAutoFit/>
          </a:bodyPr>
          <a:lstStyle/>
          <a:p>
            <a:pPr algn="ctr">
              <a:spcBef>
                <a:spcPct val="50000"/>
              </a:spcBef>
              <a:buClrTx/>
              <a:buFontTx/>
              <a:buNone/>
              <a:defRPr/>
            </a:pPr>
            <a:r>
              <a:rPr lang="en-US" sz="5400">
                <a:solidFill>
                  <a:srgbClr val="996633"/>
                </a:solidFill>
                <a:effectLst>
                  <a:outerShdw blurRad="38100" dist="38100" dir="2700000" algn="tl">
                    <a:srgbClr val="000000"/>
                  </a:outerShdw>
                </a:effectLst>
                <a:latin typeface="Japan" pitchFamily="34" charset="0"/>
              </a:rPr>
              <a:t>Feudal Society</a:t>
            </a:r>
            <a:endParaRPr lang="en-US" sz="5400" i="1">
              <a:solidFill>
                <a:srgbClr val="996633"/>
              </a:solidFill>
              <a:effectLst>
                <a:outerShdw blurRad="38100" dist="38100" dir="2700000" algn="tl">
                  <a:srgbClr val="000000"/>
                </a:outerShdw>
              </a:effectLst>
              <a:latin typeface="Japan" pitchFamily="34" charset="0"/>
            </a:endParaRPr>
          </a:p>
        </p:txBody>
      </p:sp>
      <p:pic>
        <p:nvPicPr>
          <p:cNvPr id="31748" name="Picture 4" descr="hierarchical chart-feudal Japan"/>
          <p:cNvPicPr>
            <a:picLocks noChangeAspect="1" noChangeArrowheads="1"/>
          </p:cNvPicPr>
          <p:nvPr/>
        </p:nvPicPr>
        <p:blipFill>
          <a:blip r:embed="rId2" cstate="print">
            <a:lum bright="-12000" contrast="6000"/>
          </a:blip>
          <a:srcRect/>
          <a:stretch>
            <a:fillRect/>
          </a:stretch>
        </p:blipFill>
        <p:spPr bwMode="auto">
          <a:xfrm>
            <a:off x="1752600" y="304800"/>
            <a:ext cx="6191250" cy="6553200"/>
          </a:xfrm>
          <a:prstGeom prst="rect">
            <a:avLst/>
          </a:prstGeom>
          <a:noFill/>
          <a:ln w="9525">
            <a:noFill/>
            <a:miter lim="800000"/>
            <a:headEnd/>
            <a:tailEnd/>
          </a:ln>
        </p:spPr>
      </p:pic>
      <p:sp>
        <p:nvSpPr>
          <p:cNvPr id="57349" name="Text Box 5"/>
          <p:cNvSpPr txBox="1">
            <a:spLocks noChangeArrowheads="1"/>
          </p:cNvSpPr>
          <p:nvPr/>
        </p:nvSpPr>
        <p:spPr bwMode="auto">
          <a:xfrm>
            <a:off x="1295400" y="412750"/>
            <a:ext cx="27432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tx1"/>
                  </a:outerShdw>
                </a:effectLst>
              </a14:hiddenEffects>
            </a:ext>
          </a:extLst>
        </p:spPr>
        <p:txBody>
          <a:bodyPr>
            <a:spAutoFit/>
          </a:bodyPr>
          <a:lstStyle/>
          <a:p>
            <a:pPr algn="ctr">
              <a:spcBef>
                <a:spcPct val="50000"/>
              </a:spcBef>
              <a:buFont typeface="Comic Sans MS" pitchFamily="66" charset="0"/>
              <a:buNone/>
              <a:defRPr/>
            </a:pPr>
            <a:r>
              <a:rPr lang="en-US" sz="2400" i="1">
                <a:solidFill>
                  <a:srgbClr val="FF0000"/>
                </a:solidFill>
                <a:effectLst>
                  <a:outerShdw blurRad="38100" dist="38100" dir="2700000" algn="tl">
                    <a:srgbClr val="000000"/>
                  </a:outerShdw>
                </a:effectLst>
                <a:latin typeface="Japan" pitchFamily="34" charset="0"/>
              </a:rPr>
              <a:t>The emperor </a:t>
            </a:r>
            <a:br>
              <a:rPr lang="en-US" sz="2400" i="1">
                <a:solidFill>
                  <a:srgbClr val="FF0000"/>
                </a:solidFill>
                <a:effectLst>
                  <a:outerShdw blurRad="38100" dist="38100" dir="2700000" algn="tl">
                    <a:srgbClr val="000000"/>
                  </a:outerShdw>
                </a:effectLst>
                <a:latin typeface="Japan" pitchFamily="34" charset="0"/>
              </a:rPr>
            </a:br>
            <a:r>
              <a:rPr lang="en-US" sz="2400" i="1">
                <a:solidFill>
                  <a:srgbClr val="FF0000"/>
                </a:solidFill>
                <a:effectLst>
                  <a:outerShdw blurRad="38100" dist="38100" dir="2700000" algn="tl">
                    <a:srgbClr val="000000"/>
                  </a:outerShdw>
                </a:effectLst>
                <a:latin typeface="Japan" pitchFamily="34" charset="0"/>
              </a:rPr>
              <a:t>reigned, but did not always rule!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wipe(up)">
                                      <p:cBhvr>
                                        <p:cTn id="7" dur="30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9966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b="1" smtClean="0">
                <a:solidFill>
                  <a:srgbClr val="996633"/>
                </a:solidFill>
                <a:effectLst>
                  <a:outerShdw blurRad="38100" dist="38100" dir="2700000" algn="tl">
                    <a:srgbClr val="000000"/>
                  </a:outerShdw>
                </a:effectLst>
                <a:latin typeface="Japan" pitchFamily="34" charset="0"/>
              </a:rPr>
              <a:t>Japan’s</a:t>
            </a:r>
            <a:r>
              <a:rPr lang="en-US" b="1" smtClean="0">
                <a:solidFill>
                  <a:srgbClr val="996633"/>
                </a:solidFill>
                <a:latin typeface="Japan" pitchFamily="34" charset="0"/>
              </a:rPr>
              <a:t> </a:t>
            </a:r>
            <a:r>
              <a:rPr lang="en-US" b="1" smtClean="0">
                <a:solidFill>
                  <a:srgbClr val="996633"/>
                </a:solidFill>
                <a:effectLst>
                  <a:outerShdw blurRad="38100" dist="38100" dir="2700000" algn="tl">
                    <a:srgbClr val="000000"/>
                  </a:outerShdw>
                </a:effectLst>
                <a:latin typeface="Japan" pitchFamily="34" charset="0"/>
              </a:rPr>
              <a:t>Geography</a:t>
            </a:r>
          </a:p>
        </p:txBody>
      </p:sp>
      <p:sp>
        <p:nvSpPr>
          <p:cNvPr id="409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mtClean="0">
                <a:latin typeface="Japan" pitchFamily="34" charset="0"/>
              </a:rPr>
              <a:t>Japan is a series of islands—the group consists of over 3000 islands of which 600 are inhabited. </a:t>
            </a:r>
          </a:p>
          <a:p>
            <a:pPr eaLnBrk="1" hangingPunct="1">
              <a:lnSpc>
                <a:spcPct val="80000"/>
              </a:lnSpc>
            </a:pPr>
            <a:r>
              <a:rPr lang="en-US" smtClean="0">
                <a:latin typeface="Japan" pitchFamily="34" charset="0"/>
              </a:rPr>
              <a:t>The four main islands, Honshu, Kyushu, Shikoku, and Hokkaido dominate Japanese history, however. </a:t>
            </a:r>
          </a:p>
          <a:p>
            <a:pPr eaLnBrk="1" hangingPunct="1">
              <a:lnSpc>
                <a:spcPct val="80000"/>
              </a:lnSpc>
            </a:pPr>
            <a:r>
              <a:rPr lang="en-US" smtClean="0">
                <a:latin typeface="Japan" pitchFamily="34" charset="0"/>
              </a:rPr>
              <a:t>The largest island is Honshu, but the overall geographical area of the inhabited islands is less than California.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sz="5400" b="1" smtClean="0">
                <a:solidFill>
                  <a:srgbClr val="996633"/>
                </a:solidFill>
                <a:effectLst>
                  <a:outerShdw blurRad="38100" dist="38100" dir="2700000" algn="tl">
                    <a:srgbClr val="000000"/>
                  </a:outerShdw>
                </a:effectLst>
                <a:latin typeface="Japan" pitchFamily="34" charset="0"/>
              </a:rPr>
              <a:t>Samurai</a:t>
            </a:r>
            <a:endParaRPr lang="en-US" sz="5400" b="1" i="1" smtClean="0">
              <a:solidFill>
                <a:srgbClr val="996633"/>
              </a:solidFill>
              <a:effectLst>
                <a:outerShdw blurRad="38100" dist="38100" dir="2700000" algn="tl">
                  <a:srgbClr val="000000"/>
                </a:outerShdw>
              </a:effectLst>
              <a:latin typeface="Japan" pitchFamily="34" charset="0"/>
            </a:endParaRPr>
          </a:p>
        </p:txBody>
      </p:sp>
      <p:sp>
        <p:nvSpPr>
          <p:cNvPr id="3379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mtClean="0">
                <a:latin typeface="Japan" pitchFamily="34" charset="0"/>
              </a:rPr>
              <a:t>The samurai (or bushi) were the members of the </a:t>
            </a:r>
            <a:r>
              <a:rPr lang="en-US" b="1" smtClean="0">
                <a:latin typeface="Japan" pitchFamily="34" charset="0"/>
              </a:rPr>
              <a:t>military class</a:t>
            </a:r>
            <a:r>
              <a:rPr lang="en-US" smtClean="0">
                <a:latin typeface="Japan" pitchFamily="34" charset="0"/>
              </a:rPr>
              <a:t>, the Japanese </a:t>
            </a:r>
            <a:r>
              <a:rPr lang="en-US" b="1" smtClean="0">
                <a:latin typeface="Japan" pitchFamily="34" charset="0"/>
              </a:rPr>
              <a:t>warriors</a:t>
            </a:r>
            <a:r>
              <a:rPr lang="en-US" smtClean="0">
                <a:latin typeface="Japan" pitchFamily="34" charset="0"/>
              </a:rPr>
              <a:t>. </a:t>
            </a:r>
          </a:p>
          <a:p>
            <a:pPr eaLnBrk="1" hangingPunct="1">
              <a:lnSpc>
                <a:spcPct val="90000"/>
              </a:lnSpc>
            </a:pPr>
            <a:r>
              <a:rPr lang="en-US" smtClean="0">
                <a:latin typeface="Japan" pitchFamily="34" charset="0"/>
              </a:rPr>
              <a:t>Samurai employed a range of weapons such as bows and arrows, spears and guns; but their most famous weapon and their symbol was the </a:t>
            </a:r>
            <a:r>
              <a:rPr lang="en-US" smtClean="0">
                <a:latin typeface="Japan" pitchFamily="34" charset="0"/>
                <a:hlinkClick r:id="rId2"/>
              </a:rPr>
              <a:t>sword</a:t>
            </a:r>
            <a:r>
              <a:rPr lang="en-US" smtClean="0">
                <a:latin typeface="Japan" pitchFamily="34" charset="0"/>
              </a:rPr>
              <a:t>. </a:t>
            </a:r>
          </a:p>
          <a:p>
            <a:pPr eaLnBrk="1" hangingPunct="1">
              <a:lnSpc>
                <a:spcPct val="90000"/>
              </a:lnSpc>
            </a:pPr>
            <a:r>
              <a:rPr lang="en-US" smtClean="0">
                <a:latin typeface="Japan" pitchFamily="34" charset="0"/>
              </a:rPr>
              <a:t>After a defeat, some samurai chose to commit ritual suicide (seppuku) by cutting their abdomen rather than being captured or dying a dishonorable death.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sz="5400" b="1" smtClean="0">
                <a:solidFill>
                  <a:srgbClr val="996633"/>
                </a:solidFill>
                <a:effectLst>
                  <a:outerShdw blurRad="38100" dist="38100" dir="2700000" algn="tl">
                    <a:srgbClr val="000000"/>
                  </a:outerShdw>
                </a:effectLst>
                <a:latin typeface="Japan" pitchFamily="34" charset="0"/>
              </a:rPr>
              <a:t>Samurai</a:t>
            </a:r>
          </a:p>
        </p:txBody>
      </p:sp>
      <p:sp>
        <p:nvSpPr>
          <p:cNvPr id="3481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smtClean="0">
                <a:latin typeface="Japan" pitchFamily="34" charset="0"/>
              </a:rPr>
              <a:t>Samurai were supposed to lead their lives according to the ethic code of bushido (the way of the warrior). </a:t>
            </a:r>
          </a:p>
          <a:p>
            <a:pPr eaLnBrk="1" hangingPunct="1"/>
            <a:r>
              <a:rPr lang="en-US" sz="3600" smtClean="0">
                <a:latin typeface="Japan" pitchFamily="34" charset="0"/>
              </a:rPr>
              <a:t>Strongly Confucian in nature, Bushido stressed concepts such as loyalty to one's master, self discipline and respectful, ethical behavior. </a:t>
            </a:r>
          </a:p>
          <a:p>
            <a:pPr eaLnBrk="1" hangingPunct="1"/>
            <a:endParaRPr lang="en-US" sz="28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524000" y="730250"/>
            <a:ext cx="70866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694623"/>
                </a:solidFill>
                <a:miter lim="800000"/>
                <a:headEnd/>
                <a:tailEnd/>
              </a14:hiddenLine>
            </a:ext>
          </a:extLst>
        </p:spPr>
        <p:txBody>
          <a:bodyPr>
            <a:spAutoFit/>
          </a:bodyPr>
          <a:lstStyle/>
          <a:p>
            <a:pPr algn="ctr">
              <a:spcBef>
                <a:spcPct val="50000"/>
              </a:spcBef>
              <a:buClrTx/>
              <a:buFontTx/>
              <a:buNone/>
              <a:defRPr/>
            </a:pPr>
            <a:r>
              <a:rPr lang="en-US" sz="5400">
                <a:solidFill>
                  <a:srgbClr val="996633"/>
                </a:solidFill>
                <a:effectLst>
                  <a:outerShdw blurRad="38100" dist="38100" dir="2700000" algn="tl">
                    <a:srgbClr val="000000"/>
                  </a:outerShdw>
                </a:effectLst>
                <a:latin typeface="Japan" pitchFamily="34" charset="0"/>
              </a:rPr>
              <a:t>Code of </a:t>
            </a:r>
            <a:r>
              <a:rPr lang="en-US" sz="5400" i="1">
                <a:solidFill>
                  <a:srgbClr val="996633"/>
                </a:solidFill>
                <a:effectLst>
                  <a:outerShdw blurRad="38100" dist="38100" dir="2700000" algn="tl">
                    <a:srgbClr val="000000"/>
                  </a:outerShdw>
                </a:effectLst>
                <a:latin typeface="Japan" pitchFamily="34" charset="0"/>
              </a:rPr>
              <a:t>Bushido</a:t>
            </a:r>
          </a:p>
        </p:txBody>
      </p:sp>
      <p:sp>
        <p:nvSpPr>
          <p:cNvPr id="59395" name="Text Box 3"/>
          <p:cNvSpPr txBox="1">
            <a:spLocks noChangeArrowheads="1"/>
          </p:cNvSpPr>
          <p:nvPr/>
        </p:nvSpPr>
        <p:spPr bwMode="auto">
          <a:xfrm>
            <a:off x="2743200" y="2057400"/>
            <a:ext cx="4267200" cy="3776663"/>
          </a:xfrm>
          <a:prstGeom prst="rect">
            <a:avLst/>
          </a:prstGeom>
          <a:noFill/>
          <a:ln w="9525">
            <a:noFill/>
            <a:miter lim="800000"/>
            <a:headEnd/>
            <a:tailEnd/>
          </a:ln>
          <a:effectLst>
            <a:outerShdw dist="35921" dir="2700000" algn="ctr" rotWithShape="0">
              <a:schemeClr val="bg2"/>
            </a:outerShdw>
          </a:effectLst>
        </p:spPr>
        <p:txBody>
          <a:bodyPr>
            <a:spAutoFit/>
          </a:bodyPr>
          <a:lstStyle/>
          <a:p>
            <a:pPr>
              <a:spcBef>
                <a:spcPct val="50000"/>
              </a:spcBef>
              <a:buClr>
                <a:srgbClr val="CC3300"/>
              </a:buClr>
              <a:buFont typeface="Arial Black" pitchFamily="34" charset="0"/>
              <a:buChar char="*"/>
            </a:pPr>
            <a:r>
              <a:rPr lang="en-US" sz="4400">
                <a:latin typeface="Japan" pitchFamily="34" charset="0"/>
              </a:rPr>
              <a:t> Fidelity</a:t>
            </a:r>
          </a:p>
          <a:p>
            <a:pPr>
              <a:spcBef>
                <a:spcPct val="50000"/>
              </a:spcBef>
              <a:buClr>
                <a:srgbClr val="CC3300"/>
              </a:buClr>
              <a:buFont typeface="Arial Black" pitchFamily="34" charset="0"/>
              <a:buChar char="*"/>
            </a:pPr>
            <a:r>
              <a:rPr lang="en-US" sz="4400">
                <a:latin typeface="Japan" pitchFamily="34" charset="0"/>
              </a:rPr>
              <a:t> Politeness</a:t>
            </a:r>
          </a:p>
          <a:p>
            <a:pPr>
              <a:spcBef>
                <a:spcPct val="50000"/>
              </a:spcBef>
              <a:buClr>
                <a:srgbClr val="CC3300"/>
              </a:buClr>
              <a:buFont typeface="Arial Black" pitchFamily="34" charset="0"/>
              <a:buChar char="*"/>
            </a:pPr>
            <a:r>
              <a:rPr lang="en-US" sz="4400">
                <a:latin typeface="Japan" pitchFamily="34" charset="0"/>
              </a:rPr>
              <a:t> Virility</a:t>
            </a:r>
          </a:p>
          <a:p>
            <a:pPr>
              <a:spcBef>
                <a:spcPct val="50000"/>
              </a:spcBef>
              <a:buClr>
                <a:srgbClr val="CC3300"/>
              </a:buClr>
              <a:buFont typeface="Arial Black" pitchFamily="34" charset="0"/>
              <a:buChar char="*"/>
            </a:pPr>
            <a:r>
              <a:rPr lang="en-US" sz="4400">
                <a:latin typeface="Japan" pitchFamily="34" charset="0"/>
              </a:rPr>
              <a:t> Simplicity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dissolve">
                                      <p:cBhvr>
                                        <p:cTn id="7" dur="5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 calcmode="lin" valueType="num">
                                      <p:cBhvr>
                                        <p:cTn id="12" dur="500" fill="hold"/>
                                        <p:tgtEl>
                                          <p:spTgt spid="59395">
                                            <p:txEl>
                                              <p:pRg st="1" end="1"/>
                                            </p:txEl>
                                          </p:spTgt>
                                        </p:tgtEl>
                                        <p:attrNameLst>
                                          <p:attrName>ppt_w</p:attrName>
                                        </p:attrNameLst>
                                      </p:cBhvr>
                                      <p:tavLst>
                                        <p:tav tm="0">
                                          <p:val>
                                            <p:strVal val="#ppt_w*0.05"/>
                                          </p:val>
                                        </p:tav>
                                        <p:tav tm="100000">
                                          <p:val>
                                            <p:strVal val="#ppt_w"/>
                                          </p:val>
                                        </p:tav>
                                      </p:tavLst>
                                    </p:anim>
                                    <p:anim calcmode="lin" valueType="num">
                                      <p:cBhvr>
                                        <p:cTn id="13" dur="500" fill="hold"/>
                                        <p:tgtEl>
                                          <p:spTgt spid="59395">
                                            <p:txEl>
                                              <p:pRg st="1" end="1"/>
                                            </p:txEl>
                                          </p:spTgt>
                                        </p:tgtEl>
                                        <p:attrNameLst>
                                          <p:attrName>ppt_h</p:attrName>
                                        </p:attrNameLst>
                                      </p:cBhvr>
                                      <p:tavLst>
                                        <p:tav tm="0">
                                          <p:val>
                                            <p:strVal val="#ppt_h"/>
                                          </p:val>
                                        </p:tav>
                                        <p:tav tm="100000">
                                          <p:val>
                                            <p:strVal val="#ppt_h"/>
                                          </p:val>
                                        </p:tav>
                                      </p:tavLst>
                                    </p:anim>
                                    <p:anim calcmode="lin" valueType="num">
                                      <p:cBhvr>
                                        <p:cTn id="14" dur="500" fill="hold"/>
                                        <p:tgtEl>
                                          <p:spTgt spid="59395">
                                            <p:txEl>
                                              <p:pRg st="1" end="1"/>
                                            </p:txEl>
                                          </p:spTgt>
                                        </p:tgtEl>
                                        <p:attrNameLst>
                                          <p:attrName>ppt_x</p:attrName>
                                        </p:attrNameLst>
                                      </p:cBhvr>
                                      <p:tavLst>
                                        <p:tav tm="0">
                                          <p:val>
                                            <p:strVal val="#ppt_x-.2"/>
                                          </p:val>
                                        </p:tav>
                                        <p:tav tm="100000">
                                          <p:val>
                                            <p:strVal val="#ppt_x"/>
                                          </p:val>
                                        </p:tav>
                                      </p:tavLst>
                                    </p:anim>
                                    <p:anim calcmode="lin" valueType="num">
                                      <p:cBhvr>
                                        <p:cTn id="15" dur="500" fill="hold"/>
                                        <p:tgtEl>
                                          <p:spTgt spid="59395">
                                            <p:txEl>
                                              <p:pRg st="1" end="1"/>
                                            </p:txEl>
                                          </p:spTgt>
                                        </p:tgtEl>
                                        <p:attrNameLst>
                                          <p:attrName>ppt_y</p:attrName>
                                        </p:attrNameLst>
                                      </p:cBhvr>
                                      <p:tavLst>
                                        <p:tav tm="0">
                                          <p:val>
                                            <p:strVal val="#ppt_y"/>
                                          </p:val>
                                        </p:tav>
                                        <p:tav tm="100000">
                                          <p:val>
                                            <p:strVal val="#ppt_y"/>
                                          </p:val>
                                        </p:tav>
                                      </p:tavLst>
                                    </p:anim>
                                    <p:animEffect transition="in" filter="fade">
                                      <p:cBhvr>
                                        <p:cTn id="16" dur="500"/>
                                        <p:tgtEl>
                                          <p:spTgt spid="5939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4" presetClass="entr" presetSubtype="0" accel="100000" fill="hold" nodeType="clickEffect">
                                  <p:stCondLst>
                                    <p:cond delay="0"/>
                                  </p:stCondLst>
                                  <p:childTnLst>
                                    <p:set>
                                      <p:cBhvr>
                                        <p:cTn id="20" dur="1" fill="hold">
                                          <p:stCondLst>
                                            <p:cond delay="0"/>
                                          </p:stCondLst>
                                        </p:cTn>
                                        <p:tgtEl>
                                          <p:spTgt spid="59395">
                                            <p:txEl>
                                              <p:pRg st="2" end="2"/>
                                            </p:txEl>
                                          </p:spTgt>
                                        </p:tgtEl>
                                        <p:attrNameLst>
                                          <p:attrName>style.visibility</p:attrName>
                                        </p:attrNameLst>
                                      </p:cBhvr>
                                      <p:to>
                                        <p:strVal val="visible"/>
                                      </p:to>
                                    </p:set>
                                    <p:anim calcmode="lin" valueType="num">
                                      <p:cBhvr>
                                        <p:cTn id="21" dur="500" fill="hold"/>
                                        <p:tgtEl>
                                          <p:spTgt spid="59395">
                                            <p:txEl>
                                              <p:pRg st="2" end="2"/>
                                            </p:txEl>
                                          </p:spTgt>
                                        </p:tgtEl>
                                        <p:attrNameLst>
                                          <p:attrName>ppt_w</p:attrName>
                                        </p:attrNameLst>
                                      </p:cBhvr>
                                      <p:tavLst>
                                        <p:tav tm="0">
                                          <p:val>
                                            <p:strVal val="#ppt_w*0.05"/>
                                          </p:val>
                                        </p:tav>
                                        <p:tav tm="100000">
                                          <p:val>
                                            <p:strVal val="#ppt_w"/>
                                          </p:val>
                                        </p:tav>
                                      </p:tavLst>
                                    </p:anim>
                                    <p:anim calcmode="lin" valueType="num">
                                      <p:cBhvr>
                                        <p:cTn id="22" dur="500" fill="hold"/>
                                        <p:tgtEl>
                                          <p:spTgt spid="59395">
                                            <p:txEl>
                                              <p:pRg st="2" end="2"/>
                                            </p:txEl>
                                          </p:spTgt>
                                        </p:tgtEl>
                                        <p:attrNameLst>
                                          <p:attrName>ppt_h</p:attrName>
                                        </p:attrNameLst>
                                      </p:cBhvr>
                                      <p:tavLst>
                                        <p:tav tm="0">
                                          <p:val>
                                            <p:strVal val="#ppt_h"/>
                                          </p:val>
                                        </p:tav>
                                        <p:tav tm="100000">
                                          <p:val>
                                            <p:strVal val="#ppt_h"/>
                                          </p:val>
                                        </p:tav>
                                      </p:tavLst>
                                    </p:anim>
                                    <p:anim calcmode="lin" valueType="num">
                                      <p:cBhvr>
                                        <p:cTn id="23" dur="500" fill="hold"/>
                                        <p:tgtEl>
                                          <p:spTgt spid="59395">
                                            <p:txEl>
                                              <p:pRg st="2" end="2"/>
                                            </p:txEl>
                                          </p:spTgt>
                                        </p:tgtEl>
                                        <p:attrNameLst>
                                          <p:attrName>ppt_x</p:attrName>
                                        </p:attrNameLst>
                                      </p:cBhvr>
                                      <p:tavLst>
                                        <p:tav tm="0">
                                          <p:val>
                                            <p:strVal val="#ppt_x-.2"/>
                                          </p:val>
                                        </p:tav>
                                        <p:tav tm="100000">
                                          <p:val>
                                            <p:strVal val="#ppt_x"/>
                                          </p:val>
                                        </p:tav>
                                      </p:tavLst>
                                    </p:anim>
                                    <p:anim calcmode="lin" valueType="num">
                                      <p:cBhvr>
                                        <p:cTn id="24" dur="500" fill="hold"/>
                                        <p:tgtEl>
                                          <p:spTgt spid="59395">
                                            <p:txEl>
                                              <p:pRg st="2" end="2"/>
                                            </p:txEl>
                                          </p:spTgt>
                                        </p:tgtEl>
                                        <p:attrNameLst>
                                          <p:attrName>ppt_y</p:attrName>
                                        </p:attrNameLst>
                                      </p:cBhvr>
                                      <p:tavLst>
                                        <p:tav tm="0">
                                          <p:val>
                                            <p:strVal val="#ppt_y"/>
                                          </p:val>
                                        </p:tav>
                                        <p:tav tm="100000">
                                          <p:val>
                                            <p:strVal val="#ppt_y"/>
                                          </p:val>
                                        </p:tav>
                                      </p:tavLst>
                                    </p:anim>
                                    <p:animEffect transition="in" filter="fade">
                                      <p:cBhvr>
                                        <p:cTn id="25" dur="500"/>
                                        <p:tgtEl>
                                          <p:spTgt spid="59395">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4" presetClass="entr" presetSubtype="0" accel="100000" fill="hold" nodeType="clickEffect">
                                  <p:stCondLst>
                                    <p:cond delay="0"/>
                                  </p:stCondLst>
                                  <p:childTnLst>
                                    <p:set>
                                      <p:cBhvr>
                                        <p:cTn id="29" dur="1" fill="hold">
                                          <p:stCondLst>
                                            <p:cond delay="0"/>
                                          </p:stCondLst>
                                        </p:cTn>
                                        <p:tgtEl>
                                          <p:spTgt spid="59395">
                                            <p:txEl>
                                              <p:pRg st="3" end="3"/>
                                            </p:txEl>
                                          </p:spTgt>
                                        </p:tgtEl>
                                        <p:attrNameLst>
                                          <p:attrName>style.visibility</p:attrName>
                                        </p:attrNameLst>
                                      </p:cBhvr>
                                      <p:to>
                                        <p:strVal val="visible"/>
                                      </p:to>
                                    </p:set>
                                    <p:anim calcmode="lin" valueType="num">
                                      <p:cBhvr>
                                        <p:cTn id="30" dur="500" fill="hold"/>
                                        <p:tgtEl>
                                          <p:spTgt spid="59395">
                                            <p:txEl>
                                              <p:pRg st="3" end="3"/>
                                            </p:txEl>
                                          </p:spTgt>
                                        </p:tgtEl>
                                        <p:attrNameLst>
                                          <p:attrName>ppt_w</p:attrName>
                                        </p:attrNameLst>
                                      </p:cBhvr>
                                      <p:tavLst>
                                        <p:tav tm="0">
                                          <p:val>
                                            <p:strVal val="#ppt_w*0.05"/>
                                          </p:val>
                                        </p:tav>
                                        <p:tav tm="100000">
                                          <p:val>
                                            <p:strVal val="#ppt_w"/>
                                          </p:val>
                                        </p:tav>
                                      </p:tavLst>
                                    </p:anim>
                                    <p:anim calcmode="lin" valueType="num">
                                      <p:cBhvr>
                                        <p:cTn id="31" dur="500" fill="hold"/>
                                        <p:tgtEl>
                                          <p:spTgt spid="59395">
                                            <p:txEl>
                                              <p:pRg st="3" end="3"/>
                                            </p:txEl>
                                          </p:spTgt>
                                        </p:tgtEl>
                                        <p:attrNameLst>
                                          <p:attrName>ppt_h</p:attrName>
                                        </p:attrNameLst>
                                      </p:cBhvr>
                                      <p:tavLst>
                                        <p:tav tm="0">
                                          <p:val>
                                            <p:strVal val="#ppt_h"/>
                                          </p:val>
                                        </p:tav>
                                        <p:tav tm="100000">
                                          <p:val>
                                            <p:strVal val="#ppt_h"/>
                                          </p:val>
                                        </p:tav>
                                      </p:tavLst>
                                    </p:anim>
                                    <p:anim calcmode="lin" valueType="num">
                                      <p:cBhvr>
                                        <p:cTn id="32" dur="500" fill="hold"/>
                                        <p:tgtEl>
                                          <p:spTgt spid="59395">
                                            <p:txEl>
                                              <p:pRg st="3" end="3"/>
                                            </p:txEl>
                                          </p:spTgt>
                                        </p:tgtEl>
                                        <p:attrNameLst>
                                          <p:attrName>ppt_x</p:attrName>
                                        </p:attrNameLst>
                                      </p:cBhvr>
                                      <p:tavLst>
                                        <p:tav tm="0">
                                          <p:val>
                                            <p:strVal val="#ppt_x-.2"/>
                                          </p:val>
                                        </p:tav>
                                        <p:tav tm="100000">
                                          <p:val>
                                            <p:strVal val="#ppt_x"/>
                                          </p:val>
                                        </p:tav>
                                      </p:tavLst>
                                    </p:anim>
                                    <p:anim calcmode="lin" valueType="num">
                                      <p:cBhvr>
                                        <p:cTn id="33" dur="500" fill="hold"/>
                                        <p:tgtEl>
                                          <p:spTgt spid="59395">
                                            <p:txEl>
                                              <p:pRg st="3" end="3"/>
                                            </p:txEl>
                                          </p:spTgt>
                                        </p:tgtEl>
                                        <p:attrNameLst>
                                          <p:attrName>ppt_y</p:attrName>
                                        </p:attrNameLst>
                                      </p:cBhvr>
                                      <p:tavLst>
                                        <p:tav tm="0">
                                          <p:val>
                                            <p:strVal val="#ppt_y"/>
                                          </p:val>
                                        </p:tav>
                                        <p:tav tm="100000">
                                          <p:val>
                                            <p:strVal val="#ppt_y"/>
                                          </p:val>
                                        </p:tav>
                                      </p:tavLst>
                                    </p:anim>
                                    <p:animEffect transition="in" filter="fade">
                                      <p:cBhvr>
                                        <p:cTn id="34"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sz="5400" b="1" smtClean="0">
                <a:solidFill>
                  <a:srgbClr val="996633"/>
                </a:solidFill>
                <a:effectLst>
                  <a:outerShdw blurRad="38100" dist="38100" dir="2700000" algn="tl">
                    <a:srgbClr val="000000"/>
                  </a:outerShdw>
                </a:effectLst>
                <a:latin typeface="Japan" pitchFamily="34" charset="0"/>
                <a:hlinkClick r:id="rId2"/>
              </a:rPr>
              <a:t>Samurai</a:t>
            </a:r>
            <a:endParaRPr lang="en-US" sz="5400" b="1" smtClean="0">
              <a:solidFill>
                <a:srgbClr val="996633"/>
              </a:solidFill>
              <a:effectLst>
                <a:outerShdw blurRad="38100" dist="38100" dir="2700000" algn="tl">
                  <a:srgbClr val="000000"/>
                </a:outerShdw>
              </a:effectLst>
              <a:latin typeface="Japan" pitchFamily="34" charset="0"/>
            </a:endParaRPr>
          </a:p>
        </p:txBody>
      </p:sp>
      <p:sp>
        <p:nvSpPr>
          <p:cNvPr id="36867"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smtClean="0">
                <a:latin typeface="Japan" pitchFamily="34" charset="0"/>
              </a:rPr>
              <a:t>After a defeat, some samurai chose to commit ritual suicide (seppuku) by cutting their abdomen rather than being captured or dying a dishonorable death. </a:t>
            </a:r>
          </a:p>
          <a:p>
            <a:pPr eaLnBrk="1" hangingPunct="1"/>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447800" y="304800"/>
            <a:ext cx="7315200" cy="7318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694623"/>
                </a:solidFill>
                <a:miter lim="800000"/>
                <a:headEnd/>
                <a:tailEnd/>
              </a14:hiddenLine>
            </a:ext>
          </a:extLst>
        </p:spPr>
        <p:txBody>
          <a:bodyPr>
            <a:spAutoFit/>
          </a:bodyPr>
          <a:lstStyle/>
          <a:p>
            <a:pPr algn="ctr">
              <a:spcBef>
                <a:spcPct val="50000"/>
              </a:spcBef>
              <a:buClrTx/>
              <a:buFontTx/>
              <a:buNone/>
              <a:defRPr/>
            </a:pPr>
            <a:r>
              <a:rPr lang="en-US" sz="4200">
                <a:solidFill>
                  <a:srgbClr val="996633"/>
                </a:solidFill>
                <a:effectLst>
                  <a:outerShdw blurRad="38100" dist="38100" dir="2700000" algn="tl">
                    <a:srgbClr val="000000"/>
                  </a:outerShdw>
                </a:effectLst>
                <a:latin typeface="Japan" pitchFamily="34" charset="0"/>
              </a:rPr>
              <a:t>Full Samurai Attire</a:t>
            </a:r>
          </a:p>
        </p:txBody>
      </p:sp>
      <p:pic>
        <p:nvPicPr>
          <p:cNvPr id="37891" name="Picture 6" descr="samurai2"/>
          <p:cNvPicPr>
            <a:picLocks noChangeAspect="1" noChangeArrowheads="1"/>
          </p:cNvPicPr>
          <p:nvPr/>
        </p:nvPicPr>
        <p:blipFill>
          <a:blip r:embed="rId2" cstate="print"/>
          <a:srcRect/>
          <a:stretch>
            <a:fillRect/>
          </a:stretch>
        </p:blipFill>
        <p:spPr bwMode="auto">
          <a:xfrm>
            <a:off x="1208088" y="1143000"/>
            <a:ext cx="3432175" cy="4160838"/>
          </a:xfrm>
          <a:prstGeom prst="rect">
            <a:avLst/>
          </a:prstGeom>
          <a:noFill/>
          <a:ln w="9525">
            <a:solidFill>
              <a:srgbClr val="694623"/>
            </a:solidFill>
            <a:miter lim="800000"/>
            <a:headEnd/>
            <a:tailEnd/>
          </a:ln>
          <a:effectLst/>
        </p:spPr>
      </p:pic>
      <p:pic>
        <p:nvPicPr>
          <p:cNvPr id="37892" name="Picture 8" descr="http://t1.gstatic.com/images?q=tbn:ANd9GcTM_GtjjwUVsjF5_XMJvycOAeATKX0yKAUQqGiSL9293QGCL_epCCLZKUES"/>
          <p:cNvPicPr>
            <a:picLocks noChangeAspect="1" noChangeArrowheads="1"/>
          </p:cNvPicPr>
          <p:nvPr/>
        </p:nvPicPr>
        <p:blipFill>
          <a:blip r:embed="rId3" cstate="print"/>
          <a:srcRect/>
          <a:stretch>
            <a:fillRect/>
          </a:stretch>
        </p:blipFill>
        <p:spPr bwMode="auto">
          <a:xfrm>
            <a:off x="5110163" y="1173163"/>
            <a:ext cx="3424237" cy="413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1524000" y="304800"/>
            <a:ext cx="7086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694623"/>
                </a:solidFill>
                <a:miter lim="800000"/>
                <a:headEnd/>
                <a:tailEnd/>
              </a14:hiddenLine>
            </a:ext>
          </a:extLst>
        </p:spPr>
        <p:txBody>
          <a:bodyPr>
            <a:spAutoFit/>
          </a:bodyPr>
          <a:lstStyle/>
          <a:p>
            <a:pPr algn="ctr">
              <a:spcBef>
                <a:spcPct val="50000"/>
              </a:spcBef>
              <a:buClrTx/>
              <a:buFontTx/>
              <a:buNone/>
              <a:defRPr/>
            </a:pPr>
            <a:r>
              <a:rPr lang="en-US" sz="4400">
                <a:solidFill>
                  <a:srgbClr val="996633"/>
                </a:solidFill>
                <a:effectLst>
                  <a:outerShdw blurRad="38100" dist="38100" dir="2700000" algn="tl">
                    <a:srgbClr val="000000"/>
                  </a:outerShdw>
                </a:effectLst>
                <a:latin typeface="Japan" pitchFamily="34" charset="0"/>
              </a:rPr>
              <a:t>Samurai Sword</a:t>
            </a:r>
          </a:p>
        </p:txBody>
      </p:sp>
      <p:sp>
        <p:nvSpPr>
          <p:cNvPr id="38915" name="Rectangle 6"/>
          <p:cNvSpPr>
            <a:spLocks noChangeArrowheads="1"/>
          </p:cNvSpPr>
          <p:nvPr/>
        </p:nvSpPr>
        <p:spPr bwMode="auto">
          <a:xfrm>
            <a:off x="1447800" y="1143000"/>
            <a:ext cx="7315200" cy="2895600"/>
          </a:xfrm>
          <a:prstGeom prst="rect">
            <a:avLst/>
          </a:prstGeom>
          <a:solidFill>
            <a:srgbClr val="996633"/>
          </a:solidFill>
          <a:ln w="9525">
            <a:solidFill>
              <a:schemeClr val="tx1"/>
            </a:solidFill>
            <a:miter lim="800000"/>
            <a:headEnd/>
            <a:tailEnd/>
          </a:ln>
          <a:effectLst/>
        </p:spPr>
        <p:txBody>
          <a:bodyPr wrap="none" anchor="ctr"/>
          <a:lstStyle/>
          <a:p>
            <a:endParaRPr lang="en-US"/>
          </a:p>
        </p:txBody>
      </p:sp>
      <p:pic>
        <p:nvPicPr>
          <p:cNvPr id="38916" name="Picture 5" descr="Japanese Tachi Samurai sword">
            <a:hlinkClick r:id="rId2"/>
          </p:cNvPr>
          <p:cNvPicPr>
            <a:picLocks noChangeAspect="1" noChangeArrowheads="1"/>
          </p:cNvPicPr>
          <p:nvPr/>
        </p:nvPicPr>
        <p:blipFill>
          <a:blip r:embed="rId3" cstate="print"/>
          <a:srcRect/>
          <a:stretch>
            <a:fillRect/>
          </a:stretch>
        </p:blipFill>
        <p:spPr bwMode="auto">
          <a:xfrm>
            <a:off x="1676400" y="1371600"/>
            <a:ext cx="6858000" cy="2393950"/>
          </a:xfrm>
          <a:prstGeom prst="rect">
            <a:avLst/>
          </a:prstGeom>
          <a:noFill/>
          <a:ln w="9525">
            <a:solidFill>
              <a:schemeClr val="tx1"/>
            </a:solidFill>
            <a:miter lim="800000"/>
            <a:headEnd/>
            <a:tailEnd/>
          </a:ln>
        </p:spPr>
      </p:pic>
      <p:pic>
        <p:nvPicPr>
          <p:cNvPr id="38917" name="Picture 7"/>
          <p:cNvPicPr>
            <a:picLocks noChangeAspect="1" noChangeArrowheads="1"/>
          </p:cNvPicPr>
          <p:nvPr/>
        </p:nvPicPr>
        <p:blipFill>
          <a:blip r:embed="rId4" cstate="print">
            <a:lum bright="6000" contrast="6000"/>
          </a:blip>
          <a:srcRect/>
          <a:stretch>
            <a:fillRect/>
          </a:stretch>
        </p:blipFill>
        <p:spPr bwMode="auto">
          <a:xfrm>
            <a:off x="3048000" y="4191000"/>
            <a:ext cx="3810000" cy="23622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24000" y="228600"/>
            <a:ext cx="7086600" cy="1311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694623"/>
                </a:solidFill>
                <a:miter lim="800000"/>
                <a:headEnd/>
                <a:tailEnd/>
              </a14:hiddenLine>
            </a:ext>
          </a:extLst>
        </p:spPr>
        <p:txBody>
          <a:bodyPr>
            <a:spAutoFit/>
          </a:bodyPr>
          <a:lstStyle/>
          <a:p>
            <a:pPr algn="ctr">
              <a:spcBef>
                <a:spcPct val="50000"/>
              </a:spcBef>
              <a:buClrTx/>
              <a:buFontTx/>
              <a:buNone/>
              <a:defRPr/>
            </a:pPr>
            <a:r>
              <a:rPr lang="en-US" sz="4000">
                <a:solidFill>
                  <a:srgbClr val="996633"/>
                </a:solidFill>
                <a:effectLst>
                  <a:outerShdw blurRad="38100" dist="38100" dir="2700000" algn="tl">
                    <a:srgbClr val="000000"/>
                  </a:outerShdw>
                </a:effectLst>
                <a:latin typeface="Japan" pitchFamily="34" charset="0"/>
              </a:rPr>
              <a:t>Early Mounted </a:t>
            </a:r>
            <a:br>
              <a:rPr lang="en-US" sz="4000">
                <a:solidFill>
                  <a:srgbClr val="996633"/>
                </a:solidFill>
                <a:effectLst>
                  <a:outerShdw blurRad="38100" dist="38100" dir="2700000" algn="tl">
                    <a:srgbClr val="000000"/>
                  </a:outerShdw>
                </a:effectLst>
                <a:latin typeface="Japan" pitchFamily="34" charset="0"/>
              </a:rPr>
            </a:br>
            <a:r>
              <a:rPr lang="en-US" sz="4000">
                <a:solidFill>
                  <a:srgbClr val="996633"/>
                </a:solidFill>
                <a:effectLst>
                  <a:outerShdw blurRad="38100" dist="38100" dir="2700000" algn="tl">
                    <a:srgbClr val="000000"/>
                  </a:outerShdw>
                </a:effectLst>
                <a:latin typeface="Japan" pitchFamily="34" charset="0"/>
              </a:rPr>
              <a:t>Samurai Warriors</a:t>
            </a:r>
          </a:p>
        </p:txBody>
      </p:sp>
      <p:pic>
        <p:nvPicPr>
          <p:cNvPr id="39939" name="Picture 5" descr="japaneseclans"/>
          <p:cNvPicPr>
            <a:picLocks noChangeAspect="1" noChangeArrowheads="1"/>
          </p:cNvPicPr>
          <p:nvPr/>
        </p:nvPicPr>
        <p:blipFill>
          <a:blip r:embed="rId2" cstate="print">
            <a:lum bright="18000" contrast="18000"/>
          </a:blip>
          <a:srcRect l="1385" t="3131" r="1587" b="2936"/>
          <a:stretch>
            <a:fillRect/>
          </a:stretch>
        </p:blipFill>
        <p:spPr bwMode="auto">
          <a:xfrm>
            <a:off x="2590800" y="1539875"/>
            <a:ext cx="4953000" cy="4860925"/>
          </a:xfrm>
          <a:prstGeom prst="rect">
            <a:avLst/>
          </a:prstGeom>
          <a:noFill/>
          <a:ln w="9525">
            <a:solidFill>
              <a:srgbClr val="694623"/>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371600" y="365125"/>
            <a:ext cx="76200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694623"/>
                </a:solidFill>
                <a:miter lim="800000"/>
                <a:headEnd/>
                <a:tailEnd/>
              </a14:hiddenLine>
            </a:ext>
          </a:extLst>
        </p:spPr>
        <p:txBody>
          <a:bodyPr>
            <a:spAutoFit/>
          </a:bodyPr>
          <a:lstStyle/>
          <a:p>
            <a:pPr algn="ctr">
              <a:spcBef>
                <a:spcPct val="50000"/>
              </a:spcBef>
              <a:buClrTx/>
              <a:buFontTx/>
              <a:buNone/>
              <a:defRPr/>
            </a:pPr>
            <a:r>
              <a:rPr lang="en-US" sz="4000">
                <a:solidFill>
                  <a:srgbClr val="996633"/>
                </a:solidFill>
                <a:effectLst>
                  <a:outerShdw blurRad="38100" dist="38100" dir="2700000" algn="tl">
                    <a:srgbClr val="000000"/>
                  </a:outerShdw>
                </a:effectLst>
                <a:latin typeface="Japan" pitchFamily="34" charset="0"/>
              </a:rPr>
              <a:t>Modern-Day “Samurai Warriors”</a:t>
            </a:r>
          </a:p>
        </p:txBody>
      </p:sp>
      <p:pic>
        <p:nvPicPr>
          <p:cNvPr id="44035" name="Picture 5" descr="Samurai Warriors"/>
          <p:cNvPicPr>
            <a:picLocks noChangeAspect="1" noChangeArrowheads="1"/>
          </p:cNvPicPr>
          <p:nvPr/>
        </p:nvPicPr>
        <p:blipFill>
          <a:blip r:embed="rId2" cstate="print">
            <a:lum contrast="6000"/>
          </a:blip>
          <a:srcRect/>
          <a:stretch>
            <a:fillRect/>
          </a:stretch>
        </p:blipFill>
        <p:spPr bwMode="auto">
          <a:xfrm>
            <a:off x="2133600" y="1524000"/>
            <a:ext cx="6019800" cy="4797425"/>
          </a:xfrm>
          <a:prstGeom prst="rect">
            <a:avLst/>
          </a:prstGeom>
          <a:noFill/>
          <a:ln w="9525">
            <a:solidFill>
              <a:srgbClr val="694623"/>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524000" y="228600"/>
            <a:ext cx="7086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694623"/>
                </a:solidFill>
                <a:miter lim="800000"/>
                <a:headEnd/>
                <a:tailEnd/>
              </a14:hiddenLine>
            </a:ext>
          </a:extLst>
        </p:spPr>
        <p:txBody>
          <a:bodyPr>
            <a:spAutoFit/>
          </a:bodyPr>
          <a:lstStyle/>
          <a:p>
            <a:pPr algn="ctr">
              <a:spcBef>
                <a:spcPct val="50000"/>
              </a:spcBef>
              <a:buClrTx/>
              <a:buFontTx/>
              <a:buNone/>
              <a:defRPr/>
            </a:pPr>
            <a:r>
              <a:rPr lang="en-US" sz="4400">
                <a:solidFill>
                  <a:srgbClr val="996633"/>
                </a:solidFill>
                <a:effectLst>
                  <a:outerShdw blurRad="38100" dist="38100" dir="2700000" algn="tl">
                    <a:srgbClr val="000000"/>
                  </a:outerShdw>
                </a:effectLst>
                <a:latin typeface="Japan" pitchFamily="34" charset="0"/>
              </a:rPr>
              <a:t>Code of </a:t>
            </a:r>
            <a:r>
              <a:rPr lang="en-US" sz="4400" i="1">
                <a:solidFill>
                  <a:srgbClr val="996633"/>
                </a:solidFill>
                <a:effectLst>
                  <a:outerShdw blurRad="38100" dist="38100" dir="2700000" algn="tl">
                    <a:srgbClr val="000000"/>
                  </a:outerShdw>
                </a:effectLst>
                <a:latin typeface="Japan" pitchFamily="34" charset="0"/>
              </a:rPr>
              <a:t>Chivalry</a:t>
            </a:r>
          </a:p>
        </p:txBody>
      </p:sp>
      <p:sp>
        <p:nvSpPr>
          <p:cNvPr id="27651" name="Text Box 3"/>
          <p:cNvSpPr txBox="1">
            <a:spLocks noChangeArrowheads="1"/>
          </p:cNvSpPr>
          <p:nvPr/>
        </p:nvSpPr>
        <p:spPr bwMode="auto">
          <a:xfrm>
            <a:off x="3581400" y="1354138"/>
            <a:ext cx="2971800" cy="49704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694623"/>
                </a:solidFill>
                <a:miter lim="800000"/>
                <a:headEnd/>
                <a:tailEnd/>
              </a14:hiddenLine>
            </a:ext>
          </a:extLst>
        </p:spPr>
        <p:txBody>
          <a:bodyPr>
            <a:spAutoFit/>
          </a:bodyPr>
          <a:lstStyle/>
          <a:p>
            <a:pPr>
              <a:spcBef>
                <a:spcPct val="50000"/>
              </a:spcBef>
              <a:buClr>
                <a:srgbClr val="CC3300"/>
              </a:buClr>
              <a:buFont typeface="Arial Black" pitchFamily="34" charset="0"/>
              <a:buChar char="*"/>
              <a:defRPr/>
            </a:pPr>
            <a:r>
              <a:rPr lang="en-US" sz="3200">
                <a:solidFill>
                  <a:srgbClr val="996633"/>
                </a:solidFill>
                <a:effectLst>
                  <a:outerShdw blurRad="38100" dist="38100" dir="2700000" algn="tl">
                    <a:srgbClr val="000000"/>
                  </a:outerShdw>
                </a:effectLst>
                <a:latin typeface="Japan" pitchFamily="34" charset="0"/>
              </a:rPr>
              <a:t> </a:t>
            </a:r>
            <a:r>
              <a:rPr lang="en-US" sz="3200">
                <a:latin typeface="Japan" pitchFamily="34" charset="0"/>
              </a:rPr>
              <a:t>Justice </a:t>
            </a:r>
          </a:p>
          <a:p>
            <a:pPr>
              <a:spcBef>
                <a:spcPct val="50000"/>
              </a:spcBef>
              <a:buClr>
                <a:srgbClr val="CC3300"/>
              </a:buClr>
              <a:buFont typeface="Arial Black" pitchFamily="34" charset="0"/>
              <a:buChar char="*"/>
              <a:defRPr/>
            </a:pPr>
            <a:r>
              <a:rPr lang="en-US" sz="3200">
                <a:latin typeface="Japan" pitchFamily="34" charset="0"/>
              </a:rPr>
              <a:t> Loyalty</a:t>
            </a:r>
          </a:p>
          <a:p>
            <a:pPr>
              <a:spcBef>
                <a:spcPct val="50000"/>
              </a:spcBef>
              <a:buClr>
                <a:srgbClr val="CC3300"/>
              </a:buClr>
              <a:buFont typeface="Arial Black" pitchFamily="34" charset="0"/>
              <a:buChar char="*"/>
              <a:defRPr/>
            </a:pPr>
            <a:r>
              <a:rPr lang="en-US" sz="3200">
                <a:latin typeface="Japan" pitchFamily="34" charset="0"/>
              </a:rPr>
              <a:t> Defense</a:t>
            </a:r>
          </a:p>
          <a:p>
            <a:pPr>
              <a:spcBef>
                <a:spcPct val="50000"/>
              </a:spcBef>
              <a:buClr>
                <a:srgbClr val="CC3300"/>
              </a:buClr>
              <a:buFont typeface="Arial Black" pitchFamily="34" charset="0"/>
              <a:buChar char="*"/>
              <a:defRPr/>
            </a:pPr>
            <a:r>
              <a:rPr lang="en-US" sz="3200">
                <a:latin typeface="Japan" pitchFamily="34" charset="0"/>
              </a:rPr>
              <a:t> Courage</a:t>
            </a:r>
          </a:p>
          <a:p>
            <a:pPr>
              <a:spcBef>
                <a:spcPct val="50000"/>
              </a:spcBef>
              <a:buClr>
                <a:srgbClr val="CC3300"/>
              </a:buClr>
              <a:buFont typeface="Arial Black" pitchFamily="34" charset="0"/>
              <a:buChar char="*"/>
              <a:defRPr/>
            </a:pPr>
            <a:r>
              <a:rPr lang="en-US" sz="3200">
                <a:latin typeface="Japan" pitchFamily="34" charset="0"/>
              </a:rPr>
              <a:t> Faith</a:t>
            </a:r>
          </a:p>
          <a:p>
            <a:pPr>
              <a:spcBef>
                <a:spcPct val="50000"/>
              </a:spcBef>
              <a:buClr>
                <a:srgbClr val="CC3300"/>
              </a:buClr>
              <a:buFont typeface="Arial Black" pitchFamily="34" charset="0"/>
              <a:buChar char="*"/>
              <a:defRPr/>
            </a:pPr>
            <a:r>
              <a:rPr lang="en-US" sz="3200">
                <a:latin typeface="Japan" pitchFamily="34" charset="0"/>
              </a:rPr>
              <a:t> Humility</a:t>
            </a:r>
          </a:p>
          <a:p>
            <a:pPr>
              <a:spcBef>
                <a:spcPct val="50000"/>
              </a:spcBef>
              <a:buClr>
                <a:srgbClr val="CC3300"/>
              </a:buClr>
              <a:buFont typeface="Arial Black" pitchFamily="34" charset="0"/>
              <a:buChar char="*"/>
              <a:defRPr/>
            </a:pPr>
            <a:r>
              <a:rPr lang="en-US" sz="3200">
                <a:latin typeface="Japan" pitchFamily="34" charset="0"/>
              </a:rPr>
              <a:t> Nobility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dissolve">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dissolve">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dissolve">
                                      <p:cBhvr>
                                        <p:cTn id="17" dur="500"/>
                                        <p:tgtEl>
                                          <p:spTgt spid="27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4" presetClass="entr" presetSubtype="0" accel="100000" fill="hold"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 calcmode="lin" valueType="num">
                                      <p:cBhvr>
                                        <p:cTn id="22" dur="500" fill="hold"/>
                                        <p:tgtEl>
                                          <p:spTgt spid="27651">
                                            <p:txEl>
                                              <p:pRg st="3" end="3"/>
                                            </p:txEl>
                                          </p:spTgt>
                                        </p:tgtEl>
                                        <p:attrNameLst>
                                          <p:attrName>ppt_w</p:attrName>
                                        </p:attrNameLst>
                                      </p:cBhvr>
                                      <p:tavLst>
                                        <p:tav tm="0">
                                          <p:val>
                                            <p:strVal val="#ppt_w*0.05"/>
                                          </p:val>
                                        </p:tav>
                                        <p:tav tm="100000">
                                          <p:val>
                                            <p:strVal val="#ppt_w"/>
                                          </p:val>
                                        </p:tav>
                                      </p:tavLst>
                                    </p:anim>
                                    <p:anim calcmode="lin" valueType="num">
                                      <p:cBhvr>
                                        <p:cTn id="23" dur="500" fill="hold"/>
                                        <p:tgtEl>
                                          <p:spTgt spid="27651">
                                            <p:txEl>
                                              <p:pRg st="3" end="3"/>
                                            </p:txEl>
                                          </p:spTgt>
                                        </p:tgtEl>
                                        <p:attrNameLst>
                                          <p:attrName>ppt_h</p:attrName>
                                        </p:attrNameLst>
                                      </p:cBhvr>
                                      <p:tavLst>
                                        <p:tav tm="0">
                                          <p:val>
                                            <p:strVal val="#ppt_h"/>
                                          </p:val>
                                        </p:tav>
                                        <p:tav tm="100000">
                                          <p:val>
                                            <p:strVal val="#ppt_h"/>
                                          </p:val>
                                        </p:tav>
                                      </p:tavLst>
                                    </p:anim>
                                    <p:anim calcmode="lin" valueType="num">
                                      <p:cBhvr>
                                        <p:cTn id="24" dur="500" fill="hold"/>
                                        <p:tgtEl>
                                          <p:spTgt spid="27651">
                                            <p:txEl>
                                              <p:pRg st="3" end="3"/>
                                            </p:txEl>
                                          </p:spTgt>
                                        </p:tgtEl>
                                        <p:attrNameLst>
                                          <p:attrName>ppt_x</p:attrName>
                                        </p:attrNameLst>
                                      </p:cBhvr>
                                      <p:tavLst>
                                        <p:tav tm="0">
                                          <p:val>
                                            <p:strVal val="#ppt_x-.2"/>
                                          </p:val>
                                        </p:tav>
                                        <p:tav tm="100000">
                                          <p:val>
                                            <p:strVal val="#ppt_x"/>
                                          </p:val>
                                        </p:tav>
                                      </p:tavLst>
                                    </p:anim>
                                    <p:anim calcmode="lin" valueType="num">
                                      <p:cBhvr>
                                        <p:cTn id="25" dur="500" fill="hold"/>
                                        <p:tgtEl>
                                          <p:spTgt spid="27651">
                                            <p:txEl>
                                              <p:pRg st="3" end="3"/>
                                            </p:txEl>
                                          </p:spTgt>
                                        </p:tgtEl>
                                        <p:attrNameLst>
                                          <p:attrName>ppt_y</p:attrName>
                                        </p:attrNameLst>
                                      </p:cBhvr>
                                      <p:tavLst>
                                        <p:tav tm="0">
                                          <p:val>
                                            <p:strVal val="#ppt_y"/>
                                          </p:val>
                                        </p:tav>
                                        <p:tav tm="100000">
                                          <p:val>
                                            <p:strVal val="#ppt_y"/>
                                          </p:val>
                                        </p:tav>
                                      </p:tavLst>
                                    </p:anim>
                                    <p:animEffect transition="in" filter="fade">
                                      <p:cBhvr>
                                        <p:cTn id="26" dur="500"/>
                                        <p:tgtEl>
                                          <p:spTgt spid="27651">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4" presetClass="entr" presetSubtype="0" accel="100000" fill="hold"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p:cTn id="31" dur="500" fill="hold"/>
                                        <p:tgtEl>
                                          <p:spTgt spid="27651">
                                            <p:txEl>
                                              <p:pRg st="4" end="4"/>
                                            </p:txEl>
                                          </p:spTgt>
                                        </p:tgtEl>
                                        <p:attrNameLst>
                                          <p:attrName>ppt_w</p:attrName>
                                        </p:attrNameLst>
                                      </p:cBhvr>
                                      <p:tavLst>
                                        <p:tav tm="0">
                                          <p:val>
                                            <p:strVal val="#ppt_w*0.05"/>
                                          </p:val>
                                        </p:tav>
                                        <p:tav tm="100000">
                                          <p:val>
                                            <p:strVal val="#ppt_w"/>
                                          </p:val>
                                        </p:tav>
                                      </p:tavLst>
                                    </p:anim>
                                    <p:anim calcmode="lin" valueType="num">
                                      <p:cBhvr>
                                        <p:cTn id="32" dur="500" fill="hold"/>
                                        <p:tgtEl>
                                          <p:spTgt spid="27651">
                                            <p:txEl>
                                              <p:pRg st="4" end="4"/>
                                            </p:txEl>
                                          </p:spTgt>
                                        </p:tgtEl>
                                        <p:attrNameLst>
                                          <p:attrName>ppt_h</p:attrName>
                                        </p:attrNameLst>
                                      </p:cBhvr>
                                      <p:tavLst>
                                        <p:tav tm="0">
                                          <p:val>
                                            <p:strVal val="#ppt_h"/>
                                          </p:val>
                                        </p:tav>
                                        <p:tav tm="100000">
                                          <p:val>
                                            <p:strVal val="#ppt_h"/>
                                          </p:val>
                                        </p:tav>
                                      </p:tavLst>
                                    </p:anim>
                                    <p:anim calcmode="lin" valueType="num">
                                      <p:cBhvr>
                                        <p:cTn id="33" dur="500" fill="hold"/>
                                        <p:tgtEl>
                                          <p:spTgt spid="27651">
                                            <p:txEl>
                                              <p:pRg st="4" end="4"/>
                                            </p:txEl>
                                          </p:spTgt>
                                        </p:tgtEl>
                                        <p:attrNameLst>
                                          <p:attrName>ppt_x</p:attrName>
                                        </p:attrNameLst>
                                      </p:cBhvr>
                                      <p:tavLst>
                                        <p:tav tm="0">
                                          <p:val>
                                            <p:strVal val="#ppt_x-.2"/>
                                          </p:val>
                                        </p:tav>
                                        <p:tav tm="100000">
                                          <p:val>
                                            <p:strVal val="#ppt_x"/>
                                          </p:val>
                                        </p:tav>
                                      </p:tavLst>
                                    </p:anim>
                                    <p:anim calcmode="lin" valueType="num">
                                      <p:cBhvr>
                                        <p:cTn id="34" dur="500" fill="hold"/>
                                        <p:tgtEl>
                                          <p:spTgt spid="27651">
                                            <p:txEl>
                                              <p:pRg st="4" end="4"/>
                                            </p:txEl>
                                          </p:spTgt>
                                        </p:tgtEl>
                                        <p:attrNameLst>
                                          <p:attrName>ppt_y</p:attrName>
                                        </p:attrNameLst>
                                      </p:cBhvr>
                                      <p:tavLst>
                                        <p:tav tm="0">
                                          <p:val>
                                            <p:strVal val="#ppt_y"/>
                                          </p:val>
                                        </p:tav>
                                        <p:tav tm="100000">
                                          <p:val>
                                            <p:strVal val="#ppt_y"/>
                                          </p:val>
                                        </p:tav>
                                      </p:tavLst>
                                    </p:anim>
                                    <p:animEffect transition="in" filter="fade">
                                      <p:cBhvr>
                                        <p:cTn id="35" dur="500"/>
                                        <p:tgtEl>
                                          <p:spTgt spid="27651">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27651">
                                            <p:txEl>
                                              <p:pRg st="5" end="5"/>
                                            </p:txEl>
                                          </p:spTgt>
                                        </p:tgtEl>
                                        <p:attrNameLst>
                                          <p:attrName>style.visibility</p:attrName>
                                        </p:attrNameLst>
                                      </p:cBhvr>
                                      <p:to>
                                        <p:strVal val="visible"/>
                                      </p:to>
                                    </p:set>
                                    <p:anim calcmode="lin" valueType="num">
                                      <p:cBhvr>
                                        <p:cTn id="40" dur="500" fill="hold"/>
                                        <p:tgtEl>
                                          <p:spTgt spid="27651">
                                            <p:txEl>
                                              <p:pRg st="5" end="5"/>
                                            </p:txEl>
                                          </p:spTgt>
                                        </p:tgtEl>
                                        <p:attrNameLst>
                                          <p:attrName>ppt_w</p:attrName>
                                        </p:attrNameLst>
                                      </p:cBhvr>
                                      <p:tavLst>
                                        <p:tav tm="0">
                                          <p:val>
                                            <p:strVal val="#ppt_w*0.05"/>
                                          </p:val>
                                        </p:tav>
                                        <p:tav tm="100000">
                                          <p:val>
                                            <p:strVal val="#ppt_w"/>
                                          </p:val>
                                        </p:tav>
                                      </p:tavLst>
                                    </p:anim>
                                    <p:anim calcmode="lin" valueType="num">
                                      <p:cBhvr>
                                        <p:cTn id="41" dur="500" fill="hold"/>
                                        <p:tgtEl>
                                          <p:spTgt spid="27651">
                                            <p:txEl>
                                              <p:pRg st="5" end="5"/>
                                            </p:txEl>
                                          </p:spTgt>
                                        </p:tgtEl>
                                        <p:attrNameLst>
                                          <p:attrName>ppt_h</p:attrName>
                                        </p:attrNameLst>
                                      </p:cBhvr>
                                      <p:tavLst>
                                        <p:tav tm="0">
                                          <p:val>
                                            <p:strVal val="#ppt_h"/>
                                          </p:val>
                                        </p:tav>
                                        <p:tav tm="100000">
                                          <p:val>
                                            <p:strVal val="#ppt_h"/>
                                          </p:val>
                                        </p:tav>
                                      </p:tavLst>
                                    </p:anim>
                                    <p:anim calcmode="lin" valueType="num">
                                      <p:cBhvr>
                                        <p:cTn id="42" dur="500" fill="hold"/>
                                        <p:tgtEl>
                                          <p:spTgt spid="27651">
                                            <p:txEl>
                                              <p:pRg st="5" end="5"/>
                                            </p:txEl>
                                          </p:spTgt>
                                        </p:tgtEl>
                                        <p:attrNameLst>
                                          <p:attrName>ppt_x</p:attrName>
                                        </p:attrNameLst>
                                      </p:cBhvr>
                                      <p:tavLst>
                                        <p:tav tm="0">
                                          <p:val>
                                            <p:strVal val="#ppt_x-.2"/>
                                          </p:val>
                                        </p:tav>
                                        <p:tav tm="100000">
                                          <p:val>
                                            <p:strVal val="#ppt_x"/>
                                          </p:val>
                                        </p:tav>
                                      </p:tavLst>
                                    </p:anim>
                                    <p:anim calcmode="lin" valueType="num">
                                      <p:cBhvr>
                                        <p:cTn id="43" dur="500" fill="hold"/>
                                        <p:tgtEl>
                                          <p:spTgt spid="27651">
                                            <p:txEl>
                                              <p:pRg st="5" end="5"/>
                                            </p:txEl>
                                          </p:spTgt>
                                        </p:tgtEl>
                                        <p:attrNameLst>
                                          <p:attrName>ppt_y</p:attrName>
                                        </p:attrNameLst>
                                      </p:cBhvr>
                                      <p:tavLst>
                                        <p:tav tm="0">
                                          <p:val>
                                            <p:strVal val="#ppt_y"/>
                                          </p:val>
                                        </p:tav>
                                        <p:tav tm="100000">
                                          <p:val>
                                            <p:strVal val="#ppt_y"/>
                                          </p:val>
                                        </p:tav>
                                      </p:tavLst>
                                    </p:anim>
                                    <p:animEffect transition="in" filter="fade">
                                      <p:cBhvr>
                                        <p:cTn id="44" dur="500"/>
                                        <p:tgtEl>
                                          <p:spTgt spid="27651">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4" presetClass="entr" presetSubtype="0" accel="100000" fill="hold" nodeType="clickEffect">
                                  <p:stCondLst>
                                    <p:cond delay="0"/>
                                  </p:stCondLst>
                                  <p:childTnLst>
                                    <p:set>
                                      <p:cBhvr>
                                        <p:cTn id="48" dur="1" fill="hold">
                                          <p:stCondLst>
                                            <p:cond delay="0"/>
                                          </p:stCondLst>
                                        </p:cTn>
                                        <p:tgtEl>
                                          <p:spTgt spid="27651">
                                            <p:txEl>
                                              <p:pRg st="6" end="6"/>
                                            </p:txEl>
                                          </p:spTgt>
                                        </p:tgtEl>
                                        <p:attrNameLst>
                                          <p:attrName>style.visibility</p:attrName>
                                        </p:attrNameLst>
                                      </p:cBhvr>
                                      <p:to>
                                        <p:strVal val="visible"/>
                                      </p:to>
                                    </p:set>
                                    <p:anim calcmode="lin" valueType="num">
                                      <p:cBhvr>
                                        <p:cTn id="49" dur="500" fill="hold"/>
                                        <p:tgtEl>
                                          <p:spTgt spid="27651">
                                            <p:txEl>
                                              <p:pRg st="6" end="6"/>
                                            </p:txEl>
                                          </p:spTgt>
                                        </p:tgtEl>
                                        <p:attrNameLst>
                                          <p:attrName>ppt_w</p:attrName>
                                        </p:attrNameLst>
                                      </p:cBhvr>
                                      <p:tavLst>
                                        <p:tav tm="0">
                                          <p:val>
                                            <p:strVal val="#ppt_w*0.05"/>
                                          </p:val>
                                        </p:tav>
                                        <p:tav tm="100000">
                                          <p:val>
                                            <p:strVal val="#ppt_w"/>
                                          </p:val>
                                        </p:tav>
                                      </p:tavLst>
                                    </p:anim>
                                    <p:anim calcmode="lin" valueType="num">
                                      <p:cBhvr>
                                        <p:cTn id="50" dur="500" fill="hold"/>
                                        <p:tgtEl>
                                          <p:spTgt spid="27651">
                                            <p:txEl>
                                              <p:pRg st="6" end="6"/>
                                            </p:txEl>
                                          </p:spTgt>
                                        </p:tgtEl>
                                        <p:attrNameLst>
                                          <p:attrName>ppt_h</p:attrName>
                                        </p:attrNameLst>
                                      </p:cBhvr>
                                      <p:tavLst>
                                        <p:tav tm="0">
                                          <p:val>
                                            <p:strVal val="#ppt_h"/>
                                          </p:val>
                                        </p:tav>
                                        <p:tav tm="100000">
                                          <p:val>
                                            <p:strVal val="#ppt_h"/>
                                          </p:val>
                                        </p:tav>
                                      </p:tavLst>
                                    </p:anim>
                                    <p:anim calcmode="lin" valueType="num">
                                      <p:cBhvr>
                                        <p:cTn id="51" dur="500" fill="hold"/>
                                        <p:tgtEl>
                                          <p:spTgt spid="27651">
                                            <p:txEl>
                                              <p:pRg st="6" end="6"/>
                                            </p:txEl>
                                          </p:spTgt>
                                        </p:tgtEl>
                                        <p:attrNameLst>
                                          <p:attrName>ppt_x</p:attrName>
                                        </p:attrNameLst>
                                      </p:cBhvr>
                                      <p:tavLst>
                                        <p:tav tm="0">
                                          <p:val>
                                            <p:strVal val="#ppt_x-.2"/>
                                          </p:val>
                                        </p:tav>
                                        <p:tav tm="100000">
                                          <p:val>
                                            <p:strVal val="#ppt_x"/>
                                          </p:val>
                                        </p:tav>
                                      </p:tavLst>
                                    </p:anim>
                                    <p:anim calcmode="lin" valueType="num">
                                      <p:cBhvr>
                                        <p:cTn id="52" dur="500" fill="hold"/>
                                        <p:tgtEl>
                                          <p:spTgt spid="27651">
                                            <p:txEl>
                                              <p:pRg st="6" end="6"/>
                                            </p:txEl>
                                          </p:spTgt>
                                        </p:tgtEl>
                                        <p:attrNameLst>
                                          <p:attrName>ppt_y</p:attrName>
                                        </p:attrNameLst>
                                      </p:cBhvr>
                                      <p:tavLst>
                                        <p:tav tm="0">
                                          <p:val>
                                            <p:strVal val="#ppt_y"/>
                                          </p:val>
                                        </p:tav>
                                        <p:tav tm="100000">
                                          <p:val>
                                            <p:strVal val="#ppt_y"/>
                                          </p:val>
                                        </p:tav>
                                      </p:tavLst>
                                    </p:anim>
                                    <p:animEffect transition="in" filter="fade">
                                      <p:cBhvr>
                                        <p:cTn id="53" dur="5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samurai1"/>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5384800" y="1419225"/>
            <a:ext cx="3316288" cy="4038600"/>
          </a:xfrm>
          <a:prstGeom prst="rect">
            <a:avLst/>
          </a:prstGeom>
          <a:noFill/>
          <a:ln w="9525">
            <a:solidFill>
              <a:srgbClr val="694623"/>
            </a:solidFill>
            <a:miter lim="800000"/>
            <a:headEnd/>
            <a:tailEnd/>
          </a:ln>
          <a:effectLst/>
        </p:spPr>
      </p:pic>
      <p:sp>
        <p:nvSpPr>
          <p:cNvPr id="46083" name="Rectangle 6"/>
          <p:cNvSpPr>
            <a:spLocks noChangeArrowheads="1"/>
          </p:cNvSpPr>
          <p:nvPr/>
        </p:nvSpPr>
        <p:spPr bwMode="auto">
          <a:xfrm>
            <a:off x="1447800" y="1343025"/>
            <a:ext cx="2819400" cy="4114800"/>
          </a:xfrm>
          <a:prstGeom prst="rect">
            <a:avLst/>
          </a:prstGeom>
          <a:solidFill>
            <a:schemeClr val="bg1"/>
          </a:solidFill>
          <a:ln w="9525">
            <a:solidFill>
              <a:schemeClr val="tx1"/>
            </a:solidFill>
            <a:miter lim="800000"/>
            <a:headEnd/>
            <a:tailEnd/>
          </a:ln>
          <a:effectLst/>
        </p:spPr>
        <p:txBody>
          <a:bodyPr wrap="none" anchor="ctr"/>
          <a:lstStyle/>
          <a:p>
            <a:endParaRPr lang="en-US"/>
          </a:p>
        </p:txBody>
      </p:sp>
      <p:pic>
        <p:nvPicPr>
          <p:cNvPr id="46084" name="Picture 5" descr="KNIGHT4"/>
          <p:cNvPicPr>
            <a:picLocks noChangeAspect="1" noChangeArrowheads="1"/>
          </p:cNvPicPr>
          <p:nvPr/>
        </p:nvPicPr>
        <p:blipFill>
          <a:blip r:embed="rId3" cstate="print">
            <a:lum bright="6000" contrast="6000"/>
          </a:blip>
          <a:srcRect/>
          <a:stretch>
            <a:fillRect/>
          </a:stretch>
        </p:blipFill>
        <p:spPr bwMode="auto">
          <a:xfrm>
            <a:off x="1885950" y="1419225"/>
            <a:ext cx="2152650" cy="3933825"/>
          </a:xfrm>
          <a:prstGeom prst="rect">
            <a:avLst/>
          </a:prstGeom>
          <a:noFill/>
          <a:ln w="9525">
            <a:noFill/>
            <a:miter lim="800000"/>
            <a:headEnd/>
            <a:tailEnd/>
          </a:ln>
        </p:spPr>
      </p:pic>
      <p:sp>
        <p:nvSpPr>
          <p:cNvPr id="46085" name="Rectangle 7"/>
          <p:cNvSpPr>
            <a:spLocks noChangeArrowheads="1"/>
          </p:cNvSpPr>
          <p:nvPr/>
        </p:nvSpPr>
        <p:spPr bwMode="auto">
          <a:xfrm>
            <a:off x="1341438" y="5599113"/>
            <a:ext cx="3306762" cy="579437"/>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a:buClrTx/>
              <a:buFontTx/>
              <a:buNone/>
            </a:pPr>
            <a:r>
              <a:rPr lang="en-US" sz="3200">
                <a:latin typeface="Japan" pitchFamily="34" charset="0"/>
              </a:rPr>
              <a:t>European knight</a:t>
            </a:r>
          </a:p>
        </p:txBody>
      </p:sp>
      <p:sp>
        <p:nvSpPr>
          <p:cNvPr id="46086" name="Rectangle 8"/>
          <p:cNvSpPr>
            <a:spLocks noChangeArrowheads="1"/>
          </p:cNvSpPr>
          <p:nvPr/>
        </p:nvSpPr>
        <p:spPr bwMode="auto">
          <a:xfrm>
            <a:off x="5270500" y="5599113"/>
            <a:ext cx="3492500" cy="579437"/>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a:buClrTx/>
              <a:buFontTx/>
              <a:buNone/>
            </a:pPr>
            <a:r>
              <a:rPr lang="en-US" sz="3200" i="1">
                <a:latin typeface="Japan" pitchFamily="34" charset="0"/>
              </a:rPr>
              <a:t>Samurai</a:t>
            </a:r>
            <a:r>
              <a:rPr lang="en-US" sz="3200">
                <a:latin typeface="Japan" pitchFamily="34" charset="0"/>
              </a:rPr>
              <a:t> Warrior</a:t>
            </a:r>
          </a:p>
        </p:txBody>
      </p:sp>
      <p:sp>
        <p:nvSpPr>
          <p:cNvPr id="46087" name="Rectangle 9"/>
          <p:cNvSpPr>
            <a:spLocks noChangeArrowheads="1"/>
          </p:cNvSpPr>
          <p:nvPr/>
        </p:nvSpPr>
        <p:spPr bwMode="auto">
          <a:xfrm>
            <a:off x="4433888" y="2911475"/>
            <a:ext cx="900112" cy="7016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a:spcBef>
                <a:spcPct val="50000"/>
              </a:spcBef>
              <a:buClrTx/>
              <a:buFontTx/>
              <a:buNone/>
            </a:pPr>
            <a:r>
              <a:rPr lang="en-US" sz="4000">
                <a:latin typeface="Japan" pitchFamily="34" charset="0"/>
              </a:rPr>
              <a:t>vs.</a:t>
            </a:r>
            <a:endParaRPr lang="en-US" sz="3200">
              <a:latin typeface="Japan" pitchFamily="34" charset="0"/>
            </a:endParaRPr>
          </a:p>
        </p:txBody>
      </p:sp>
      <p:sp>
        <p:nvSpPr>
          <p:cNvPr id="17418" name="Rectangle 10"/>
          <p:cNvSpPr>
            <a:spLocks noChangeArrowheads="1"/>
          </p:cNvSpPr>
          <p:nvPr/>
        </p:nvSpPr>
        <p:spPr bwMode="auto">
          <a:xfrm>
            <a:off x="1752600" y="304800"/>
            <a:ext cx="6477000" cy="77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buClrTx/>
              <a:buFontTx/>
              <a:buNone/>
              <a:defRPr/>
            </a:pPr>
            <a:r>
              <a:rPr lang="en-US" sz="4500">
                <a:solidFill>
                  <a:srgbClr val="996633"/>
                </a:solidFill>
                <a:effectLst>
                  <a:outerShdw blurRad="38100" dist="38100" dir="2700000" algn="tl">
                    <a:srgbClr val="000000"/>
                  </a:outerShdw>
                </a:effectLst>
                <a:latin typeface="Japan" pitchFamily="34" charset="0"/>
              </a:rPr>
              <a:t>Medieval Warriors</a:t>
            </a:r>
            <a:endParaRPr lang="en-US" sz="4500" b="0">
              <a:latin typeface="Japan"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http://www.hcteurope.com/japan/Travel_files/Japan_map.jpg"/>
          <p:cNvPicPr>
            <a:picLocks noChangeAspect="1" noChangeArrowheads="1"/>
          </p:cNvPicPr>
          <p:nvPr/>
        </p:nvPicPr>
        <p:blipFill>
          <a:blip r:embed="rId2" cstate="print"/>
          <a:srcRect/>
          <a:stretch>
            <a:fillRect/>
          </a:stretch>
        </p:blipFill>
        <p:spPr bwMode="auto">
          <a:xfrm>
            <a:off x="685800" y="-76200"/>
            <a:ext cx="7924800" cy="684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4"/>
          <p:cNvSpPr>
            <a:spLocks noChangeArrowheads="1"/>
          </p:cNvSpPr>
          <p:nvPr/>
        </p:nvSpPr>
        <p:spPr bwMode="auto">
          <a:xfrm>
            <a:off x="5638800" y="990600"/>
            <a:ext cx="2514600" cy="4953000"/>
          </a:xfrm>
          <a:prstGeom prst="rect">
            <a:avLst/>
          </a:prstGeom>
          <a:solidFill>
            <a:schemeClr val="tx2"/>
          </a:solidFill>
          <a:ln w="9525" algn="ctr">
            <a:noFill/>
            <a:miter lim="800000"/>
            <a:headEnd/>
            <a:tailEnd/>
          </a:ln>
          <a:effectLst>
            <a:outerShdw dist="35921" dir="2700000" algn="ctr" rotWithShape="0">
              <a:srgbClr val="996633"/>
            </a:outerShdw>
          </a:effectLst>
        </p:spPr>
        <p:txBody>
          <a:bodyPr anchor="ctr">
            <a:spAutoFit/>
          </a:bodyPr>
          <a:lstStyle/>
          <a:p>
            <a:endParaRPr lang="en-US"/>
          </a:p>
        </p:txBody>
      </p:sp>
      <p:sp>
        <p:nvSpPr>
          <p:cNvPr id="47107" name="Rectangle 13"/>
          <p:cNvSpPr>
            <a:spLocks noChangeArrowheads="1"/>
          </p:cNvSpPr>
          <p:nvPr/>
        </p:nvSpPr>
        <p:spPr bwMode="auto">
          <a:xfrm>
            <a:off x="1905000" y="990600"/>
            <a:ext cx="2438400" cy="4953000"/>
          </a:xfrm>
          <a:prstGeom prst="rect">
            <a:avLst/>
          </a:prstGeom>
          <a:solidFill>
            <a:schemeClr val="tx2"/>
          </a:solidFill>
          <a:ln w="9525" algn="ctr">
            <a:noFill/>
            <a:miter lim="800000"/>
            <a:headEnd/>
            <a:tailEnd/>
          </a:ln>
          <a:effectLst>
            <a:outerShdw dist="35921" dir="2700000" algn="ctr" rotWithShape="0">
              <a:srgbClr val="996633"/>
            </a:outerShdw>
          </a:effectLst>
        </p:spPr>
        <p:txBody>
          <a:bodyPr wrap="none" anchor="ctr">
            <a:spAutoFit/>
          </a:bodyPr>
          <a:lstStyle/>
          <a:p>
            <a:endParaRPr lang="en-US"/>
          </a:p>
        </p:txBody>
      </p:sp>
      <p:sp>
        <p:nvSpPr>
          <p:cNvPr id="47108" name="Rectangle 5"/>
          <p:cNvSpPr>
            <a:spLocks noChangeArrowheads="1"/>
          </p:cNvSpPr>
          <p:nvPr/>
        </p:nvSpPr>
        <p:spPr bwMode="auto">
          <a:xfrm>
            <a:off x="1524000" y="5957888"/>
            <a:ext cx="3276600" cy="519112"/>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buClrTx/>
              <a:buFontTx/>
              <a:buNone/>
            </a:pPr>
            <a:r>
              <a:rPr lang="en-US" sz="2800">
                <a:latin typeface="Japan" pitchFamily="34" charset="0"/>
              </a:rPr>
              <a:t>Knight’s Armor</a:t>
            </a:r>
          </a:p>
        </p:txBody>
      </p:sp>
      <p:sp>
        <p:nvSpPr>
          <p:cNvPr id="47109" name="Rectangle 6"/>
          <p:cNvSpPr>
            <a:spLocks noChangeArrowheads="1"/>
          </p:cNvSpPr>
          <p:nvPr/>
        </p:nvSpPr>
        <p:spPr bwMode="auto">
          <a:xfrm>
            <a:off x="5529263" y="5957888"/>
            <a:ext cx="2776537" cy="519112"/>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a:buClrTx/>
              <a:buFontTx/>
              <a:buNone/>
            </a:pPr>
            <a:r>
              <a:rPr lang="en-US" sz="2800" i="1">
                <a:latin typeface="Japan" pitchFamily="34" charset="0"/>
              </a:rPr>
              <a:t>Samurai </a:t>
            </a:r>
            <a:r>
              <a:rPr lang="en-US" sz="2800">
                <a:latin typeface="Japan" pitchFamily="34" charset="0"/>
              </a:rPr>
              <a:t>Armor</a:t>
            </a:r>
          </a:p>
        </p:txBody>
      </p:sp>
      <p:sp>
        <p:nvSpPr>
          <p:cNvPr id="47110" name="Rectangle 7"/>
          <p:cNvSpPr>
            <a:spLocks noChangeArrowheads="1"/>
          </p:cNvSpPr>
          <p:nvPr/>
        </p:nvSpPr>
        <p:spPr bwMode="auto">
          <a:xfrm>
            <a:off x="4659313" y="2835275"/>
            <a:ext cx="827087" cy="64135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spcBef>
                <a:spcPct val="50000"/>
              </a:spcBef>
              <a:buClrTx/>
              <a:buFontTx/>
              <a:buNone/>
            </a:pPr>
            <a:r>
              <a:rPr lang="en-US">
                <a:latin typeface="Japan" pitchFamily="34" charset="0"/>
              </a:rPr>
              <a:t>vs.</a:t>
            </a:r>
            <a:endParaRPr lang="en-US" sz="2800">
              <a:latin typeface="Japan" pitchFamily="34" charset="0"/>
            </a:endParaRPr>
          </a:p>
        </p:txBody>
      </p:sp>
      <p:sp>
        <p:nvSpPr>
          <p:cNvPr id="24584" name="Rectangle 8"/>
          <p:cNvSpPr>
            <a:spLocks noChangeArrowheads="1"/>
          </p:cNvSpPr>
          <p:nvPr/>
        </p:nvSpPr>
        <p:spPr bwMode="auto">
          <a:xfrm>
            <a:off x="1828800" y="228600"/>
            <a:ext cx="6248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buClrTx/>
              <a:buFontTx/>
              <a:buNone/>
              <a:defRPr/>
            </a:pPr>
            <a:r>
              <a:rPr lang="en-US" sz="4000" b="0">
                <a:solidFill>
                  <a:srgbClr val="996633"/>
                </a:solidFill>
                <a:effectLst>
                  <a:outerShdw blurRad="38100" dist="38100" dir="2700000" algn="tl">
                    <a:srgbClr val="000000"/>
                  </a:outerShdw>
                </a:effectLst>
                <a:latin typeface="Japan" pitchFamily="34" charset="0"/>
              </a:rPr>
              <a:t>Medieval Warriors</a:t>
            </a:r>
            <a:endParaRPr lang="en-US" sz="4000" b="0">
              <a:latin typeface="Japan" pitchFamily="34" charset="0"/>
            </a:endParaRPr>
          </a:p>
        </p:txBody>
      </p:sp>
      <p:graphicFrame>
        <p:nvGraphicFramePr>
          <p:cNvPr id="47112" name="Object 9"/>
          <p:cNvGraphicFramePr>
            <a:graphicFrameLocks noChangeAspect="1"/>
          </p:cNvGraphicFramePr>
          <p:nvPr/>
        </p:nvGraphicFramePr>
        <p:xfrm>
          <a:off x="5795963" y="1066800"/>
          <a:ext cx="2205037" cy="4800600"/>
        </p:xfrm>
        <a:graphic>
          <a:graphicData uri="http://schemas.openxmlformats.org/presentationml/2006/ole">
            <p:oleObj spid="_x0000_s47112" name="Clip" r:id="rId3" imgW="2476190" imgH="5390476" progId="">
              <p:embed/>
            </p:oleObj>
          </a:graphicData>
        </a:graphic>
      </p:graphicFrame>
      <p:pic>
        <p:nvPicPr>
          <p:cNvPr id="47113" name="Picture 12"/>
          <p:cNvPicPr>
            <a:picLocks noChangeAspect="1" noChangeArrowheads="1"/>
          </p:cNvPicPr>
          <p:nvPr/>
        </p:nvPicPr>
        <p:blipFill>
          <a:blip r:embed="rId4" cstate="print">
            <a:lum contrast="12000"/>
          </a:blip>
          <a:srcRect l="33372" r="32884"/>
          <a:stretch>
            <a:fillRect/>
          </a:stretch>
        </p:blipFill>
        <p:spPr bwMode="auto">
          <a:xfrm>
            <a:off x="2057400" y="1066800"/>
            <a:ext cx="21590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b="1" smtClean="0">
                <a:solidFill>
                  <a:srgbClr val="996633"/>
                </a:solidFill>
                <a:effectLst>
                  <a:outerShdw blurRad="38100" dist="38100" dir="2700000" algn="tl">
                    <a:srgbClr val="000000"/>
                  </a:outerShdw>
                </a:effectLst>
                <a:latin typeface="Japan" pitchFamily="34" charset="0"/>
              </a:rPr>
              <a:t>Japan’s</a:t>
            </a:r>
            <a:r>
              <a:rPr lang="en-US" b="1" smtClean="0">
                <a:solidFill>
                  <a:srgbClr val="996633"/>
                </a:solidFill>
                <a:latin typeface="Japan" pitchFamily="34" charset="0"/>
              </a:rPr>
              <a:t> </a:t>
            </a:r>
            <a:r>
              <a:rPr lang="en-US" b="1" smtClean="0">
                <a:solidFill>
                  <a:srgbClr val="996633"/>
                </a:solidFill>
                <a:effectLst>
                  <a:outerShdw blurRad="38100" dist="38100" dir="2700000" algn="tl">
                    <a:srgbClr val="000000"/>
                  </a:outerShdw>
                </a:effectLst>
                <a:latin typeface="Japan" pitchFamily="34" charset="0"/>
              </a:rPr>
              <a:t>Geography</a:t>
            </a:r>
          </a:p>
        </p:txBody>
      </p:sp>
      <p:sp>
        <p:nvSpPr>
          <p:cNvPr id="7171"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Japan" pitchFamily="34" charset="0"/>
              </a:rPr>
              <a:t>The climate is pleasantly moderate, for the islands lie in the path of the Black Current which flows north from the tropics. </a:t>
            </a:r>
          </a:p>
          <a:p>
            <a:pPr eaLnBrk="1" hangingPunct="1"/>
            <a:r>
              <a:rPr lang="en-US" smtClean="0">
                <a:latin typeface="Japan" pitchFamily="34" charset="0"/>
              </a:rPr>
              <a:t>All the islands are mountainous and subject to a variety of natural disasters, especially earthquakes and tsunamis. </a:t>
            </a:r>
          </a:p>
          <a:p>
            <a:pPr eaLnBrk="1" hangingPunct="1"/>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b="1" smtClean="0">
                <a:solidFill>
                  <a:srgbClr val="996633"/>
                </a:solidFill>
                <a:effectLst>
                  <a:outerShdw blurRad="38100" dist="38100" dir="2700000" algn="tl">
                    <a:srgbClr val="000000"/>
                  </a:outerShdw>
                </a:effectLst>
                <a:latin typeface="Japan" pitchFamily="34" charset="0"/>
              </a:rPr>
              <a:t>Japan’s Geography</a:t>
            </a:r>
          </a:p>
        </p:txBody>
      </p:sp>
      <p:sp>
        <p:nvSpPr>
          <p:cNvPr id="921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Japan" pitchFamily="34" charset="0"/>
              </a:rPr>
              <a:t>All the islands are mountainous and subject to a variety of natural disasters, especially earthquakes and tsunamis. </a:t>
            </a:r>
          </a:p>
          <a:p>
            <a:pPr eaLnBrk="1" hangingPunct="1"/>
            <a:r>
              <a:rPr lang="en-US" smtClean="0">
                <a:latin typeface="Japan" pitchFamily="34" charset="0"/>
              </a:rPr>
              <a:t>The mountainous terrain leaves its mark on Japanese culture; since the mountains provide natural and difficult barriers, political life in Japan centered around regional rather than national governments.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b="1" smtClean="0">
                <a:solidFill>
                  <a:srgbClr val="996633"/>
                </a:solidFill>
                <a:effectLst>
                  <a:outerShdw blurRad="38100" dist="38100" dir="2700000" algn="tl">
                    <a:srgbClr val="000000"/>
                  </a:outerShdw>
                </a:effectLst>
                <a:latin typeface="Japan" pitchFamily="34" charset="0"/>
              </a:rPr>
              <a:t>Japan’s Geography</a:t>
            </a:r>
          </a:p>
        </p:txBody>
      </p:sp>
      <p:sp>
        <p:nvSpPr>
          <p:cNvPr id="11267"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latin typeface="Japan" pitchFamily="34" charset="0"/>
              </a:rPr>
              <a:t>This island status has also protected Japan from foreign invasions. </a:t>
            </a:r>
          </a:p>
          <a:p>
            <a:pPr eaLnBrk="1" hangingPunct="1"/>
            <a:r>
              <a:rPr lang="en-US" smtClean="0">
                <a:latin typeface="Japan" pitchFamily="34" charset="0"/>
              </a:rPr>
              <a:t>Only twice in Japanese history has the island been successfully overrun by foreigners: in the third century BC by the wave of immigrations from the Korean peninsula, and in 1945 by the United States.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b="1" smtClean="0">
                <a:solidFill>
                  <a:srgbClr val="996633"/>
                </a:solidFill>
                <a:effectLst>
                  <a:outerShdw blurRad="38100" dist="38100" dir="2700000" algn="tl">
                    <a:srgbClr val="000000"/>
                  </a:outerShdw>
                </a:effectLst>
                <a:latin typeface="Japan" pitchFamily="34" charset="0"/>
              </a:rPr>
              <a:t>Japan’s Geography</a:t>
            </a:r>
          </a:p>
        </p:txBody>
      </p:sp>
      <p:sp>
        <p:nvSpPr>
          <p:cNvPr id="1433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smtClean="0">
                <a:latin typeface="Japan" pitchFamily="34" charset="0"/>
              </a:rPr>
              <a:t>Despite the late arrival of Japan into written history, the beginnings go back ten thousand years to a mysterious people which would eventually produce a unique and vital culture, the Jomon. </a:t>
            </a:r>
          </a:p>
          <a:p>
            <a:pPr eaLnBrk="1" hangingPunct="1"/>
            <a:endParaRPr lang="en-US" sz="36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b="1" smtClean="0">
                <a:solidFill>
                  <a:srgbClr val="996633"/>
                </a:solidFill>
                <a:effectLst>
                  <a:outerShdw blurRad="38100" dist="38100" dir="2700000" algn="tl">
                    <a:srgbClr val="000000"/>
                  </a:outerShdw>
                </a:effectLst>
                <a:latin typeface="Japan" pitchFamily="34" charset="0"/>
              </a:rPr>
              <a:t>Japan’s Early Development</a:t>
            </a:r>
          </a:p>
        </p:txBody>
      </p:sp>
      <p:sp>
        <p:nvSpPr>
          <p:cNvPr id="1536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latin typeface="Japan" pitchFamily="34" charset="0"/>
              </a:rPr>
              <a:t>Japan does not appear in history until 57 AD when it is first mentioned in Chinese histories, where it is referred to as Wa. </a:t>
            </a:r>
          </a:p>
          <a:p>
            <a:pPr eaLnBrk="1" hangingPunct="1"/>
            <a:r>
              <a:rPr lang="en-US" b="1" smtClean="0">
                <a:latin typeface="Japan" pitchFamily="34" charset="0"/>
              </a:rPr>
              <a:t>The Chinese historians tell us of a land divided into a hundred or so separate tribal communities. </a:t>
            </a:r>
          </a:p>
          <a:p>
            <a:pPr eaLnBrk="1" hangingPunct="1"/>
            <a:r>
              <a:rPr lang="en-US" b="1" smtClean="0">
                <a:latin typeface="Japan" pitchFamily="34" charset="0"/>
              </a:rPr>
              <a:t>The Japanese do not start writing their histories until around 600 AD</a:t>
            </a:r>
            <a:r>
              <a:rPr lang="en-US" b="1" i="1" smtClean="0">
                <a:latin typeface="Japan" pitchFamily="34" charset="0"/>
              </a:rPr>
              <a:t>.</a:t>
            </a:r>
            <a:r>
              <a:rPr lang="en-US" b="1" i="1" smtClean="0"/>
              <a:t> </a:t>
            </a: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defRPr/>
            </a:pPr>
            <a:r>
              <a:rPr lang="en-US" b="1" smtClean="0">
                <a:solidFill>
                  <a:srgbClr val="996633"/>
                </a:solidFill>
                <a:effectLst>
                  <a:outerShdw blurRad="38100" dist="38100" dir="2700000" algn="tl">
                    <a:srgbClr val="000000"/>
                  </a:outerShdw>
                </a:effectLst>
                <a:latin typeface="Japan" pitchFamily="34" charset="0"/>
              </a:rPr>
              <a:t>Japan’s Early Development</a:t>
            </a:r>
          </a:p>
        </p:txBody>
      </p:sp>
      <p:sp>
        <p:nvSpPr>
          <p:cNvPr id="16387"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2800" smtClean="0">
                <a:latin typeface="Japan" pitchFamily="34" charset="0"/>
              </a:rPr>
              <a:t>In order to get a handle on ancient Japanese history, it helps to consider that it is driven by outside influences. </a:t>
            </a:r>
          </a:p>
          <a:p>
            <a:pPr eaLnBrk="1" hangingPunct="1">
              <a:lnSpc>
                <a:spcPct val="80000"/>
              </a:lnSpc>
            </a:pPr>
            <a:r>
              <a:rPr lang="en-US" sz="2800" smtClean="0">
                <a:latin typeface="Japan" pitchFamily="34" charset="0"/>
              </a:rPr>
              <a:t>The first involved the settlement of Japan by a group of peoples from the </a:t>
            </a:r>
            <a:r>
              <a:rPr lang="en-US" sz="2800" smtClean="0">
                <a:latin typeface="Japan" pitchFamily="34" charset="0"/>
                <a:hlinkClick r:id="rId2"/>
              </a:rPr>
              <a:t>Korean peninsula </a:t>
            </a:r>
            <a:r>
              <a:rPr lang="en-US" sz="2800" smtClean="0">
                <a:latin typeface="Japan" pitchFamily="34" charset="0"/>
              </a:rPr>
              <a:t>in the third century BC. </a:t>
            </a:r>
          </a:p>
          <a:p>
            <a:pPr eaLnBrk="1" hangingPunct="1">
              <a:lnSpc>
                <a:spcPct val="80000"/>
              </a:lnSpc>
            </a:pPr>
            <a:r>
              <a:rPr lang="en-US" sz="2800" smtClean="0">
                <a:latin typeface="Japan" pitchFamily="34" charset="0"/>
              </a:rPr>
              <a:t>Overnight they transformed the stone-age culture of Japan into an agricultural and metal-working culture. </a:t>
            </a:r>
          </a:p>
          <a:p>
            <a:pPr eaLnBrk="1" hangingPunct="1">
              <a:lnSpc>
                <a:spcPct val="80000"/>
              </a:lnSpc>
            </a:pPr>
            <a:r>
              <a:rPr lang="en-US" sz="2800" smtClean="0">
                <a:latin typeface="Japan" pitchFamily="34" charset="0"/>
              </a:rPr>
              <a:t>These early immigrants are ultimately the origin of Japanese language and culture.</a:t>
            </a:r>
            <a:r>
              <a:rPr lang="en-US" sz="280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35921" dir="2700000" algn="ctr" rotWithShape="0">
            <a:srgbClr val="996633"/>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
            <a:srgbClr val="FF0000"/>
          </a:buClr>
          <a:buSzTx/>
          <a:buFont typeface="PressWriter Symbols" pitchFamily="2" charset="2"/>
          <a:buChar char="a"/>
          <a:tabLst/>
          <a:defRPr kumimoji="0" lang="en-US" sz="3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outerShdw dist="35921" dir="2700000" algn="ctr" rotWithShape="0">
            <a:srgbClr val="996633"/>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
            <a:srgbClr val="FF0000"/>
          </a:buClr>
          <a:buSzTx/>
          <a:buFont typeface="PressWriter Symbols" pitchFamily="2" charset="2"/>
          <a:buChar char="a"/>
          <a:tabLst/>
          <a:defRPr kumimoji="0" lang="en-US" sz="3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3950</TotalTime>
  <Words>984</Words>
  <Application>Microsoft Office PowerPoint</Application>
  <PresentationFormat>On-screen Show (4:3)</PresentationFormat>
  <Paragraphs>92</Paragraphs>
  <Slides>30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Last Ninja</vt:lpstr>
      <vt:lpstr>PressWriter Symbols</vt:lpstr>
      <vt:lpstr>Japan</vt:lpstr>
      <vt:lpstr>Comic Sans MS</vt:lpstr>
      <vt:lpstr>Arial Black</vt:lpstr>
      <vt:lpstr>Default Design</vt:lpstr>
      <vt:lpstr>Clip</vt:lpstr>
      <vt:lpstr>Slide 1</vt:lpstr>
      <vt:lpstr>Japan’s Geography</vt:lpstr>
      <vt:lpstr>Slide 3</vt:lpstr>
      <vt:lpstr>Japan’s Geography</vt:lpstr>
      <vt:lpstr>Japan’s Geography</vt:lpstr>
      <vt:lpstr>Japan’s Geography</vt:lpstr>
      <vt:lpstr>Japan’s Geography</vt:lpstr>
      <vt:lpstr>Japan’s Early Development</vt:lpstr>
      <vt:lpstr>Japan’s Early Development</vt:lpstr>
      <vt:lpstr>Japan’s Early Development</vt:lpstr>
      <vt:lpstr>Clan Life in Japan</vt:lpstr>
      <vt:lpstr>Clan Life in Japan</vt:lpstr>
      <vt:lpstr>Clan Life in Japan</vt:lpstr>
      <vt:lpstr>Yamata Clan</vt:lpstr>
      <vt:lpstr>Yamata Clan</vt:lpstr>
      <vt:lpstr>Slide 16</vt:lpstr>
      <vt:lpstr>Slide 17</vt:lpstr>
      <vt:lpstr>Slide 18</vt:lpstr>
      <vt:lpstr>Slide 19</vt:lpstr>
      <vt:lpstr>Samurai</vt:lpstr>
      <vt:lpstr>Samurai</vt:lpstr>
      <vt:lpstr>Slide 22</vt:lpstr>
      <vt:lpstr>Samurai</vt:lpstr>
      <vt:lpstr>Slide 24</vt:lpstr>
      <vt:lpstr>Slide 25</vt:lpstr>
      <vt:lpstr>Slide 26</vt:lpstr>
      <vt:lpstr>Slide 27</vt:lpstr>
      <vt:lpstr>Slide 28</vt:lpstr>
      <vt:lpstr>Slide 29</vt:lpstr>
      <vt:lpstr>Slide 30</vt:lpstr>
    </vt:vector>
  </TitlesOfParts>
  <Company>Horace Greeley 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Feudal Japan</dc:title>
  <dc:creator>Susan M. Pojer</dc:creator>
  <cp:lastModifiedBy>CMS</cp:lastModifiedBy>
  <cp:revision>179</cp:revision>
  <dcterms:created xsi:type="dcterms:W3CDTF">2003-05-16T00:21:15Z</dcterms:created>
  <dcterms:modified xsi:type="dcterms:W3CDTF">2014-03-04T13:41:35Z</dcterms:modified>
</cp:coreProperties>
</file>