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17BBB1-E930-4C04-8753-50F2B169240E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60188C-2335-47C8-8935-FB7E22D28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Exploration and Expansion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Voyages and Discovery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iv. Ferdinand Magellan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Sailed west around the world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 left Spain in 1519 with 5 ships and 250 men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 was killed in the Philippines but his men sailed 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 1522, 18 survivors of the original fleet arrive back in Spain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First people ever to circumnavigate (sail) around the world completely</a:t>
            </a:r>
            <a:endParaRPr lang="en-US" dirty="0"/>
          </a:p>
        </p:txBody>
      </p:sp>
      <p:pic>
        <p:nvPicPr>
          <p:cNvPr id="5" name="Content Placeholder 4" descr="ferd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64201" y="3359699"/>
            <a:ext cx="847898" cy="103077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Explorers from the Rest of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The English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dirty="0" smtClean="0"/>
              <a:t>John Cabot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 smtClean="0"/>
              <a:t>In 1497, sailed from England to Canada</a:t>
            </a:r>
            <a:endParaRPr lang="en-US" dirty="0"/>
          </a:p>
        </p:txBody>
      </p:sp>
      <p:pic>
        <p:nvPicPr>
          <p:cNvPr id="5" name="Content Placeholder 4" descr="john cab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371600"/>
            <a:ext cx="2552700" cy="365759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ii. Sir Francis Drake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Sent to explore the Western coast of the Americas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He wanted to find a way back to the Atlantic by sailing north but was unable to due to weather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Became the 2</a:t>
            </a:r>
            <a:r>
              <a:rPr lang="en-US" baseline="30000" dirty="0" smtClean="0"/>
              <a:t>nd</a:t>
            </a:r>
            <a:r>
              <a:rPr lang="en-US" dirty="0" smtClean="0"/>
              <a:t> man to circumnavigate the globe</a:t>
            </a:r>
            <a:endParaRPr lang="en-US" dirty="0"/>
          </a:p>
        </p:txBody>
      </p:sp>
      <p:pic>
        <p:nvPicPr>
          <p:cNvPr id="5" name="Content Placeholder 4" descr="francis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68337" y="3359674"/>
            <a:ext cx="839626" cy="103082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hudson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828800"/>
            <a:ext cx="2743200" cy="4038600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iii. Henry Hudson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Set out in 1607, to find a northeast passage around Europe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Sailed in 1609, for the Dutch, and found the Hudson River and Hudson Bay in the Americas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b. The French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Jacques Cartier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Left France in 1534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Sent to find a Northwest passage around North America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Sailed to New </a:t>
            </a:r>
            <a:r>
              <a:rPr lang="en-US" dirty="0" err="1" smtClean="0"/>
              <a:t>Foundland</a:t>
            </a:r>
            <a:r>
              <a:rPr lang="en-US" dirty="0" smtClean="0"/>
              <a:t> and up the St. Lawrence River in Canada</a:t>
            </a:r>
            <a:r>
              <a:rPr lang="en-US" dirty="0"/>
              <a:t>	</a:t>
            </a:r>
            <a:endParaRPr lang="en-US" dirty="0" smtClean="0"/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Claimed all land on either side of the river for France and called it New France</a:t>
            </a:r>
          </a:p>
        </p:txBody>
      </p:sp>
      <p:pic>
        <p:nvPicPr>
          <p:cNvPr id="5" name="Content Placeholder 4" descr="jaq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828800"/>
            <a:ext cx="2819400" cy="40386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Conquest and Colonies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Spain builds an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Spain in the Caribbean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Settled islands in the Caribbean, such as Hispaniola and Cuba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Hoped to find gold but didn’t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Introduced the </a:t>
            </a:r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Colonist were given an amount of land and certain number of Native Americans to work the land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In return colonist were required to teach natives about Christianity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System was disastrous for Native Americas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Overworked and mistreated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Disease spread i.e. smallpox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No resistance to the illness, million die ( went from a pop. of 50 million down to a pop. of 4 million)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Conquest of Mexico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LcPeriod"/>
            </a:pPr>
            <a:r>
              <a:rPr lang="en-US" dirty="0" err="1" smtClean="0"/>
              <a:t>Hernan</a:t>
            </a:r>
            <a:r>
              <a:rPr lang="en-US" dirty="0" smtClean="0"/>
              <a:t> Cortez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Led expedition to Mexico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Was a Conquistador (conqueror)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Applied to Spanish military leaders who fought against native peoples in America</a:t>
            </a:r>
            <a:endParaRPr lang="en-US" dirty="0"/>
          </a:p>
        </p:txBody>
      </p:sp>
      <p:pic>
        <p:nvPicPr>
          <p:cNvPr id="7" name="Content Placeholder 6" descr="cortez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710237" y="1676400"/>
            <a:ext cx="2443163" cy="38862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 Conquered Aztecs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err="1" smtClean="0"/>
              <a:t>Moctezuma</a:t>
            </a:r>
            <a:r>
              <a:rPr lang="en-US" dirty="0" smtClean="0"/>
              <a:t> 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Leader of the Aztecs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dirty="0" smtClean="0"/>
              <a:t>Unpopular with those he conquered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Conquered the Aztecs with the help of their enemies</a:t>
            </a:r>
          </a:p>
          <a:p>
            <a:pPr>
              <a:buNone/>
            </a:pPr>
            <a:r>
              <a:rPr lang="en-US" dirty="0" smtClean="0"/>
              <a:t>4. Advantages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Had translator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Metal weapons, heavy armor and guns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Also had horses</a:t>
            </a: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November 8, 1519 Cortez and army entered Tenochtitlan</a:t>
            </a:r>
            <a:r>
              <a:rPr lang="en-US" dirty="0"/>
              <a:t>	</a:t>
            </a:r>
          </a:p>
        </p:txBody>
      </p:sp>
      <p:pic>
        <p:nvPicPr>
          <p:cNvPr id="5" name="Content Placeholder 4" descr="moc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72493" y="3415787"/>
            <a:ext cx="831313" cy="918601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The Conquest of Peru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AutoNum type="romanLcPeriod"/>
            </a:pPr>
            <a:r>
              <a:rPr lang="en-US" dirty="0" smtClean="0"/>
              <a:t>Francisco Pizarro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Led expedition to Peru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Met Inca leader Atahualpa in 1532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Pizarro demanded that Atahualpa accept Christianity and had over his empire to Spain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Took Atahualpa prisoner and eventually killed him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Received a huge fortune in gold and silver</a:t>
            </a:r>
            <a:endParaRPr lang="en-US" dirty="0"/>
          </a:p>
        </p:txBody>
      </p:sp>
      <p:pic>
        <p:nvPicPr>
          <p:cNvPr id="5" name="Content Placeholder 4" descr="pizarro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600200"/>
            <a:ext cx="2743199" cy="3962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Foundations of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The Drive to Explore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Age of Exploration was driven by the search for wealth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Many explorers hoped to find faster routes to Asia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Some set out to find glory and fame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Others to spread faith in new lands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Simple curiosity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d. Life in the Spanish Empire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AutoNum type="romanLcPeriod"/>
            </a:pPr>
            <a:r>
              <a:rPr lang="en-US" dirty="0" smtClean="0"/>
              <a:t>To govern American holdings the Spanish king chose officials called viceroys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Each ruled a large area in the kings </a:t>
            </a:r>
          </a:p>
          <a:p>
            <a:pPr marL="571500" indent="-571500">
              <a:buAutoNum type="romanLcPeriod"/>
            </a:pPr>
            <a:r>
              <a:rPr lang="en-US" dirty="0" smtClean="0"/>
              <a:t>Colonial economy was based on the mining of gold and silver</a:t>
            </a:r>
          </a:p>
          <a:p>
            <a:pPr marL="571500" indent="-571500">
              <a:buAutoNum type="romanLcPeriod"/>
            </a:pPr>
            <a:r>
              <a:rPr lang="en-US" dirty="0" smtClean="0"/>
              <a:t>Farming was also common</a:t>
            </a:r>
          </a:p>
          <a:p>
            <a:pPr marL="571500" indent="-571500">
              <a:buAutoNum type="romanLcPeriod"/>
            </a:pPr>
            <a:r>
              <a:rPr lang="en-US" dirty="0" smtClean="0"/>
              <a:t>Native Americans were used for labor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Effects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Disease and mistreatment dropped the population by 90%</a:t>
            </a:r>
          </a:p>
          <a:p>
            <a:pPr marL="1371600" lvl="2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v. </a:t>
            </a:r>
            <a:r>
              <a:rPr lang="en-US" dirty="0" err="1" smtClean="0"/>
              <a:t>Bartolome</a:t>
            </a:r>
            <a:r>
              <a:rPr lang="en-US" dirty="0" smtClean="0"/>
              <a:t> de Las </a:t>
            </a:r>
            <a:r>
              <a:rPr lang="en-US" dirty="0" err="1" smtClean="0"/>
              <a:t>Casas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Was a priest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Was appalled at the mistreatment of the Native Americans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Wanted to protect those that remained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Recommended replacing them as labors with imported African slaves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The Portuguese in Brazil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Treaty of </a:t>
            </a:r>
            <a:r>
              <a:rPr lang="en-US" dirty="0" err="1" smtClean="0"/>
              <a:t>Tordesillas</a:t>
            </a:r>
            <a:endParaRPr lang="en-US" dirty="0" smtClean="0"/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Signed in 1494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Drew imaginary line through the Atlantic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Everything west was given to Spain, everything east to Portugal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Only Brazil remained under the control of Portugal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b. Brazil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Slow to develop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Established huge farming states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Labor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First was Native Americans</a:t>
            </a:r>
          </a:p>
          <a:p>
            <a:pPr marL="1371600" lvl="2" indent="-571500">
              <a:buFont typeface="+mj-lt"/>
              <a:buAutoNum type="romanLcPeriod"/>
            </a:pPr>
            <a:r>
              <a:rPr lang="en-US" dirty="0" smtClean="0"/>
              <a:t>Then African Slaves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French, Dutch and English Colonies in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alphaLcPeriod"/>
            </a:pPr>
            <a:r>
              <a:rPr lang="en-US" dirty="0" smtClean="0"/>
              <a:t>New France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Resources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Fish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Furs (fox, lynx, otter, etc.)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Did not send large number of colonist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Did not enslave Native Americans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Main source for furs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iv. Samuel de Champlain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Founded the city of Quebec in 1608</a:t>
            </a:r>
            <a:endParaRPr lang="en-US" dirty="0"/>
          </a:p>
        </p:txBody>
      </p:sp>
      <p:pic>
        <p:nvPicPr>
          <p:cNvPr id="7" name="Content Placeholder 6" descr="sa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981200"/>
            <a:ext cx="2776537" cy="3044031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v. Rene-Robert LaSalle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Canoed down the entire Mississippi River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Claimed enormous Mississippi region and its tributaries for France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Named region Louisiana after King Louis XIV</a:t>
            </a:r>
            <a:endParaRPr lang="en-US" dirty="0"/>
          </a:p>
        </p:txBody>
      </p:sp>
      <p:pic>
        <p:nvPicPr>
          <p:cNvPr id="5" name="Content Placeholder 4" descr="rene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370415" y="3353439"/>
            <a:ext cx="835469" cy="1043298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The Dutch of New Netherland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AutoNum type="romanLcPeriod"/>
            </a:pPr>
            <a:r>
              <a:rPr lang="en-US" dirty="0" smtClean="0"/>
              <a:t>Dutch colonist mostly interested in trade</a:t>
            </a:r>
          </a:p>
          <a:p>
            <a:pPr marL="571500" indent="-571500">
              <a:buAutoNum type="romanLcPeriod"/>
            </a:pPr>
            <a:r>
              <a:rPr lang="en-US" dirty="0" smtClean="0"/>
              <a:t>New Netherland was located in the Hudson River Valley</a:t>
            </a:r>
          </a:p>
          <a:p>
            <a:pPr marL="571500" indent="-571500">
              <a:buAutoNum type="romanLcPeriod"/>
            </a:pPr>
            <a:r>
              <a:rPr lang="en-US" dirty="0" smtClean="0"/>
              <a:t>1626, governor of New Netherland bought island of Manhattan from the natives and founded the city of New Amsterdam</a:t>
            </a:r>
          </a:p>
          <a:p>
            <a:pPr marL="571500" indent="-571500">
              <a:buAutoNum type="romanLcPeriod"/>
            </a:pPr>
            <a:r>
              <a:rPr lang="en-US" dirty="0" smtClean="0"/>
              <a:t>Reasons for lack of growth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Focused on developing colonies in other parts of the world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The colonies were more profitable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The English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AutoNum type="romanL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colony in America ,established in 1607, was Jamestown</a:t>
            </a:r>
          </a:p>
          <a:p>
            <a:pPr marL="571500" indent="-571500">
              <a:buAutoNum type="romanLcPeriod"/>
            </a:pPr>
            <a:r>
              <a:rPr lang="en-US" dirty="0" smtClean="0"/>
              <a:t>1620, Pilgrims sailed from England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Established the colony of Plymouth, </a:t>
            </a:r>
            <a:r>
              <a:rPr lang="en-US" dirty="0" err="1" smtClean="0"/>
              <a:t>Massachusettes</a:t>
            </a:r>
            <a:endParaRPr lang="en-US" dirty="0" smtClean="0"/>
          </a:p>
          <a:p>
            <a:pPr marL="571500" indent="-571500">
              <a:buAutoNum type="romanLcPeriod"/>
            </a:pPr>
            <a:r>
              <a:rPr lang="en-US" dirty="0" smtClean="0"/>
              <a:t>Viewed Native Americans with distrust and even anger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British-French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AutoNum type="romanLcPeriod"/>
            </a:pPr>
            <a:r>
              <a:rPr lang="en-US" dirty="0" smtClean="0"/>
              <a:t>Mid 1700s British colonist began attempting to settle in French territory in the upper Ohio River Valley</a:t>
            </a:r>
          </a:p>
          <a:p>
            <a:pPr marL="571500" indent="-571500">
              <a:buAutoNum type="romanLcPeriod"/>
            </a:pPr>
            <a:r>
              <a:rPr lang="en-US" dirty="0" smtClean="0"/>
              <a:t>War broke out in 1754</a:t>
            </a:r>
          </a:p>
          <a:p>
            <a:pPr marL="571500" indent="-571500">
              <a:buAutoNum type="romanLcPeriod"/>
            </a:pPr>
            <a:r>
              <a:rPr lang="en-US" dirty="0" smtClean="0"/>
              <a:t>British vs. French and Indians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War went badly for the British at first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Turning point was when the British took Quebec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French eventually surrendered</a:t>
            </a:r>
          </a:p>
          <a:p>
            <a:pPr marL="1371600" lvl="2" indent="-571500">
              <a:buFont typeface="+mj-lt"/>
              <a:buAutoNum type="alphaLcPeriod"/>
            </a:pPr>
            <a:r>
              <a:rPr lang="en-US" dirty="0" smtClean="0"/>
              <a:t>Yielded Canada and all French territory east of </a:t>
            </a:r>
            <a:r>
              <a:rPr lang="en-US" smtClean="0"/>
              <a:t>the Mississippi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b. Advances in Technology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The compass and astrolabe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Allowed sailors to plot courses even when they were out of sight of land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Advances in shipbuilding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Deep-draft ships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Were capable of withstanding heavier waves than earlier ships could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The Carvel ship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Light and fast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Two features</a:t>
            </a:r>
          </a:p>
          <a:p>
            <a:pPr marL="2286000" lvl="4" indent="-571500">
              <a:buFont typeface="+mj-lt"/>
              <a:buAutoNum type="romanLcPeriod"/>
            </a:pPr>
            <a:r>
              <a:rPr lang="en-US" dirty="0" smtClean="0"/>
              <a:t>Steered with a rudder at the rear of the ship</a:t>
            </a:r>
          </a:p>
          <a:p>
            <a:pPr marL="2286000" lvl="4" indent="-571500">
              <a:buFont typeface="+mj-lt"/>
              <a:buAutoNum type="romanLcPeriod"/>
            </a:pPr>
            <a:r>
              <a:rPr lang="en-US" dirty="0" smtClean="0"/>
              <a:t>Lateen sails (triangular)</a:t>
            </a:r>
          </a:p>
          <a:p>
            <a:pPr marL="2743200" lvl="5" indent="-571500">
              <a:buFont typeface="+mj-lt"/>
              <a:buAutoNum type="arabicPeriod"/>
            </a:pPr>
            <a:r>
              <a:rPr lang="en-US" dirty="0" smtClean="0"/>
              <a:t>Could be moved to catch the wind from any direction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Could be armed with weapons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Explorers from Portugal and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The Portuguese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country to launch large-scale voyages of exploration</a:t>
            </a:r>
          </a:p>
          <a:p>
            <a:pPr marL="971550" lvl="1" indent="-571500">
              <a:buFont typeface="+mj-lt"/>
              <a:buAutoNum type="romanLcPeriod"/>
            </a:pPr>
            <a:r>
              <a:rPr lang="en-US" dirty="0" smtClean="0"/>
              <a:t>Henry the Navigator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Son of King John I of Portugal</a:t>
            </a:r>
          </a:p>
          <a:p>
            <a:pPr marL="1371600" lvl="2" indent="-571500">
              <a:buFont typeface="+mj-lt"/>
              <a:buAutoNum type="arabicPeriod"/>
            </a:pPr>
            <a:r>
              <a:rPr lang="en-US" dirty="0" smtClean="0"/>
              <a:t>Not an explorer, but a Patron and supporter of those who wished to explore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Established a small court of sailors, mapmakers, astronomers, and others interested in navigation</a:t>
            </a:r>
          </a:p>
          <a:p>
            <a:pPr marL="1828800" lvl="3" indent="-571500">
              <a:buFont typeface="+mj-lt"/>
              <a:buAutoNum type="alphaLcPeriod"/>
            </a:pPr>
            <a:r>
              <a:rPr lang="en-US" dirty="0" smtClean="0"/>
              <a:t>Sent expeditions to islands in the Atlantic and western coast of Africa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King John I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159904" y="3676277"/>
            <a:ext cx="785591" cy="1105646"/>
          </a:xfrm>
        </p:spPr>
      </p:pic>
      <p:pic>
        <p:nvPicPr>
          <p:cNvPr id="10" name="Content Placeholder 9" descr="Henry the navigator.bmp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305182" y="3732390"/>
            <a:ext cx="877035" cy="99341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dirty="0" smtClean="0"/>
              <a:t>King John I of Portugal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Henry the Navigator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iii. </a:t>
            </a:r>
            <a:r>
              <a:rPr lang="en-US" dirty="0" err="1" smtClean="0"/>
              <a:t>Bartolomeu</a:t>
            </a:r>
            <a:r>
              <a:rPr lang="en-US" dirty="0" smtClean="0"/>
              <a:t> Dias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1488 1</a:t>
            </a:r>
            <a:r>
              <a:rPr lang="en-US" baseline="30000" dirty="0" smtClean="0"/>
              <a:t>st</a:t>
            </a:r>
            <a:r>
              <a:rPr lang="en-US" dirty="0" smtClean="0"/>
              <a:t> European to attempt to sail around the southern tip of Africa (Cape of Good Hope)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Had to turn back due to violent storms</a:t>
            </a:r>
            <a:endParaRPr lang="en-US" dirty="0"/>
          </a:p>
        </p:txBody>
      </p:sp>
      <p:pic>
        <p:nvPicPr>
          <p:cNvPr id="6" name="Content Placeholder 5" descr="bart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752600"/>
            <a:ext cx="2552700" cy="4038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The 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>
              <a:buAutoNum type="romanLcPeriod"/>
            </a:pPr>
            <a:r>
              <a:rPr lang="en-US" dirty="0" smtClean="0"/>
              <a:t>Christopher Columbus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Voyage was financed by Queen Isabella and King Ferdinand in 1492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Wanted to sail to the Indies, but reached the Caribbean after two months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Returned to Spain in 1493 with parrots, jewels, gold and plants unknown in Europe</a:t>
            </a:r>
          </a:p>
          <a:p>
            <a:pPr marL="971550" lvl="1" indent="-571500">
              <a:buFont typeface="+mj-lt"/>
              <a:buAutoNum type="arabicPeriod"/>
            </a:pPr>
            <a:r>
              <a:rPr lang="en-US" dirty="0" smtClean="0"/>
              <a:t>Made 3 more voyages still believing he had reached Asia</a:t>
            </a:r>
          </a:p>
        </p:txBody>
      </p:sp>
      <p:pic>
        <p:nvPicPr>
          <p:cNvPr id="5" name="Content Placeholder 4" descr="chris.bmp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1" y="1600200"/>
            <a:ext cx="3276600" cy="4038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ii. </a:t>
            </a:r>
            <a:r>
              <a:rPr lang="en-US" dirty="0" err="1" smtClean="0"/>
              <a:t>Amerigo</a:t>
            </a:r>
            <a:r>
              <a:rPr lang="en-US" dirty="0" smtClean="0"/>
              <a:t> Vespucci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In 1502, he concluded that the land that Columbus found was not Asia but a new land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iii. Vasco Nunez de Balboa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Crossed the Isthmus of Panama in 1513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European to see the Pacific Ocean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</TotalTime>
  <Words>1119</Words>
  <Application>Microsoft Office PowerPoint</Application>
  <PresentationFormat>On-screen Show (4:3)</PresentationFormat>
  <Paragraphs>162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Exploration and Expansion</vt:lpstr>
      <vt:lpstr>1. Foundations of Exploration</vt:lpstr>
      <vt:lpstr>Slide 3</vt:lpstr>
      <vt:lpstr>2. Explorers from Portugal and Spain</vt:lpstr>
      <vt:lpstr>Slide 5</vt:lpstr>
      <vt:lpstr>Slide 6</vt:lpstr>
      <vt:lpstr>b. The Spanish</vt:lpstr>
      <vt:lpstr>Slide 8</vt:lpstr>
      <vt:lpstr>Slide 9</vt:lpstr>
      <vt:lpstr>Slide 10</vt:lpstr>
      <vt:lpstr>3. Explorers from the Rest of Europe</vt:lpstr>
      <vt:lpstr>Slide 12</vt:lpstr>
      <vt:lpstr>Slide 13</vt:lpstr>
      <vt:lpstr>Slide 14</vt:lpstr>
      <vt:lpstr>Conquest and Colonies</vt:lpstr>
      <vt:lpstr>1. Spain builds an Empire</vt:lpstr>
      <vt:lpstr>b. Conquest of Mexico</vt:lpstr>
      <vt:lpstr>Slide 18</vt:lpstr>
      <vt:lpstr>c. The Conquest of Peru</vt:lpstr>
      <vt:lpstr>d. Life in the Spanish Empire</vt:lpstr>
      <vt:lpstr>Slide 21</vt:lpstr>
      <vt:lpstr>2. The Portuguese in Brazil</vt:lpstr>
      <vt:lpstr>Slide 23</vt:lpstr>
      <vt:lpstr>3. French, Dutch and English Colonies in the Americas</vt:lpstr>
      <vt:lpstr>Slide 25</vt:lpstr>
      <vt:lpstr>Slide 26</vt:lpstr>
      <vt:lpstr>b. The Dutch of New Netherland</vt:lpstr>
      <vt:lpstr>c. The English Colonies</vt:lpstr>
      <vt:lpstr>d. British-French Conflict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and Expansion</dc:title>
  <dc:creator>brian.gasiorowski</dc:creator>
  <cp:lastModifiedBy>CMS</cp:lastModifiedBy>
  <cp:revision>9</cp:revision>
  <dcterms:created xsi:type="dcterms:W3CDTF">2011-04-06T13:41:53Z</dcterms:created>
  <dcterms:modified xsi:type="dcterms:W3CDTF">2014-03-13T12:14:34Z</dcterms:modified>
</cp:coreProperties>
</file>