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80" r:id="rId2"/>
    <p:sldId id="287" r:id="rId3"/>
    <p:sldId id="282" r:id="rId4"/>
    <p:sldId id="286" r:id="rId5"/>
    <p:sldId id="293" r:id="rId6"/>
    <p:sldId id="294" r:id="rId7"/>
    <p:sldId id="292" r:id="rId8"/>
    <p:sldId id="295" r:id="rId9"/>
    <p:sldId id="299" r:id="rId10"/>
    <p:sldId id="298" r:id="rId11"/>
    <p:sldId id="296" r:id="rId12"/>
    <p:sldId id="288" r:id="rId13"/>
    <p:sldId id="302" r:id="rId14"/>
    <p:sldId id="301" r:id="rId15"/>
    <p:sldId id="303" r:id="rId16"/>
    <p:sldId id="304" r:id="rId17"/>
    <p:sldId id="305" r:id="rId18"/>
    <p:sldId id="306" r:id="rId19"/>
    <p:sldId id="307" r:id="rId20"/>
    <p:sldId id="308" r:id="rId21"/>
    <p:sldId id="30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CC"/>
    <a:srgbClr val="FFFFCC"/>
    <a:srgbClr val="CCCCFF"/>
    <a:srgbClr val="FFCCFF"/>
    <a:srgbClr val="FFCC99"/>
    <a:srgbClr val="FF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79279" autoAdjust="0"/>
  </p:normalViewPr>
  <p:slideViewPr>
    <p:cSldViewPr>
      <p:cViewPr varScale="1">
        <p:scale>
          <a:sx n="50" d="100"/>
          <a:sy n="5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C095D5-97FD-46A3-9200-DC928929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WNT/video/hitting-ceiling-budget-debt-trillion-money-finance-obama-president-us-1334383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05A60-4302-4479-9541-52EC8975103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76B5D6-4B6E-418E-80B4-35B93F40D4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B9B79-DC9B-4EC5-B529-DBC6591E3A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2FB50-B8DC-474E-A4EF-C0B38B2CEE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ACF9E-89D5-41DB-B00D-378ACFB989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82DF0-869E-4436-B241-E199596226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CC"/>
                </a:solidFill>
              </a:rPr>
              <a:t>Hitting the Ceiling (3.57) </a:t>
            </a:r>
            <a:r>
              <a:rPr lang="en-US" smtClean="0">
                <a:hlinkClick r:id="rId3"/>
              </a:rPr>
              <a:t/>
            </a:r>
            <a:br>
              <a:rPr lang="en-US" smtClean="0">
                <a:hlinkClick r:id="rId3"/>
              </a:rPr>
            </a:br>
            <a:r>
              <a:rPr lang="en-US" smtClean="0">
                <a:hlinkClick r:id="rId3"/>
              </a:rPr>
              <a:t>http://abcnews.go.com/WNT/video/hitting-ceiling-budget-debt-trillion-money-finance-obama-president-us-13343836</a:t>
            </a: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E3722-2F41-4B8B-AE75-092BFBFADD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4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6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4" y="167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5" y="176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1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4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7" y="1656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40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5" y="165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01" y="165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8" y="173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7" y="1677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72" y="1703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easurydirect.gov/NP/BPDLogin?application=n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GMA/video/us-debt-ceiling-in-focus-1334614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cnews.go.com/WNT/video/13-trillion-counting-1079196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In what ways has Europe in the </a:t>
            </a:r>
            <a:br>
              <a:rPr lang="en-US" sz="3800" smtClean="0"/>
            </a:br>
            <a:r>
              <a:rPr lang="en-US" sz="3800" smtClean="0"/>
              <a:t>post- Cold War era (1991-present)?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 Up Questions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ular Callout 6"/>
          <p:cNvSpPr>
            <a:spLocks noChangeArrowheads="1"/>
          </p:cNvSpPr>
          <p:nvPr/>
        </p:nvSpPr>
        <p:spPr bwMode="auto">
          <a:xfrm>
            <a:off x="3733800" y="76200"/>
            <a:ext cx="5334000" cy="1524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When the Cold War ended, ethnic nationalism increased  in the Balkans which led to the break-up of Yugoslavia in 1991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953000" y="1752600"/>
            <a:ext cx="4114800" cy="762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Croatia &amp; Slovenia declared independence  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953000" y="2667000"/>
            <a:ext cx="4114800" cy="762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Bosnia-Herzegovina broke away in 1992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953000" y="3581400"/>
            <a:ext cx="4114800" cy="1524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Muslims &amp; Croats in Bosnia supported independence, but Serbs were against it 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3352800" y="5257800"/>
            <a:ext cx="5715000" cy="1524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1992, the Serbian leader Slobodan Milosevic declared war &amp; used the military to “ethnically cleans” Bosnia of its Muslims</a:t>
            </a:r>
          </a:p>
        </p:txBody>
      </p:sp>
      <p:pic>
        <p:nvPicPr>
          <p:cNvPr id="12" name="Picture 2" descr="http://cache2.asset-cache.net/xc/1611663.jpg?v=1&amp;c=IWSAsset&amp;k=2&amp;d=77BFBA49EF878921F7C3FC3F69D929FDF2E38DED83D771F13DDF01884592A5196DEEA7725E76C2F3E30A760B0D8112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2525"/>
            <a:ext cx="3276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upload.wikimedia.org/wikipedia/commons/a/ad/Serbia_in_the_Yugoslav_W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518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ular Callout 4"/>
          <p:cNvSpPr>
            <a:spLocks noChangeArrowheads="1"/>
          </p:cNvSpPr>
          <p:nvPr/>
        </p:nvSpPr>
        <p:spPr bwMode="auto">
          <a:xfrm>
            <a:off x="609600" y="76200"/>
            <a:ext cx="7848600" cy="762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From 1992 to 1995, Serbians fought &amp; murdered 100,000 Bosnian Croats &amp; Muslims </a:t>
            </a:r>
          </a:p>
        </p:txBody>
      </p:sp>
      <p:pic>
        <p:nvPicPr>
          <p:cNvPr id="25608" name="Picture 8" descr="http://1.bp.blogspot.com/_vADGnqDkynw/TUM7xqxRLOI/AAAAAAAACJs/rJclaX-yJqQ/s1600/Bosnian%2BGenocide%2B%2528Manjaca%2Bconcentration%2Bcamp%2529%2B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9090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3.bp.blogspot.com/_vADGnqDkynw/TUM8jdyo0CI/AAAAAAAACKs/dGzcskoX0nA/s640/Bosnian%2BGenocide%2B%2528Manjaca%2Bconcentration%2Bcamp%2529%2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875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s://lh6.googleusercontent.com/-TDgqcJpiwMI/TXRo5_6mR0I/AAAAAAAACYI/lcSFSWUHydg/Bosnian+Genocide+%25281992%2529.png"/>
          <p:cNvPicPr>
            <a:picLocks noChangeAspect="1" noChangeArrowheads="1"/>
          </p:cNvPicPr>
          <p:nvPr/>
        </p:nvPicPr>
        <p:blipFill>
          <a:blip r:embed="rId5" cstate="print"/>
          <a:srcRect r="8173"/>
          <a:stretch>
            <a:fillRect/>
          </a:stretch>
        </p:blipFill>
        <p:spPr bwMode="auto">
          <a:xfrm>
            <a:off x="0" y="990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2362200" y="6324600"/>
            <a:ext cx="4876800" cy="4572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Concentration camp</a:t>
            </a:r>
          </a:p>
        </p:txBody>
      </p:sp>
      <p:pic>
        <p:nvPicPr>
          <p:cNvPr id="25612" name="Picture 12" descr="http://3.bp.blogspot.com/_vADGnqDkynw/TGIdxGWSjeI/AAAAAAAAB08/SjbInVtNDXw/s1600/Visegrad+Massacre+Bosnian+Genocide+River+Drina+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50913"/>
            <a:ext cx="8458200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Canadian M113 armoured personnel carriers, U.N. Protection Force in ex-Yugoslavia (UNPROFOR), 1993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0" y="914400"/>
            <a:ext cx="91551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76200" y="5715000"/>
            <a:ext cx="44196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By 1995, United Nations peacekeepers brought an end to the Bosnian War</a:t>
            </a:r>
          </a:p>
        </p:txBody>
      </p:sp>
      <p:pic>
        <p:nvPicPr>
          <p:cNvPr id="25616" name="Picture 16" descr="http://jurist.law.pitt.edu/thisday/uploaded_images/Slobodan-Milosevic-Escorted-by-Police-at-ICTY-742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914400"/>
            <a:ext cx="3962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4572000" y="5715000"/>
            <a:ext cx="44196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2002, Milosevic’s trial began for war crimes &amp; he died in jail in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0"/>
            <a:ext cx="5405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ular Callout 3"/>
          <p:cNvSpPr>
            <a:spLocks noChangeArrowheads="1"/>
          </p:cNvSpPr>
          <p:nvPr/>
        </p:nvSpPr>
        <p:spPr bwMode="auto">
          <a:xfrm>
            <a:off x="76200" y="533400"/>
            <a:ext cx="3657600" cy="1524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Violence broke out again in the Balkans when war began in Kosovo in 1998</a:t>
            </a:r>
          </a:p>
        </p:txBody>
      </p:sp>
      <p:sp>
        <p:nvSpPr>
          <p:cNvPr id="14340" name="Rectangular Callout 4"/>
          <p:cNvSpPr>
            <a:spLocks noChangeArrowheads="1"/>
          </p:cNvSpPr>
          <p:nvPr/>
        </p:nvSpPr>
        <p:spPr bwMode="auto">
          <a:xfrm>
            <a:off x="76200" y="2286000"/>
            <a:ext cx="36576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Ethnic Albanians in Serbia declared independence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3657600"/>
            <a:ext cx="36576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Serbian military used force to end the Kosovo rebellion</a:t>
            </a:r>
          </a:p>
        </p:txBody>
      </p:sp>
      <p:pic>
        <p:nvPicPr>
          <p:cNvPr id="21508" name="Picture 4" descr="http://img.dailymail.co.uk/i/pix/2007/12_03/kosovonato_468x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5127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www.dw-world.de/image/0,,1717088_4,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"/>
            <a:ext cx="52276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5029200"/>
            <a:ext cx="3657600" cy="1524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conflict ended </a:t>
            </a:r>
            <a:br>
              <a:rPr lang="en-US" sz="3200"/>
            </a:br>
            <a:r>
              <a:rPr lang="en-US" sz="3200"/>
              <a:t>in 1999 when NATO began bombing the Serbian military </a:t>
            </a:r>
          </a:p>
        </p:txBody>
      </p:sp>
      <p:pic>
        <p:nvPicPr>
          <p:cNvPr id="21512" name="Picture 8" descr="http://www.nato.int/ims/graphics/2009/090929/b090929a-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76200"/>
            <a:ext cx="5284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http://www.usnews.com/dbimages/master/8859/FE_DA_090112weisbro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346450"/>
            <a:ext cx="52578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ttp://static.seekingalpha.com/uploads/2010/7/13/saupload_picture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ular Callout 3"/>
          <p:cNvSpPr>
            <a:spLocks noChangeArrowheads="1"/>
          </p:cNvSpPr>
          <p:nvPr/>
        </p:nvSpPr>
        <p:spPr bwMode="auto">
          <a:xfrm>
            <a:off x="228600" y="76200"/>
            <a:ext cx="41910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Currently, the </a:t>
            </a:r>
            <a:br>
              <a:rPr lang="en-US" sz="3200"/>
            </a:br>
            <a:r>
              <a:rPr lang="en-US" sz="3200"/>
              <a:t>largest problem in Europe is the debt crisis </a:t>
            </a:r>
          </a:p>
        </p:txBody>
      </p:sp>
      <p:sp>
        <p:nvSpPr>
          <p:cNvPr id="15364" name="Rectangular Callout 4"/>
          <p:cNvSpPr>
            <a:spLocks noChangeArrowheads="1"/>
          </p:cNvSpPr>
          <p:nvPr/>
        </p:nvSpPr>
        <p:spPr bwMode="auto">
          <a:xfrm>
            <a:off x="4572000" y="76200"/>
            <a:ext cx="44196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 growing number of European nations are unable to pay their debts</a:t>
            </a:r>
          </a:p>
        </p:txBody>
      </p:sp>
      <p:pic>
        <p:nvPicPr>
          <p:cNvPr id="6" name="Picture 16" descr="http://atlanticsentinel.com/wp-content/uploads/High-deficit-countries-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thedigeratilife.com/images/europe-web-of-de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 bwMode="auto">
          <a:xfrm>
            <a:off x="5715000" y="1219200"/>
            <a:ext cx="3276600" cy="2286000"/>
          </a:xfrm>
          <a:prstGeom prst="wedgeRectCallout">
            <a:avLst>
              <a:gd name="adj1" fmla="val 3157"/>
              <a:gd name="adj2" fmla="val -910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Since 2010, </a:t>
            </a:r>
            <a:br>
              <a:rPr lang="en-US" sz="3200" dirty="0"/>
            </a:br>
            <a:r>
              <a:rPr lang="en-US" sz="3200" dirty="0"/>
              <a:t>Greece, Italy, Ireland, Spain, &amp; Portugal received bailouts from European gov'ts </a:t>
            </a:r>
          </a:p>
        </p:txBody>
      </p:sp>
      <p:pic>
        <p:nvPicPr>
          <p:cNvPr id="9" name="Picture 10" descr="http://www.csmonitor.com/var/ezflow_site/storage/images/media/images/graphics/charts/chart-timetable-for-greek-bail-out/7791398-1-eng-US/Chart-Timetable-for-Greek-bail-out_full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66825"/>
            <a:ext cx="51054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://www.csmonitor.com/var/ezflow_site/storage/images/media/how-a-nation-s-default-on-its-debt-would-affect-foreign-banks/7953602-1-eng-US/How-a-nation-s-default-on-its-debt-would-affect-foreign-banks_full_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5875"/>
            <a:ext cx="5715000" cy="134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95424E-6 L -0.00417 -1.15993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http://static.seekingalpha.com/uploads/2010/7/13/saupload_picture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http://2.bp.blogspot.com/_8YMpe75I2ZE/S_wLIqa9tdI/AAAAAAAAAGY/EqWXoX2XE18/s1600/Binge+debt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788" y="3581400"/>
            <a:ext cx="479901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0" y="1371600"/>
            <a:ext cx="2286000" cy="1524000"/>
          </a:xfrm>
          <a:prstGeom prst="ellipse">
            <a:avLst/>
          </a:prstGeom>
          <a:noFill/>
          <a:ln w="1016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4" descr="federal-deficit-spe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60338"/>
            <a:ext cx="9144000" cy="671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800"/>
              <a:t>As of 2011, the National Debt is </a:t>
            </a:r>
            <a:r>
              <a:rPr lang="en-US" sz="3800">
                <a:hlinkClick r:id="rId4"/>
              </a:rPr>
              <a:t>$13 trillion</a:t>
            </a:r>
            <a:r>
              <a:rPr lang="en-US" sz="3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What is a trillion dollars? </a:t>
            </a:r>
          </a:p>
        </p:txBody>
      </p:sp>
      <p:pic>
        <p:nvPicPr>
          <p:cNvPr id="18435" name="Picture 5" descr="$10,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1725"/>
            <a:ext cx="9144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0" y="4775200"/>
            <a:ext cx="9144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600"/>
              <a:t>A packet of one hundred $100 bills is less than 1/2″ thick and contains </a:t>
            </a: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$10,000</a:t>
            </a:r>
            <a:r>
              <a:rPr lang="en-US" sz="3600"/>
              <a:t>. Fits in your pocket easily and is more than enough for week or two of shamefully decadent fun.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54038"/>
            <a:ext cx="6096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971800" y="317500"/>
            <a:ext cx="5867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/>
              <a:t>Believe it or not, this next little pile is </a:t>
            </a:r>
            <a:r>
              <a:rPr lang="en-US" sz="3600" b="1">
                <a:solidFill>
                  <a:schemeClr val="folHlink"/>
                </a:solidFill>
              </a:rPr>
              <a:t>$1 million dollars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/>
              <a:t>(100 packets of $10,000). You could stuff that into a grocery bag and walk around with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pallet"/>
          <p:cNvPicPr>
            <a:picLocks noChangeAspect="1" noChangeArrowheads="1"/>
          </p:cNvPicPr>
          <p:nvPr/>
        </p:nvPicPr>
        <p:blipFill>
          <a:blip r:embed="rId2" cstate="print"/>
          <a:srcRect r="3334"/>
          <a:stretch>
            <a:fillRect/>
          </a:stretch>
        </p:blipFill>
        <p:spPr bwMode="auto">
          <a:xfrm>
            <a:off x="304800" y="768350"/>
            <a:ext cx="88392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209800" y="304800"/>
            <a:ext cx="6553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While a measly $1 million looked a little unimpressive, </a:t>
            </a:r>
            <a:r>
              <a:rPr lang="en-US" sz="3600" b="1">
                <a:solidFill>
                  <a:schemeClr val="folHlink"/>
                </a:solidFill>
              </a:rPr>
              <a:t>$100 million</a:t>
            </a:r>
            <a:r>
              <a:rPr lang="en-US" sz="3600"/>
              <a:t> is a little more respectable. It fits neatly on a standard pallet…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133600" y="609600"/>
            <a:ext cx="6705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/>
              <a:t>And </a:t>
            </a:r>
            <a:r>
              <a:rPr lang="en-US" sz="3600" b="1">
                <a:solidFill>
                  <a:schemeClr val="folHlink"/>
                </a:solidFill>
              </a:rPr>
              <a:t>$1 BILLION dollars</a:t>
            </a:r>
            <a:r>
              <a:rPr lang="en-US" sz="3600"/>
              <a:t>… now we’re really getting somewhere…</a:t>
            </a:r>
          </a:p>
        </p:txBody>
      </p:sp>
      <p:pic>
        <p:nvPicPr>
          <p:cNvPr id="21507" name="Picture 5" descr="pallet_x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219200"/>
            <a:ext cx="91551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ular Callout 2"/>
          <p:cNvSpPr>
            <a:spLocks noChangeArrowheads="1"/>
          </p:cNvSpPr>
          <p:nvPr/>
        </p:nvSpPr>
        <p:spPr bwMode="auto">
          <a:xfrm>
            <a:off x="914400" y="152400"/>
            <a:ext cx="7162800" cy="838200"/>
          </a:xfrm>
          <a:prstGeom prst="wedgeRectCallout">
            <a:avLst>
              <a:gd name="adj1" fmla="val -16287"/>
              <a:gd name="adj2" fmla="val 2704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the 20 years after the Cold War ended, Europe experienced important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04800" y="88900"/>
            <a:ext cx="8686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/>
              <a:t>Next we’ll look at </a:t>
            </a:r>
            <a:r>
              <a:rPr lang="en-US" sz="3600" b="1">
                <a:solidFill>
                  <a:schemeClr val="folHlink"/>
                </a:solidFill>
              </a:rPr>
              <a:t>one trillion dollars</a:t>
            </a:r>
            <a:r>
              <a:rPr lang="en-US" sz="3600"/>
              <a:t>. This is that number we’ve been hearing so much about. What is a trillion dollars? </a:t>
            </a:r>
            <a:br>
              <a:rPr lang="en-US" sz="3600"/>
            </a:br>
            <a:r>
              <a:rPr lang="en-US" sz="3600"/>
              <a:t>It’s a million million. It’s a thousand billion. It’s a one followed by 12 zeros.</a:t>
            </a:r>
          </a:p>
        </p:txBody>
      </p:sp>
      <p:pic>
        <p:nvPicPr>
          <p:cNvPr id="22531" name="Picture 5" descr="pallet_x_1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1600"/>
            <a:ext cx="91440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American Debt Videos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600" smtClean="0">
                <a:solidFill>
                  <a:srgbClr val="0000CC"/>
                </a:solidFill>
              </a:rPr>
              <a:t>U.S. Debt Ceiling In Focus: What happens if we default? (2.48) </a:t>
            </a:r>
            <a:r>
              <a:rPr lang="en-US" sz="3600" smtClean="0">
                <a:hlinkClick r:id="rId3"/>
              </a:rPr>
              <a:t>http://abcnews.go.com/GMA/video/us-debt-ceiling-in-focus-13346143</a:t>
            </a:r>
            <a:r>
              <a:rPr lang="en-US" sz="36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3600" smtClean="0">
                <a:solidFill>
                  <a:srgbClr val="0000CC"/>
                </a:solidFill>
              </a:rPr>
              <a:t>	</a:t>
            </a:r>
            <a:endParaRPr lang="en-US" sz="36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600" smtClean="0">
                <a:solidFill>
                  <a:srgbClr val="0000CC"/>
                </a:solidFill>
              </a:rPr>
              <a:t>American Debt: How much is $13 trillion?  (2.07)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>
                <a:hlinkClick r:id="rId4"/>
              </a:rPr>
              <a:t>http://abcnews.go.com/WNT/video/13-trillion-counting-10791961</a:t>
            </a:r>
            <a:r>
              <a:rPr lang="en-US" sz="3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395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ular Callout 3"/>
          <p:cNvSpPr>
            <a:spLocks noChangeArrowheads="1"/>
          </p:cNvSpPr>
          <p:nvPr/>
        </p:nvSpPr>
        <p:spPr bwMode="auto">
          <a:xfrm>
            <a:off x="5029200" y="76200"/>
            <a:ext cx="3810000" cy="1219200"/>
          </a:xfrm>
          <a:prstGeom prst="wedgeRectCallout">
            <a:avLst>
              <a:gd name="adj1" fmla="val -16287"/>
              <a:gd name="adj2" fmla="val 2704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Eastern European nations were communist satellites </a:t>
            </a:r>
          </a:p>
        </p:txBody>
      </p:sp>
      <p:sp>
        <p:nvSpPr>
          <p:cNvPr id="5124" name="Rectangular Callout 4"/>
          <p:cNvSpPr>
            <a:spLocks noChangeArrowheads="1"/>
          </p:cNvSpPr>
          <p:nvPr/>
        </p:nvSpPr>
        <p:spPr bwMode="auto">
          <a:xfrm>
            <a:off x="228600" y="76200"/>
            <a:ext cx="4648200" cy="1219200"/>
          </a:xfrm>
          <a:prstGeom prst="wedgeRectCallout">
            <a:avLst>
              <a:gd name="adj1" fmla="val -16287"/>
              <a:gd name="adj2" fmla="val 2704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During the Cold War, nations in Western Europe were democracies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 bwMode="auto">
          <a:xfrm>
            <a:off x="304800" y="76200"/>
            <a:ext cx="8534400" cy="1143000"/>
          </a:xfrm>
          <a:prstGeom prst="wedgeRectCallout">
            <a:avLst>
              <a:gd name="adj1" fmla="val -3711"/>
              <a:gd name="adj2" fmla="val 1755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As communism fell in Eastern Europe &amp; USSR  from 1989 to 1991, nations created democratic governments &amp; capitalist economies  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76200" y="1295400"/>
            <a:ext cx="3657600" cy="762000"/>
          </a:xfrm>
          <a:prstGeom prst="wedgeRectCallout">
            <a:avLst>
              <a:gd name="adj1" fmla="val 40542"/>
              <a:gd name="adj2" fmla="val 127259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1990, East &amp; West Germany reunified</a:t>
            </a:r>
          </a:p>
        </p:txBody>
      </p:sp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4648200" y="5334000"/>
            <a:ext cx="4343400" cy="1143000"/>
          </a:xfrm>
          <a:prstGeom prst="wedgeRectCallout">
            <a:avLst>
              <a:gd name="adj1" fmla="val 41259"/>
              <a:gd name="adj2" fmla="val -192398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Former Soviet states like Ukraine &amp; Kazakhstan became 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ular Callout 5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Since the 1950s, Western European nations encouraged trade through a “European Economic Community”</a:t>
            </a:r>
          </a:p>
        </p:txBody>
      </p:sp>
      <p:pic>
        <p:nvPicPr>
          <p:cNvPr id="8" name="Picture 2" descr="http://www.nationsonline.org/maps/countries_europ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7087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 bwMode="auto">
          <a:xfrm>
            <a:off x="5334000" y="914400"/>
            <a:ext cx="3733800" cy="1524000"/>
          </a:xfrm>
          <a:prstGeom prst="wedgeRectCallout">
            <a:avLst>
              <a:gd name="adj1" fmla="val -3711"/>
              <a:gd name="adj2" fmla="val 1755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100" dirty="0"/>
              <a:t>In 1992, this organization became known as the European Union (EU)</a:t>
            </a:r>
          </a:p>
        </p:txBody>
      </p:sp>
      <p:pic>
        <p:nvPicPr>
          <p:cNvPr id="28674" name="Picture 2" descr="European Un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90800"/>
            <a:ext cx="36576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5334000" y="2514600"/>
            <a:ext cx="3733800" cy="11430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The EU Parliament regulates trade among 27 nations </a:t>
            </a:r>
          </a:p>
        </p:txBody>
      </p: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5334000" y="3733800"/>
            <a:ext cx="3733800" cy="18288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In 1999, the EU created a common currency called the “Euro” that is used by most member nations </a:t>
            </a:r>
          </a:p>
        </p:txBody>
      </p:sp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5334000" y="5638800"/>
            <a:ext cx="3733800" cy="11430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Today, the Euro is </a:t>
            </a:r>
            <a:br>
              <a:rPr lang="en-US" sz="3100"/>
            </a:br>
            <a:r>
              <a:rPr lang="en-US" sz="3100"/>
              <a:t>the 2</a:t>
            </a:r>
            <a:r>
              <a:rPr lang="en-US" sz="3100" baseline="30000"/>
              <a:t>nd</a:t>
            </a:r>
            <a:r>
              <a:rPr lang="en-US" sz="3100"/>
              <a:t> most traded  currency in the world</a:t>
            </a:r>
          </a:p>
        </p:txBody>
      </p:sp>
      <p:pic>
        <p:nvPicPr>
          <p:cNvPr id="28676" name="Picture 4" descr="http://eu.foreignpolicyblogs.com/files/2009/03/eu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11488"/>
            <a:ext cx="5029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currencyinformation.org/mediaItems/editor/1016806_others_euro_w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8953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76200" y="6019800"/>
            <a:ext cx="5181600" cy="7620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The EU has effectively created a common European economy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NATO_edite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6324600" cy="6324600"/>
          </a:xfrm>
        </p:spPr>
      </p:pic>
      <p:pic>
        <p:nvPicPr>
          <p:cNvPr id="6" name="Picture 2" descr="http://upload.wikimedia.org/wikipedia/commons/5/5f/North_Atlantic_Treaty_Organization_%28orthographic_projection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048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thewashingtonnote.com/twn_up_fls/nato%20member%20fla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6482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ular Callout 10"/>
          <p:cNvSpPr>
            <a:spLocks noChangeArrowheads="1"/>
          </p:cNvSpPr>
          <p:nvPr/>
        </p:nvSpPr>
        <p:spPr bwMode="auto">
          <a:xfrm>
            <a:off x="5562600" y="76200"/>
            <a:ext cx="3581400" cy="25146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During the Cold War, the Western democracies formed the NATO military alliance to defend against aggression by the Soviet Union  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5638800" y="2743200"/>
            <a:ext cx="3429000" cy="18288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When the Cold War ended in 1991,  Eastern European nations joined NATO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dw-world.de/image/0,,5572677_1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ular Callout 4"/>
          <p:cNvSpPr>
            <a:spLocks noChangeArrowheads="1"/>
          </p:cNvSpPr>
          <p:nvPr/>
        </p:nvSpPr>
        <p:spPr bwMode="auto">
          <a:xfrm>
            <a:off x="457200" y="76200"/>
            <a:ext cx="8153400" cy="7620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Today, NATO serves an important role in international peacekeeping &amp; fighting terrorism </a:t>
            </a:r>
          </a:p>
        </p:txBody>
      </p:sp>
      <p:sp>
        <p:nvSpPr>
          <p:cNvPr id="7" name="5-Point Star 6"/>
          <p:cNvSpPr/>
          <p:nvPr/>
        </p:nvSpPr>
        <p:spPr bwMode="auto">
          <a:xfrm>
            <a:off x="3048000" y="3200400"/>
            <a:ext cx="457200" cy="533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2667000" y="3733800"/>
            <a:ext cx="1295400" cy="2286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/>
              <a:t>Libya, 2011</a:t>
            </a:r>
          </a:p>
        </p:txBody>
      </p:sp>
      <p:pic>
        <p:nvPicPr>
          <p:cNvPr id="17412" name="Picture 4" descr="http://moderntokyotimes.com/wp-content/uploads/2011/02/qaddafi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8600"/>
            <a:ext cx="2514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presscore.ca/2011/wp-content/uploads/2011/03/Nato_AWACS_and_USAF_F16_fighter_aircra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200400"/>
            <a:ext cx="50117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ular Callout 9"/>
          <p:cNvSpPr>
            <a:spLocks noChangeArrowheads="1"/>
          </p:cNvSpPr>
          <p:nvPr/>
        </p:nvSpPr>
        <p:spPr bwMode="auto">
          <a:xfrm>
            <a:off x="914400" y="76200"/>
            <a:ext cx="7315200" cy="762000"/>
          </a:xfrm>
          <a:prstGeom prst="wedgeRectCallout">
            <a:avLst>
              <a:gd name="adj1" fmla="val -3713"/>
              <a:gd name="adj2" fmla="val 17560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Together, NATO &amp; the EU serve major roles in protecting peace &amp; security in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304800" y="76200"/>
            <a:ext cx="8534400" cy="1143000"/>
          </a:xfrm>
          <a:prstGeom prst="wedgeRectCallout">
            <a:avLst>
              <a:gd name="adj1" fmla="val 3157"/>
              <a:gd name="adj2" fmla="val -910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Despite the successes of the EU &amp; NATO, Europe’s most tragic failure was not stopping genocide after the break-up of Yugoslavia in the 1990s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038600" y="3505200"/>
            <a:ext cx="1219200" cy="1143000"/>
          </a:xfrm>
          <a:prstGeom prst="ellipse">
            <a:avLst/>
          </a:prstGeom>
          <a:noFill/>
          <a:ln w="1016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548</TotalTime>
  <Words>574</Words>
  <Application>Microsoft Office PowerPoint</Application>
  <PresentationFormat>On-screen Show (4:3)</PresentationFormat>
  <Paragraphs>58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Brooks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What is a trillion dollars? </vt:lpstr>
      <vt:lpstr>Slide 17</vt:lpstr>
      <vt:lpstr>Slide 18</vt:lpstr>
      <vt:lpstr>Slide 19</vt:lpstr>
      <vt:lpstr>Slide 20</vt:lpstr>
      <vt:lpstr>American Debt Videos 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26</cp:revision>
  <dcterms:created xsi:type="dcterms:W3CDTF">2011-05-08T13:30:43Z</dcterms:created>
  <dcterms:modified xsi:type="dcterms:W3CDTF">2014-11-10T13:10:00Z</dcterms:modified>
</cp:coreProperties>
</file>