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70" r:id="rId6"/>
    <p:sldId id="266" r:id="rId7"/>
    <p:sldId id="263" r:id="rId8"/>
    <p:sldId id="267" r:id="rId9"/>
    <p:sldId id="265" r:id="rId10"/>
    <p:sldId id="268" r:id="rId11"/>
    <p:sldId id="269" r:id="rId12"/>
    <p:sldId id="272" r:id="rId13"/>
    <p:sldId id="271" r:id="rId14"/>
    <p:sldId id="259" r:id="rId15"/>
    <p:sldId id="261" r:id="rId16"/>
    <p:sldId id="26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C7754-3E4F-4453-93B2-54BE286A55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721E9-5F56-441B-94F7-E2072A329AA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FEB6FC6-8131-445D-A301-00A738B963D1}" type="parTrans" cxnId="{81B375B1-9516-437B-A43C-567B80E1D72F}">
      <dgm:prSet/>
      <dgm:spPr/>
      <dgm:t>
        <a:bodyPr/>
        <a:lstStyle/>
        <a:p>
          <a:endParaRPr lang="en-US"/>
        </a:p>
      </dgm:t>
    </dgm:pt>
    <dgm:pt modelId="{56E42624-E23E-4ECD-AE9E-ECDFD15CC841}" type="sibTrans" cxnId="{81B375B1-9516-437B-A43C-567B80E1D72F}">
      <dgm:prSet/>
      <dgm:spPr/>
      <dgm:t>
        <a:bodyPr/>
        <a:lstStyle/>
        <a:p>
          <a:endParaRPr lang="en-US"/>
        </a:p>
      </dgm:t>
    </dgm:pt>
    <dgm:pt modelId="{F4F7543E-4068-40B9-BCE3-536D089CD065}">
      <dgm:prSet phldrT="[Text]" phldr="1"/>
      <dgm:spPr/>
      <dgm:t>
        <a:bodyPr/>
        <a:lstStyle/>
        <a:p>
          <a:endParaRPr lang="en-US" dirty="0"/>
        </a:p>
      </dgm:t>
    </dgm:pt>
    <dgm:pt modelId="{4CE57F13-8C78-469C-ACC4-3B0B9E3A7D2B}" type="parTrans" cxnId="{AAA6344A-0612-4C23-9E29-F80E064A18A2}">
      <dgm:prSet/>
      <dgm:spPr/>
      <dgm:t>
        <a:bodyPr/>
        <a:lstStyle/>
        <a:p>
          <a:endParaRPr lang="en-US"/>
        </a:p>
      </dgm:t>
    </dgm:pt>
    <dgm:pt modelId="{E7369E94-C20A-4E26-ADE5-4846C18C5E3D}" type="sibTrans" cxnId="{AAA6344A-0612-4C23-9E29-F80E064A18A2}">
      <dgm:prSet/>
      <dgm:spPr/>
      <dgm:t>
        <a:bodyPr/>
        <a:lstStyle/>
        <a:p>
          <a:endParaRPr lang="en-US"/>
        </a:p>
      </dgm:t>
    </dgm:pt>
    <dgm:pt modelId="{3A4126A0-E8AF-4C04-88FF-87DC391CC26A}">
      <dgm:prSet phldrT="[Text]" phldr="1"/>
      <dgm:spPr/>
      <dgm:t>
        <a:bodyPr/>
        <a:lstStyle/>
        <a:p>
          <a:endParaRPr lang="en-US" dirty="0"/>
        </a:p>
      </dgm:t>
    </dgm:pt>
    <dgm:pt modelId="{56682FFA-9F9F-4726-87B6-C21E0B13ACC0}" type="parTrans" cxnId="{06E3161E-C3D9-494A-88FB-6EBB9275C6CB}">
      <dgm:prSet/>
      <dgm:spPr/>
      <dgm:t>
        <a:bodyPr/>
        <a:lstStyle/>
        <a:p>
          <a:endParaRPr lang="en-US"/>
        </a:p>
      </dgm:t>
    </dgm:pt>
    <dgm:pt modelId="{5424B26B-5C47-484D-B91A-F0A91C3C7D97}" type="sibTrans" cxnId="{06E3161E-C3D9-494A-88FB-6EBB9275C6CB}">
      <dgm:prSet/>
      <dgm:spPr/>
      <dgm:t>
        <a:bodyPr/>
        <a:lstStyle/>
        <a:p>
          <a:endParaRPr lang="en-US"/>
        </a:p>
      </dgm:t>
    </dgm:pt>
    <dgm:pt modelId="{F080582E-4ED9-4BB0-9F70-52EC5C08F53D}">
      <dgm:prSet phldrT="[Text]" phldr="1"/>
      <dgm:spPr/>
      <dgm:t>
        <a:bodyPr/>
        <a:lstStyle/>
        <a:p>
          <a:endParaRPr lang="en-US" dirty="0"/>
        </a:p>
      </dgm:t>
    </dgm:pt>
    <dgm:pt modelId="{6AB6E527-4E9A-4E51-A200-8E78A176BF9B}" type="parTrans" cxnId="{E2E943C9-17BF-4554-8A84-9B83EB6B8F2C}">
      <dgm:prSet/>
      <dgm:spPr/>
      <dgm:t>
        <a:bodyPr/>
        <a:lstStyle/>
        <a:p>
          <a:endParaRPr lang="en-US"/>
        </a:p>
      </dgm:t>
    </dgm:pt>
    <dgm:pt modelId="{3D9D725F-F2A8-40AF-8568-075F712B6D5B}" type="sibTrans" cxnId="{E2E943C9-17BF-4554-8A84-9B83EB6B8F2C}">
      <dgm:prSet/>
      <dgm:spPr/>
      <dgm:t>
        <a:bodyPr/>
        <a:lstStyle/>
        <a:p>
          <a:endParaRPr lang="en-US"/>
        </a:p>
      </dgm:t>
    </dgm:pt>
    <dgm:pt modelId="{F54C5AB9-C565-4426-A324-97B4818B70F9}">
      <dgm:prSet phldrT="[Text]" phldr="1"/>
      <dgm:spPr/>
      <dgm:t>
        <a:bodyPr/>
        <a:lstStyle/>
        <a:p>
          <a:endParaRPr lang="en-US" dirty="0"/>
        </a:p>
      </dgm:t>
    </dgm:pt>
    <dgm:pt modelId="{1B90AF15-6FD3-4664-BEC9-37824C5746EE}" type="parTrans" cxnId="{DA5975B4-2E29-4CA5-B44C-E490C886BA55}">
      <dgm:prSet/>
      <dgm:spPr/>
      <dgm:t>
        <a:bodyPr/>
        <a:lstStyle/>
        <a:p>
          <a:endParaRPr lang="en-US"/>
        </a:p>
      </dgm:t>
    </dgm:pt>
    <dgm:pt modelId="{73F5AC72-AF1A-4F73-9E93-00CDAF4B4D7B}" type="sibTrans" cxnId="{DA5975B4-2E29-4CA5-B44C-E490C886BA55}">
      <dgm:prSet/>
      <dgm:spPr/>
      <dgm:t>
        <a:bodyPr/>
        <a:lstStyle/>
        <a:p>
          <a:endParaRPr lang="en-US"/>
        </a:p>
      </dgm:t>
    </dgm:pt>
    <dgm:pt modelId="{BD136376-BD84-49CA-BFBE-9C59B38D30A4}" type="pres">
      <dgm:prSet presAssocID="{BEFC7754-3E4F-4453-93B2-54BE286A55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6C111-D20D-4E46-B716-A32E7E3E1A1A}" type="pres">
      <dgm:prSet presAssocID="{CE6721E9-5F56-441B-94F7-E2072A329AA4}" presName="node" presStyleLbl="node1" presStyleIdx="0" presStyleCnt="5" custScaleX="901439" custScaleY="1049627" custLinFactNeighborX="30182" custLinFactNeighborY="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4B4E9-B9F9-469E-8720-5542E1682E75}" type="pres">
      <dgm:prSet presAssocID="{56E42624-E23E-4ECD-AE9E-ECDFD15CC841}" presName="sibTrans" presStyleCnt="0"/>
      <dgm:spPr/>
    </dgm:pt>
    <dgm:pt modelId="{A3F30958-4DC6-4056-A7B2-BE97754BDC42}" type="pres">
      <dgm:prSet presAssocID="{F4F7543E-4068-40B9-BCE3-536D089CD065}" presName="node" presStyleLbl="node1" presStyleIdx="1" presStyleCnt="5" custLinFactX="130332" custLinFactY="-100000" custLinFactNeighborX="200000" custLinFactNeighborY="-175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C841-663D-4CAB-8585-42033A71BB2B}" type="pres">
      <dgm:prSet presAssocID="{E7369E94-C20A-4E26-ADE5-4846C18C5E3D}" presName="sibTrans" presStyleCnt="0"/>
      <dgm:spPr/>
    </dgm:pt>
    <dgm:pt modelId="{295EE02A-2C46-466D-A3C7-6FDA03C8270E}" type="pres">
      <dgm:prSet presAssocID="{3A4126A0-E8AF-4C04-88FF-87DC391CC26A}" presName="node" presStyleLbl="node1" presStyleIdx="2" presStyleCnt="5" custLinFactX="100000" custLinFactY="-100000" custLinFactNeighborX="120332" custLinFactNeighborY="-167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AFA0B-BC14-4C87-B0C1-3F2FF9902809}" type="pres">
      <dgm:prSet presAssocID="{5424B26B-5C47-484D-B91A-F0A91C3C7D97}" presName="sibTrans" presStyleCnt="0"/>
      <dgm:spPr/>
    </dgm:pt>
    <dgm:pt modelId="{F3804CA5-577B-4390-9AA2-1F76D2E17850}" type="pres">
      <dgm:prSet presAssocID="{F080582E-4ED9-4BB0-9F70-52EC5C08F53D}" presName="node" presStyleLbl="node1" presStyleIdx="3" presStyleCnt="5" custLinFactX="104727" custLinFactY="-100000" custLinFactNeighborX="200000" custLinFactNeighborY="-177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AE7CE-5C60-4007-ACD2-91152D436F16}" type="pres">
      <dgm:prSet presAssocID="{3D9D725F-F2A8-40AF-8568-075F712B6D5B}" presName="sibTrans" presStyleCnt="0"/>
      <dgm:spPr/>
    </dgm:pt>
    <dgm:pt modelId="{78F85ACF-36A0-443C-A3C0-A3711D587335}" type="pres">
      <dgm:prSet presAssocID="{F54C5AB9-C565-4426-A324-97B4818B70F9}" presName="node" presStyleLbl="node1" presStyleIdx="4" presStyleCnt="5" custLinFactX="69725" custLinFactY="-100000" custLinFactNeighborX="100000" custLinFactNeighborY="-178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6344A-0612-4C23-9E29-F80E064A18A2}" srcId="{BEFC7754-3E4F-4453-93B2-54BE286A5505}" destId="{F4F7543E-4068-40B9-BCE3-536D089CD065}" srcOrd="1" destOrd="0" parTransId="{4CE57F13-8C78-469C-ACC4-3B0B9E3A7D2B}" sibTransId="{E7369E94-C20A-4E26-ADE5-4846C18C5E3D}"/>
    <dgm:cxn modelId="{E2E943C9-17BF-4554-8A84-9B83EB6B8F2C}" srcId="{BEFC7754-3E4F-4453-93B2-54BE286A5505}" destId="{F080582E-4ED9-4BB0-9F70-52EC5C08F53D}" srcOrd="3" destOrd="0" parTransId="{6AB6E527-4E9A-4E51-A200-8E78A176BF9B}" sibTransId="{3D9D725F-F2A8-40AF-8568-075F712B6D5B}"/>
    <dgm:cxn modelId="{96940296-4824-4792-89AB-05FAF6A8F087}" type="presOf" srcId="{BEFC7754-3E4F-4453-93B2-54BE286A5505}" destId="{BD136376-BD84-49CA-BFBE-9C59B38D30A4}" srcOrd="0" destOrd="0" presId="urn:microsoft.com/office/officeart/2005/8/layout/default"/>
    <dgm:cxn modelId="{81B375B1-9516-437B-A43C-567B80E1D72F}" srcId="{BEFC7754-3E4F-4453-93B2-54BE286A5505}" destId="{CE6721E9-5F56-441B-94F7-E2072A329AA4}" srcOrd="0" destOrd="0" parTransId="{6FEB6FC6-8131-445D-A301-00A738B963D1}" sibTransId="{56E42624-E23E-4ECD-AE9E-ECDFD15CC841}"/>
    <dgm:cxn modelId="{DE210FBB-8340-4F32-9E67-EB5D0AA6EF6C}" type="presOf" srcId="{F4F7543E-4068-40B9-BCE3-536D089CD065}" destId="{A3F30958-4DC6-4056-A7B2-BE97754BDC42}" srcOrd="0" destOrd="0" presId="urn:microsoft.com/office/officeart/2005/8/layout/default"/>
    <dgm:cxn modelId="{DA5975B4-2E29-4CA5-B44C-E490C886BA55}" srcId="{BEFC7754-3E4F-4453-93B2-54BE286A5505}" destId="{F54C5AB9-C565-4426-A324-97B4818B70F9}" srcOrd="4" destOrd="0" parTransId="{1B90AF15-6FD3-4664-BEC9-37824C5746EE}" sibTransId="{73F5AC72-AF1A-4F73-9E93-00CDAF4B4D7B}"/>
    <dgm:cxn modelId="{6129F734-8268-4247-9E9E-FBDB0B1B6F57}" type="presOf" srcId="{CE6721E9-5F56-441B-94F7-E2072A329AA4}" destId="{C4F6C111-D20D-4E46-B716-A32E7E3E1A1A}" srcOrd="0" destOrd="0" presId="urn:microsoft.com/office/officeart/2005/8/layout/default"/>
    <dgm:cxn modelId="{1FD864D0-6564-4461-AE98-1FC3E126ED15}" type="presOf" srcId="{F080582E-4ED9-4BB0-9F70-52EC5C08F53D}" destId="{F3804CA5-577B-4390-9AA2-1F76D2E17850}" srcOrd="0" destOrd="0" presId="urn:microsoft.com/office/officeart/2005/8/layout/default"/>
    <dgm:cxn modelId="{377F42B2-48AA-42CA-B317-F5EDAA0AC6B0}" type="presOf" srcId="{3A4126A0-E8AF-4C04-88FF-87DC391CC26A}" destId="{295EE02A-2C46-466D-A3C7-6FDA03C8270E}" srcOrd="0" destOrd="0" presId="urn:microsoft.com/office/officeart/2005/8/layout/default"/>
    <dgm:cxn modelId="{06E3161E-C3D9-494A-88FB-6EBB9275C6CB}" srcId="{BEFC7754-3E4F-4453-93B2-54BE286A5505}" destId="{3A4126A0-E8AF-4C04-88FF-87DC391CC26A}" srcOrd="2" destOrd="0" parTransId="{56682FFA-9F9F-4726-87B6-C21E0B13ACC0}" sibTransId="{5424B26B-5C47-484D-B91A-F0A91C3C7D97}"/>
    <dgm:cxn modelId="{A406E63A-88FA-451C-8197-69CAFE270E57}" type="presOf" srcId="{F54C5AB9-C565-4426-A324-97B4818B70F9}" destId="{78F85ACF-36A0-443C-A3C0-A3711D587335}" srcOrd="0" destOrd="0" presId="urn:microsoft.com/office/officeart/2005/8/layout/default"/>
    <dgm:cxn modelId="{D15BB167-05C4-4A2E-8579-983E39344EA5}" type="presParOf" srcId="{BD136376-BD84-49CA-BFBE-9C59B38D30A4}" destId="{C4F6C111-D20D-4E46-B716-A32E7E3E1A1A}" srcOrd="0" destOrd="0" presId="urn:microsoft.com/office/officeart/2005/8/layout/default"/>
    <dgm:cxn modelId="{1CE1985D-9951-407E-9FF2-05ADEA59DAE9}" type="presParOf" srcId="{BD136376-BD84-49CA-BFBE-9C59B38D30A4}" destId="{CFE4B4E9-B9F9-469E-8720-5542E1682E75}" srcOrd="1" destOrd="0" presId="urn:microsoft.com/office/officeart/2005/8/layout/default"/>
    <dgm:cxn modelId="{8EFC9CD7-904A-4E9A-ADA6-9649063F3A50}" type="presParOf" srcId="{BD136376-BD84-49CA-BFBE-9C59B38D30A4}" destId="{A3F30958-4DC6-4056-A7B2-BE97754BDC42}" srcOrd="2" destOrd="0" presId="urn:microsoft.com/office/officeart/2005/8/layout/default"/>
    <dgm:cxn modelId="{4E00E136-469B-450A-BA17-B8F547866187}" type="presParOf" srcId="{BD136376-BD84-49CA-BFBE-9C59B38D30A4}" destId="{2E4FC841-663D-4CAB-8585-42033A71BB2B}" srcOrd="3" destOrd="0" presId="urn:microsoft.com/office/officeart/2005/8/layout/default"/>
    <dgm:cxn modelId="{EFBF207F-D311-43F5-8F4E-876831C19C0F}" type="presParOf" srcId="{BD136376-BD84-49CA-BFBE-9C59B38D30A4}" destId="{295EE02A-2C46-466D-A3C7-6FDA03C8270E}" srcOrd="4" destOrd="0" presId="urn:microsoft.com/office/officeart/2005/8/layout/default"/>
    <dgm:cxn modelId="{13D01B86-CB87-483E-8277-26360B84B11F}" type="presParOf" srcId="{BD136376-BD84-49CA-BFBE-9C59B38D30A4}" destId="{A74AFA0B-BC14-4C87-B0C1-3F2FF9902809}" srcOrd="5" destOrd="0" presId="urn:microsoft.com/office/officeart/2005/8/layout/default"/>
    <dgm:cxn modelId="{B67AB8E2-4938-43B7-A824-7111CC9D4300}" type="presParOf" srcId="{BD136376-BD84-49CA-BFBE-9C59B38D30A4}" destId="{F3804CA5-577B-4390-9AA2-1F76D2E17850}" srcOrd="6" destOrd="0" presId="urn:microsoft.com/office/officeart/2005/8/layout/default"/>
    <dgm:cxn modelId="{3BFB1FD0-DAF4-4CE1-AF89-04E18708BE2F}" type="presParOf" srcId="{BD136376-BD84-49CA-BFBE-9C59B38D30A4}" destId="{EA1AE7CE-5C60-4007-ACD2-91152D436F16}" srcOrd="7" destOrd="0" presId="urn:microsoft.com/office/officeart/2005/8/layout/default"/>
    <dgm:cxn modelId="{B3CE9933-11F9-4A07-95F3-46D25E9FE33F}" type="presParOf" srcId="{BD136376-BD84-49CA-BFBE-9C59B38D30A4}" destId="{78F85ACF-36A0-443C-A3C0-A3711D5873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tegorical_Imperative" TargetMode="External"/><Relationship Id="rId2" Type="http://schemas.openxmlformats.org/officeDocument/2006/relationships/hyperlink" Target="https://en.wikipedia.org/wiki/Moral_oblig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en.wikipedia.org/wiki/Du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mocracy" TargetMode="External"/><Relationship Id="rId2" Type="http://schemas.openxmlformats.org/officeDocument/2006/relationships/hyperlink" Target="https://en.wikipedia.org/wiki/Perpetual_pe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rnational_cooper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Ethics &amp;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conflict day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5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Critiques of Utilitarianism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What about JUSTICE?</a:t>
            </a:r>
          </a:p>
          <a:p>
            <a:r>
              <a:rPr lang="en-US" sz="3200" dirty="0" smtClean="0"/>
              <a:t>2. Is happiness something you can quantify? Can it be aggregated?</a:t>
            </a:r>
          </a:p>
          <a:p>
            <a:r>
              <a:rPr lang="en-US" sz="3200" dirty="0" smtClean="0"/>
              <a:t>3. Does happiness differ by individual?</a:t>
            </a:r>
          </a:p>
          <a:p>
            <a:r>
              <a:rPr lang="en-US" sz="3200" dirty="0" smtClean="0"/>
              <a:t>4. Do individual ethics differ from government ethics?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372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pic>
        <p:nvPicPr>
          <p:cNvPr id="4098" name="Picture 2" descr="Propaganda | ... Media: Liana Brady: Researching Propaganda - WW1 Propaganda Pt.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85324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j387mediahistory.weebly.com/uploads/6/4/2/2/6422481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97" y="1384793"/>
            <a:ext cx="828675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4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466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learnnc.org/lp/media/uploads/2009/01/madbrute_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86" y="1653262"/>
            <a:ext cx="275241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8.openculture.com/wp-content/uploads/2014/08/waiting-for-sign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19" y="1193680"/>
            <a:ext cx="6105525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5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Seuss &amp; WW II</a:t>
            </a:r>
            <a:endParaRPr lang="en-US" dirty="0"/>
          </a:p>
        </p:txBody>
      </p:sp>
      <p:pic>
        <p:nvPicPr>
          <p:cNvPr id="3074" name="Picture 2" descr="https://us-east-1.tchyn.io/snopes-production/uploads/2015/11/dr-seuss-adolf-the-wol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56" y="1707865"/>
            <a:ext cx="3321644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r seuss ww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37" y="2006775"/>
            <a:ext cx="4457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7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13" y="2622048"/>
            <a:ext cx="8947150" cy="30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8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2" y="2305050"/>
            <a:ext cx="6729228" cy="3924300"/>
          </a:xfrm>
        </p:spPr>
      </p:pic>
    </p:spTree>
    <p:extLst>
      <p:ext uri="{BB962C8B-B14F-4D97-AF65-F5344CB8AC3E}">
        <p14:creationId xmlns:p14="http://schemas.microsoft.com/office/powerpoint/2010/main" val="394888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191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4" descr="Image result for trolley car prob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Critiques of Deontologists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2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Trolley Car…</a:t>
            </a:r>
            <a:endParaRPr lang="en-US" dirty="0"/>
          </a:p>
        </p:txBody>
      </p:sp>
      <p:pic>
        <p:nvPicPr>
          <p:cNvPr id="1026" name="Picture 2" descr="Image result for trolley c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53248"/>
            <a:ext cx="799343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0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right/moral depends on the consequences which result from the action</a:t>
            </a:r>
          </a:p>
          <a:p>
            <a:pPr lvl="1"/>
            <a:r>
              <a:rPr lang="en-US" sz="2600" dirty="0" smtClean="0"/>
              <a:t>UTILITARIANISM or CONSEQUENTIALIST MORAL REASONING locates morality in the results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What is right/moral results from the intrinsic quality of the act itself</a:t>
            </a:r>
          </a:p>
          <a:p>
            <a:pPr lvl="1"/>
            <a:r>
              <a:rPr lang="en-US" sz="2600" dirty="0" smtClean="0"/>
              <a:t>CATEGORICAL MORAL REASONING locates morality in absolutes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7814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Deontologists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726" y="1397830"/>
            <a:ext cx="6207727" cy="504825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Immanuel Kant: </a:t>
            </a:r>
            <a:r>
              <a:rPr lang="en-US" sz="3200" dirty="0"/>
              <a:t>Kant is known for his theory that there is a single </a:t>
            </a:r>
            <a:r>
              <a:rPr lang="en-US" sz="3200" dirty="0">
                <a:hlinkClick r:id="rId2" tooltip="Moral obligation"/>
              </a:rPr>
              <a:t>moral obligation</a:t>
            </a:r>
            <a:r>
              <a:rPr lang="en-US" sz="3200" dirty="0"/>
              <a:t>, which he called the "</a:t>
            </a:r>
            <a:r>
              <a:rPr lang="en-US" sz="3200" dirty="0">
                <a:hlinkClick r:id="rId3" tooltip="Categorical Imperative"/>
              </a:rPr>
              <a:t>Categorical Imperative</a:t>
            </a:r>
            <a:r>
              <a:rPr lang="en-US" sz="3200" dirty="0"/>
              <a:t>", and is derived from the concept of </a:t>
            </a:r>
            <a:r>
              <a:rPr lang="en-US" sz="3200" dirty="0" smtClean="0">
                <a:hlinkClick r:id="rId4" tooltip="Duty"/>
              </a:rPr>
              <a:t>duty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Categorical </a:t>
            </a:r>
            <a:r>
              <a:rPr lang="en-US" sz="3200" dirty="0"/>
              <a:t>imperatives are principles that are intrinsically valid; they are good in and of themselves; they must be obeyed by everyone in all situations and circumstances, if our behavior is to observe the moral law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AutoShape 2" descr="Image result for immanuel kant"/>
          <p:cNvSpPr>
            <a:spLocks noChangeAspect="1" noChangeArrowheads="1"/>
          </p:cNvSpPr>
          <p:nvPr/>
        </p:nvSpPr>
        <p:spPr bwMode="auto">
          <a:xfrm>
            <a:off x="155575" y="-1790700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manuel kant"/>
          <p:cNvSpPr>
            <a:spLocks noChangeAspect="1" noChangeArrowheads="1"/>
          </p:cNvSpPr>
          <p:nvPr/>
        </p:nvSpPr>
        <p:spPr bwMode="auto">
          <a:xfrm flipV="1">
            <a:off x="1820256" y="1562100"/>
            <a:ext cx="26003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mmanuel kant"/>
          <p:cNvSpPr>
            <a:spLocks noChangeAspect="1" noChangeArrowheads="1"/>
          </p:cNvSpPr>
          <p:nvPr/>
        </p:nvSpPr>
        <p:spPr bwMode="auto">
          <a:xfrm>
            <a:off x="307975" y="-1638300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www.laphamsquarterly.org/sites/default/files/styles/tall_rectangle_custom_user_small_2x/public/images/contributor/kant_360x450.jpg?itok=ncXB_6Dh&amp;timestamp=14081212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1" y="1700951"/>
            <a:ext cx="3863977" cy="44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3132"/>
          </a:xfrm>
        </p:spPr>
        <p:txBody>
          <a:bodyPr/>
          <a:lstStyle/>
          <a:p>
            <a:r>
              <a:rPr lang="en-US" dirty="0" smtClean="0"/>
              <a:t>Don’t push that Fat man!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19250"/>
            <a:ext cx="8946541" cy="4629149"/>
          </a:xfrm>
        </p:spPr>
        <p:txBody>
          <a:bodyPr/>
          <a:lstStyle/>
          <a:p>
            <a:r>
              <a:rPr lang="en-US" sz="3200" dirty="0"/>
              <a:t>Politically, Kant was one of the earliest exponents of the idea that </a:t>
            </a:r>
            <a:r>
              <a:rPr lang="en-US" sz="3200" dirty="0">
                <a:hlinkClick r:id="rId2" tooltip="Perpetual peace"/>
              </a:rPr>
              <a:t>perpetual peace</a:t>
            </a:r>
            <a:r>
              <a:rPr lang="en-US" sz="3200" dirty="0"/>
              <a:t> could be secured through universal </a:t>
            </a:r>
            <a:r>
              <a:rPr lang="en-US" sz="3200" dirty="0">
                <a:hlinkClick r:id="rId3" tooltip="Democracy"/>
              </a:rPr>
              <a:t>democracy</a:t>
            </a:r>
            <a:r>
              <a:rPr lang="en-US" sz="3200" dirty="0"/>
              <a:t> and </a:t>
            </a:r>
            <a:r>
              <a:rPr lang="en-US" sz="3200" dirty="0">
                <a:hlinkClick r:id="rId4" tooltip="International cooperation"/>
              </a:rPr>
              <a:t>international cooperation</a:t>
            </a:r>
            <a:r>
              <a:rPr lang="en-US" sz="3200" dirty="0" smtClean="0"/>
              <a:t>.</a:t>
            </a:r>
          </a:p>
          <a:p>
            <a:r>
              <a:rPr lang="en-US" sz="3200" i="1" dirty="0" smtClean="0"/>
              <a:t>Critique of Pure Reason: ENDS NEVER JUSTIFY THE MEANS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5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Deontology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4950"/>
            <a:ext cx="8946541" cy="47434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Are moral ‘laws’ absolute? Don’t lie but Anne Frank example</a:t>
            </a:r>
          </a:p>
          <a:p>
            <a:r>
              <a:rPr lang="en-US" sz="3200" dirty="0" smtClean="0"/>
              <a:t>2. Are these laws universal or vary by culture</a:t>
            </a:r>
          </a:p>
          <a:p>
            <a:r>
              <a:rPr lang="en-US" sz="3200" dirty="0" smtClean="0"/>
              <a:t>3. Are they the same for individuals and governments? Is it the job of government to avoid harm?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213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Utilitarians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Utilitarianism is an ethical theory which states that the best action is the one that maximizes utility. "Utility" is defined in various ways, usually in terms of the well-being of sentient </a:t>
            </a:r>
            <a:r>
              <a:rPr lang="en-US" sz="2800" dirty="0" smtClean="0"/>
              <a:t>entities. </a:t>
            </a:r>
          </a:p>
          <a:p>
            <a:r>
              <a:rPr lang="en-US" sz="2800" dirty="0" smtClean="0"/>
              <a:t>The basic premise is that the greatest good for the greatest number is the ethical choice. Change tracks opinion!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371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Utilitarians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5886450" cy="5086349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Jeremy </a:t>
            </a:r>
            <a:r>
              <a:rPr lang="en-US" sz="2800" b="1" u="sng" dirty="0" smtClean="0"/>
              <a:t>Bentham: </a:t>
            </a:r>
            <a:r>
              <a:rPr lang="en-US" sz="2400" dirty="0" smtClean="0"/>
              <a:t>Bentham </a:t>
            </a:r>
            <a:r>
              <a:rPr lang="en-US" sz="2400" dirty="0"/>
              <a:t>introduces a method of calculating the value of pleasures and pains, which has come to be known as the hedonic calculus. Bentham says that the value of a pleasure or pain, considered by itself, can be measured according to its intensity, duration, certainty/uncertainty and propinquity/remoteness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1026" name="Picture 2" descr="http://blogs.ucl.ac.uk/transcribe-bentham/files/2010/04/Auto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1006475"/>
            <a:ext cx="4181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Utilitarians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1529398"/>
            <a:ext cx="5638800" cy="4195481"/>
          </a:xfrm>
        </p:spPr>
        <p:txBody>
          <a:bodyPr/>
          <a:lstStyle/>
          <a:p>
            <a:r>
              <a:rPr lang="en-US" sz="2800" b="1" u="sng" dirty="0"/>
              <a:t>John Stuart Mill</a:t>
            </a:r>
            <a:r>
              <a:rPr lang="en-US" sz="2800" b="1" dirty="0"/>
              <a:t>: </a:t>
            </a:r>
            <a:r>
              <a:rPr lang="en-US" sz="2400" dirty="0"/>
              <a:t>Utilitarianism, is that people really do desire happiness, and since each individual desires their own happiness, it must follow that all of us desire the happiness of everyone, contributing to a larger social utility. Thus, an action that results in the greatest pleasure for the utility of society is the best </a:t>
            </a:r>
            <a:r>
              <a:rPr lang="en-US" sz="2400" dirty="0" smtClean="0"/>
              <a:t>action.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0" name="Picture 2" descr="Image result for john stuart m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4" y="1611658"/>
            <a:ext cx="3425825" cy="43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35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298</TotalTime>
  <Words>453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Ethics &amp; History</vt:lpstr>
      <vt:lpstr>The Trolley Car…</vt:lpstr>
      <vt:lpstr>Ethics Calculations</vt:lpstr>
      <vt:lpstr>The Deontologists</vt:lpstr>
      <vt:lpstr>Don’t push that Fat man!</vt:lpstr>
      <vt:lpstr>The Deontology Critique</vt:lpstr>
      <vt:lpstr>The Utilitarians</vt:lpstr>
      <vt:lpstr>The Utilitarians</vt:lpstr>
      <vt:lpstr>The Utilitarians</vt:lpstr>
      <vt:lpstr>Critiques of Utilitarianism</vt:lpstr>
      <vt:lpstr>Propaganda</vt:lpstr>
      <vt:lpstr>PowerPoint Presentation</vt:lpstr>
      <vt:lpstr>Dr. Seuss &amp; WW II</vt:lpstr>
      <vt:lpstr>PowerPoint Presentation</vt:lpstr>
      <vt:lpstr>PowerPoint Presentation</vt:lpstr>
      <vt:lpstr>PowerPoint Presentation</vt:lpstr>
      <vt:lpstr>Critiques of Deontologists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&amp; History</dc:title>
  <dc:creator>Coyne, Roselyn F.</dc:creator>
  <cp:lastModifiedBy>Coyne, Roselyn F.</cp:lastModifiedBy>
  <cp:revision>16</cp:revision>
  <dcterms:created xsi:type="dcterms:W3CDTF">2017-11-20T13:47:37Z</dcterms:created>
  <dcterms:modified xsi:type="dcterms:W3CDTF">2017-11-21T13:31:07Z</dcterms:modified>
</cp:coreProperties>
</file>