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0"/>
  </p:notesMasterIdLst>
  <p:sldIdLst>
    <p:sldId id="280" r:id="rId2"/>
    <p:sldId id="335" r:id="rId3"/>
    <p:sldId id="282" r:id="rId4"/>
    <p:sldId id="337" r:id="rId5"/>
    <p:sldId id="340" r:id="rId6"/>
    <p:sldId id="338" r:id="rId7"/>
    <p:sldId id="346" r:id="rId8"/>
    <p:sldId id="341" r:id="rId9"/>
    <p:sldId id="347" r:id="rId10"/>
    <p:sldId id="300" r:id="rId11"/>
    <p:sldId id="342" r:id="rId12"/>
    <p:sldId id="349" r:id="rId13"/>
    <p:sldId id="343" r:id="rId14"/>
    <p:sldId id="348" r:id="rId15"/>
    <p:sldId id="344" r:id="rId16"/>
    <p:sldId id="350" r:id="rId17"/>
    <p:sldId id="345" r:id="rId18"/>
    <p:sldId id="351" r:id="rId19"/>
    <p:sldId id="354" r:id="rId20"/>
    <p:sldId id="355" r:id="rId21"/>
    <p:sldId id="356" r:id="rId22"/>
    <p:sldId id="357" r:id="rId23"/>
    <p:sldId id="358" r:id="rId24"/>
    <p:sldId id="359" r:id="rId25"/>
    <p:sldId id="360" r:id="rId26"/>
    <p:sldId id="361" r:id="rId27"/>
    <p:sldId id="362" r:id="rId28"/>
    <p:sldId id="363"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FFFFCC"/>
    <a:srgbClr val="FFCC99"/>
    <a:srgbClr val="A50021"/>
    <a:srgbClr val="C1E0FF"/>
    <a:srgbClr val="66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53" autoAdjust="0"/>
    <p:restoredTop sz="75327" autoAdjust="0"/>
  </p:normalViewPr>
  <p:slideViewPr>
    <p:cSldViewPr>
      <p:cViewPr varScale="1">
        <p:scale>
          <a:sx n="64" d="100"/>
          <a:sy n="64" d="100"/>
        </p:scale>
        <p:origin x="-264" y="-108"/>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0DFA721-F92A-4B2A-BC98-0EE517CF8E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3CF96420-E8F8-4FE7-A0EB-249C6F90B6BB}" type="slidenum">
              <a:rPr lang="en-US" smtClean="0"/>
              <a:pPr>
                <a:defRPr/>
              </a:pPr>
              <a:t>1</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en-US" smtClean="0"/>
              <a:t>42c - identify the major ideas of the Enlightenment from the writings of Locke, Voltaire and Rousseau and their relationship to politics and society</a:t>
            </a:r>
          </a:p>
          <a:p>
            <a:r>
              <a:rPr lang="en-US" smtClean="0"/>
              <a:t>43a - identify the causes and results of the revolutions in England (1689), United States (1776), France (1789), Haiti (1791), and Latin America (1808-1825)</a:t>
            </a:r>
          </a:p>
          <a:p>
            <a:r>
              <a:rPr lang="en-US" smtClean="0"/>
              <a:t>43b - explain Napoleon's rise to power, defeat, and consequences for Europe</a:t>
            </a:r>
          </a:p>
          <a:p>
            <a:endParaRPr lang="en-US" smtClean="0"/>
          </a:p>
          <a:p>
            <a:pPr eaLnBrk="1" hangingPunct="1">
              <a:lnSpc>
                <a:spcPct val="85000"/>
              </a:lnSpc>
              <a:spcBef>
                <a:spcPct val="0"/>
              </a:spcBef>
            </a:pPr>
            <a:r>
              <a:rPr lang="en-US" sz="3600" smtClean="0"/>
              <a:t>What is the Enlightenment?  (HA! book 35.2)</a:t>
            </a:r>
          </a:p>
          <a:p>
            <a:pPr lvl="1" eaLnBrk="1" hangingPunct="1">
              <a:lnSpc>
                <a:spcPct val="85000"/>
              </a:lnSpc>
              <a:spcBef>
                <a:spcPct val="0"/>
              </a:spcBef>
            </a:pPr>
            <a:r>
              <a:rPr lang="en-US" sz="3600" smtClean="0">
                <a:solidFill>
                  <a:schemeClr val="folHlink"/>
                </a:solidFill>
              </a:rPr>
              <a:t>Connect to Sci Rev, Renaissance, Prot Ref</a:t>
            </a:r>
          </a:p>
          <a:p>
            <a:pPr lvl="1" eaLnBrk="1" hangingPunct="1">
              <a:lnSpc>
                <a:spcPct val="85000"/>
              </a:lnSpc>
              <a:spcBef>
                <a:spcPct val="0"/>
              </a:spcBef>
            </a:pPr>
            <a:r>
              <a:rPr lang="en-US" sz="3600" smtClean="0">
                <a:solidFill>
                  <a:schemeClr val="folHlink"/>
                </a:solidFill>
              </a:rPr>
              <a:t>Conflict with old ideas, esp. kings &amp; church</a:t>
            </a:r>
          </a:p>
          <a:p>
            <a:pPr eaLnBrk="1" hangingPunct="1">
              <a:lnSpc>
                <a:spcPct val="85000"/>
              </a:lnSpc>
              <a:spcBef>
                <a:spcPct val="0"/>
              </a:spcBef>
            </a:pPr>
            <a:r>
              <a:rPr lang="en-US" sz="3600" smtClean="0"/>
              <a:t>Enlightenment Thinkers</a:t>
            </a:r>
          </a:p>
          <a:p>
            <a:pPr lvl="1" eaLnBrk="1" hangingPunct="1">
              <a:lnSpc>
                <a:spcPct val="85000"/>
              </a:lnSpc>
              <a:spcBef>
                <a:spcPct val="0"/>
              </a:spcBef>
            </a:pPr>
            <a:r>
              <a:rPr lang="en-US" sz="3600" smtClean="0">
                <a:solidFill>
                  <a:srgbClr val="C00000"/>
                </a:solidFill>
              </a:rPr>
              <a:t>Hobbes, Locke, Rousseau, Montesquieu, Voltaire, (Beccaria??)  Use ISN pg 242-3 (notes then questions to answer??)</a:t>
            </a:r>
          </a:p>
          <a:p>
            <a:pPr lvl="1" eaLnBrk="1" hangingPunct="1">
              <a:lnSpc>
                <a:spcPct val="85000"/>
              </a:lnSpc>
              <a:spcBef>
                <a:spcPct val="0"/>
              </a:spcBef>
            </a:pPr>
            <a:r>
              <a:rPr lang="en-US" sz="3600" smtClean="0">
                <a:solidFill>
                  <a:srgbClr val="0000CC"/>
                </a:solidFill>
              </a:rPr>
              <a:t>Matching Enlightenment thinkers w/ quotes (HA! 35 activity pg 823-825)</a:t>
            </a:r>
          </a:p>
          <a:p>
            <a:pPr eaLnBrk="1" hangingPunct="1">
              <a:lnSpc>
                <a:spcPct val="85000"/>
              </a:lnSpc>
              <a:spcBef>
                <a:spcPct val="0"/>
              </a:spcBef>
            </a:pPr>
            <a:r>
              <a:rPr lang="en-US" sz="3600" smtClean="0"/>
              <a:t>Impact of Enlightenment (HA! book 35.8-9)</a:t>
            </a:r>
          </a:p>
          <a:p>
            <a:pPr lvl="1" eaLnBrk="1" hangingPunct="1">
              <a:lnSpc>
                <a:spcPct val="85000"/>
              </a:lnSpc>
              <a:spcBef>
                <a:spcPct val="0"/>
              </a:spcBef>
            </a:pPr>
            <a:r>
              <a:rPr lang="en-US" sz="3600" smtClean="0">
                <a:solidFill>
                  <a:srgbClr val="C00000"/>
                </a:solidFill>
              </a:rPr>
              <a:t>Enlightened Despots, women, music, economics, foreshadow political revolutions </a:t>
            </a:r>
          </a:p>
          <a:p>
            <a:pPr lvl="1" eaLnBrk="1" hangingPunct="1">
              <a:lnSpc>
                <a:spcPct val="85000"/>
              </a:lnSpc>
              <a:spcBef>
                <a:spcPct val="0"/>
              </a:spcBef>
            </a:pPr>
            <a:r>
              <a:rPr lang="en-US" sz="3600" smtClean="0">
                <a:solidFill>
                  <a:srgbClr val="0000CC"/>
                </a:solidFill>
              </a:rPr>
              <a:t>Activity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b="1" smtClean="0"/>
              <a:t>In the wake of the Scientific Revolution, and the new </a:t>
            </a:r>
            <a:r>
              <a:rPr lang="en-US" smtClean="0"/>
              <a:t>ways of thinking it prompted, scholars and philosophers began to reevaluate old notions about other aspects of society. They sought new insight into the underlying beliefs regarding government, religion, economics, and education. Their</a:t>
            </a:r>
          </a:p>
          <a:p>
            <a:r>
              <a:rPr lang="en-US" smtClean="0"/>
              <a:t>efforts spurred the </a:t>
            </a:r>
            <a:r>
              <a:rPr lang="en-US" b="1" smtClean="0"/>
              <a:t>Enlightenment, a new intellectual movement that stressed </a:t>
            </a:r>
            <a:r>
              <a:rPr lang="en-US" smtClean="0"/>
              <a:t>reason and thought and the power of individuals to solve problems. Known also as the Age of Reason, the movement reached its height in the mid-1700s and brought great change to many aspects of Western civilization. </a:t>
            </a:r>
          </a:p>
        </p:txBody>
      </p:sp>
      <p:sp>
        <p:nvSpPr>
          <p:cNvPr id="4" name="Slide Number Placeholder 3"/>
          <p:cNvSpPr>
            <a:spLocks noGrp="1"/>
          </p:cNvSpPr>
          <p:nvPr>
            <p:ph type="sldNum" sz="quarter" idx="5"/>
          </p:nvPr>
        </p:nvSpPr>
        <p:spPr/>
        <p:txBody>
          <a:bodyPr/>
          <a:lstStyle/>
          <a:p>
            <a:pPr>
              <a:defRPr/>
            </a:pPr>
            <a:fld id="{D2847B34-CB27-4647-A517-7E8A5AA5037F}"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 Philosophes Advocate Reason</a:t>
            </a:r>
          </a:p>
          <a:p>
            <a:pPr>
              <a:defRPr/>
            </a:pPr>
            <a:r>
              <a:rPr lang="en-US" dirty="0" smtClean="0"/>
              <a:t>The Enlightenment reached its height in France in the mid-1700s. Paris became the meeting place for people who wanted to discuss politics and ideas. The social critics of this period in France were known as philosophes (</a:t>
            </a:r>
            <a:r>
              <a:rPr lang="en-US" dirty="0" err="1" smtClean="0"/>
              <a:t>FIHL•uh•SAHFS</a:t>
            </a:r>
            <a:r>
              <a:rPr lang="en-US" dirty="0" smtClean="0"/>
              <a:t>), the French word for philosophers. The philosophes believed that people could apply reason to all aspects of life, just as Isaac Newton had applied reason to</a:t>
            </a:r>
          </a:p>
          <a:p>
            <a:pPr>
              <a:defRPr/>
            </a:pPr>
            <a:r>
              <a:rPr lang="en-US" dirty="0" smtClean="0"/>
              <a:t>science. Five concepts formed the core of their beliefs:</a:t>
            </a:r>
          </a:p>
          <a:p>
            <a:pPr marL="228600" indent="-228600">
              <a:buFontTx/>
              <a:buAutoNum type="arabicPeriod"/>
              <a:defRPr/>
            </a:pPr>
            <a:r>
              <a:rPr lang="en-US" dirty="0" smtClean="0"/>
              <a:t>Reason</a:t>
            </a:r>
          </a:p>
          <a:p>
            <a:pPr marL="228600" indent="-228600">
              <a:defRPr/>
            </a:pPr>
            <a:r>
              <a:rPr lang="en-US" dirty="0" smtClean="0"/>
              <a:t>Enlightened thinkers believed truth could be discovered through reason or logical thinking.</a:t>
            </a:r>
          </a:p>
          <a:p>
            <a:pPr>
              <a:defRPr/>
            </a:pPr>
            <a:r>
              <a:rPr lang="en-US" dirty="0" smtClean="0"/>
              <a:t>2. Nature </a:t>
            </a:r>
          </a:p>
          <a:p>
            <a:pPr>
              <a:defRPr/>
            </a:pPr>
            <a:r>
              <a:rPr lang="en-US" dirty="0" smtClean="0"/>
              <a:t>The philosophes believed that what was natural was also good and reasonable.</a:t>
            </a:r>
          </a:p>
          <a:p>
            <a:pPr>
              <a:defRPr/>
            </a:pPr>
            <a:r>
              <a:rPr lang="en-US" dirty="0" smtClean="0"/>
              <a:t>3. Happiness </a:t>
            </a:r>
          </a:p>
          <a:p>
            <a:pPr>
              <a:defRPr/>
            </a:pPr>
            <a:r>
              <a:rPr lang="en-US" dirty="0" smtClean="0"/>
              <a:t>The philosophes rejected the medieval notion that people should find joy in the hereafter and urged people to seek well-being on earth.</a:t>
            </a:r>
          </a:p>
          <a:p>
            <a:pPr>
              <a:defRPr/>
            </a:pPr>
            <a:r>
              <a:rPr lang="en-US" dirty="0" smtClean="0"/>
              <a:t>4. Progress </a:t>
            </a:r>
          </a:p>
          <a:p>
            <a:pPr>
              <a:defRPr/>
            </a:pPr>
            <a:r>
              <a:rPr lang="en-US" dirty="0" smtClean="0"/>
              <a:t>The philosophes stressed that society and humankind could improve.</a:t>
            </a:r>
          </a:p>
          <a:p>
            <a:pPr>
              <a:defRPr/>
            </a:pPr>
            <a:r>
              <a:rPr lang="en-US" dirty="0" smtClean="0"/>
              <a:t>5. Liberty </a:t>
            </a:r>
          </a:p>
          <a:p>
            <a:pPr>
              <a:defRPr/>
            </a:pPr>
            <a:r>
              <a:rPr lang="en-US" dirty="0" smtClean="0"/>
              <a:t>The philosophes called for the liberties that the English people had won in their Glorious Revolution and Bill of Rights.</a:t>
            </a:r>
            <a:endParaRPr lang="en-US" dirty="0"/>
          </a:p>
        </p:txBody>
      </p:sp>
      <p:sp>
        <p:nvSpPr>
          <p:cNvPr id="4" name="Slide Number Placeholder 3"/>
          <p:cNvSpPr>
            <a:spLocks noGrp="1"/>
          </p:cNvSpPr>
          <p:nvPr>
            <p:ph type="sldNum" sz="quarter" idx="5"/>
          </p:nvPr>
        </p:nvSpPr>
        <p:spPr/>
        <p:txBody>
          <a:bodyPr/>
          <a:lstStyle/>
          <a:p>
            <a:pPr>
              <a:defRPr/>
            </a:pPr>
            <a:fld id="{3AE0BC51-B27F-43A7-9D2D-7B9554B61264}"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The Philosophes Advocate Reason</a:t>
            </a:r>
          </a:p>
          <a:p>
            <a:pPr>
              <a:defRPr/>
            </a:pPr>
            <a:r>
              <a:rPr lang="en-US" dirty="0" smtClean="0"/>
              <a:t>The Enlightenment reached its height in France in the mid-1700s. Paris became the meeting place for people who wanted to discuss politics and ideas. The social critics of this period in France were known as philosophes (</a:t>
            </a:r>
            <a:r>
              <a:rPr lang="en-US" dirty="0" err="1" smtClean="0"/>
              <a:t>FIHL•uh•SAHFS</a:t>
            </a:r>
            <a:r>
              <a:rPr lang="en-US" dirty="0" smtClean="0"/>
              <a:t>), the French word for philosophers. The philosophes believed that people could apply reason to all aspects of life, just as Isaac Newton had applied reason to</a:t>
            </a:r>
          </a:p>
          <a:p>
            <a:pPr>
              <a:defRPr/>
            </a:pPr>
            <a:r>
              <a:rPr lang="en-US" dirty="0" smtClean="0"/>
              <a:t>science. Five concepts formed the core of their beliefs:</a:t>
            </a:r>
          </a:p>
          <a:p>
            <a:pPr marL="228600" indent="-228600">
              <a:buFontTx/>
              <a:buAutoNum type="arabicPeriod"/>
              <a:defRPr/>
            </a:pPr>
            <a:r>
              <a:rPr lang="en-US" dirty="0" smtClean="0"/>
              <a:t>Reason</a:t>
            </a:r>
          </a:p>
          <a:p>
            <a:pPr marL="228600" indent="-228600">
              <a:defRPr/>
            </a:pPr>
            <a:r>
              <a:rPr lang="en-US" dirty="0" smtClean="0"/>
              <a:t>Enlightened thinkers believed truth could be discovered through reason or logical thinking.</a:t>
            </a:r>
          </a:p>
          <a:p>
            <a:pPr>
              <a:defRPr/>
            </a:pPr>
            <a:r>
              <a:rPr lang="en-US" dirty="0" smtClean="0"/>
              <a:t>2. Nature </a:t>
            </a:r>
          </a:p>
          <a:p>
            <a:pPr>
              <a:defRPr/>
            </a:pPr>
            <a:r>
              <a:rPr lang="en-US" dirty="0" smtClean="0"/>
              <a:t>The philosophes believed that what was natural was also good and reasonable.</a:t>
            </a:r>
          </a:p>
          <a:p>
            <a:pPr>
              <a:defRPr/>
            </a:pPr>
            <a:r>
              <a:rPr lang="en-US" dirty="0" smtClean="0"/>
              <a:t>3. Happiness </a:t>
            </a:r>
          </a:p>
          <a:p>
            <a:pPr>
              <a:defRPr/>
            </a:pPr>
            <a:r>
              <a:rPr lang="en-US" dirty="0" smtClean="0"/>
              <a:t>The philosophes rejected the medieval notion that people should find joy in the hereafter and urged people to seek well-being on earth.</a:t>
            </a:r>
          </a:p>
          <a:p>
            <a:pPr>
              <a:defRPr/>
            </a:pPr>
            <a:r>
              <a:rPr lang="en-US" dirty="0" smtClean="0"/>
              <a:t>4. Progress </a:t>
            </a:r>
          </a:p>
          <a:p>
            <a:pPr>
              <a:defRPr/>
            </a:pPr>
            <a:r>
              <a:rPr lang="en-US" dirty="0" smtClean="0"/>
              <a:t>The philosophes stressed that society and humankind could improve.</a:t>
            </a:r>
          </a:p>
          <a:p>
            <a:pPr>
              <a:defRPr/>
            </a:pPr>
            <a:r>
              <a:rPr lang="en-US" dirty="0" smtClean="0"/>
              <a:t>5. Liberty </a:t>
            </a:r>
          </a:p>
          <a:p>
            <a:pPr>
              <a:defRPr/>
            </a:pPr>
            <a:r>
              <a:rPr lang="en-US" dirty="0" smtClean="0"/>
              <a:t>The philosophes called for the liberties that the English people had won in their Glorious Revolution and Bill of Rights.</a:t>
            </a:r>
            <a:endParaRPr lang="en-US" dirty="0"/>
          </a:p>
        </p:txBody>
      </p:sp>
      <p:sp>
        <p:nvSpPr>
          <p:cNvPr id="4" name="Slide Number Placeholder 3"/>
          <p:cNvSpPr>
            <a:spLocks noGrp="1"/>
          </p:cNvSpPr>
          <p:nvPr>
            <p:ph type="sldNum" sz="quarter" idx="5"/>
          </p:nvPr>
        </p:nvSpPr>
        <p:spPr/>
        <p:txBody>
          <a:bodyPr/>
          <a:lstStyle/>
          <a:p>
            <a:pPr>
              <a:defRPr/>
            </a:pPr>
            <a:fld id="{432F848D-2637-4833-B995-9762F3E22248}"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A628628F-E50B-4CE3-9226-1A22E6DC01C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pPr algn="ctr">
              <a:lnSpc>
                <a:spcPct val="80000"/>
              </a:lnSpc>
              <a:spcBef>
                <a:spcPct val="0"/>
              </a:spcBef>
              <a:spcAft>
                <a:spcPts val="600"/>
              </a:spcAft>
            </a:pPr>
            <a:endParaRPr lang="en-US" smtClean="0">
              <a:ea typeface="Calibri" pitchFamily="34" charset="0"/>
              <a:cs typeface="Calibri" pitchFamily="34" charset="0"/>
            </a:endParaRPr>
          </a:p>
        </p:txBody>
      </p:sp>
      <p:sp>
        <p:nvSpPr>
          <p:cNvPr id="4" name="Slide Number Placeholder 3"/>
          <p:cNvSpPr>
            <a:spLocks noGrp="1"/>
          </p:cNvSpPr>
          <p:nvPr>
            <p:ph type="sldNum" sz="quarter" idx="5"/>
          </p:nvPr>
        </p:nvSpPr>
        <p:spPr/>
        <p:txBody>
          <a:bodyPr/>
          <a:lstStyle/>
          <a:p>
            <a:pPr>
              <a:defRPr/>
            </a:pPr>
            <a:fld id="{C87B1F95-823D-40DB-9EBD-1A97CF4C05C0}"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pPr>
              <a:defRPr/>
            </a:pPr>
            <a:r>
              <a:rPr lang="en-US" dirty="0" smtClean="0"/>
              <a:t>An Italian philosophe named Cesare </a:t>
            </a:r>
            <a:r>
              <a:rPr lang="en-US" dirty="0" err="1" smtClean="0"/>
              <a:t>Bonesana</a:t>
            </a:r>
            <a:r>
              <a:rPr lang="en-US" dirty="0" smtClean="0"/>
              <a:t> Beccaria (</a:t>
            </a:r>
            <a:r>
              <a:rPr lang="en-US" dirty="0" err="1" smtClean="0"/>
              <a:t>BAYK•uh•REE•ah</a:t>
            </a:r>
            <a:r>
              <a:rPr lang="en-US" dirty="0" smtClean="0"/>
              <a:t>) turned his thoughts to the justice system. He believed that laws existed to preserve social order, not to avenge crimes. Beccaria regularly criticized common abuses of justice. They included torturing of witnesses and suspects, irregular proceedings in trials, and punishments that were arbitrary or cruel. He argued that a person accused of a crime should receive a speedy trial, and that torture should never be used. Moreover, he said, the degree of punishment should be based on the seriousness of the crime. He also believed that capital punishment should be abolished. Beccaria based his ideas about justice on the principle that governments should seek the greatest good for the greatest number of people. His ideas influenced criminal law reformers in Europe and North America.</a:t>
            </a:r>
            <a:endParaRPr lang="en-US" dirty="0"/>
          </a:p>
        </p:txBody>
      </p:sp>
      <p:sp>
        <p:nvSpPr>
          <p:cNvPr id="4" name="Slide Number Placeholder 3"/>
          <p:cNvSpPr>
            <a:spLocks noGrp="1"/>
          </p:cNvSpPr>
          <p:nvPr>
            <p:ph type="sldNum" sz="quarter" idx="5"/>
          </p:nvPr>
        </p:nvSpPr>
        <p:spPr/>
        <p:txBody>
          <a:bodyPr/>
          <a:lstStyle/>
          <a:p>
            <a:pPr>
              <a:defRPr/>
            </a:pPr>
            <a:fld id="{10ED5DE8-F1EE-4D43-8C75-4E9A97A16006}" type="slidenum">
              <a:rPr lang="en-US" smtClean="0"/>
              <a:pPr>
                <a:defRPr/>
              </a:pPr>
              <a:t>17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0FEDF87F-4FE2-4034-881A-79906DD817FD}" type="slidenum">
              <a:rPr lang="en-US" smtClean="0"/>
              <a:pPr>
                <a:defRPr/>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643ECB08-DCD3-4820-835C-CB5399D8F467}" type="slidenum">
              <a:rPr lang="en-US" smtClean="0"/>
              <a:pPr>
                <a:defRPr/>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50"/>
              <a:chOff x="-3" y="1562"/>
              <a:chExt cx="5763" cy="650"/>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6"/>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40"/>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198"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61"/>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4"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0" y="175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0"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2" y="168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7" y="176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3"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36"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71" y="165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2"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39" y="164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77" y="1653"/>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24" y="1732"/>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47"/>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59" y="166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56" y="169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0" r:id="rId1"/>
    <p:sldLayoutId id="2147483775" r:id="rId2"/>
    <p:sldLayoutId id="2147483776" r:id="rId3"/>
    <p:sldLayoutId id="2147483777" r:id="rId4"/>
    <p:sldLayoutId id="2147483778" r:id="rId5"/>
    <p:sldLayoutId id="214748377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u="sng" smtClean="0"/>
              <a:t>Essential Question</a:t>
            </a:r>
            <a:r>
              <a:rPr lang="en-US" smtClean="0"/>
              <a:t>:</a:t>
            </a:r>
          </a:p>
          <a:p>
            <a:pPr lvl="1" eaLnBrk="1" hangingPunct="1">
              <a:lnSpc>
                <a:spcPct val="90000"/>
              </a:lnSpc>
              <a:spcBef>
                <a:spcPct val="0"/>
              </a:spcBef>
            </a:pPr>
            <a:r>
              <a:rPr lang="en-US" smtClean="0"/>
              <a:t>What were the key ideas of the Enlightenment?</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r>
              <a:rPr lang="en-US" u="sng" smtClean="0">
                <a:solidFill>
                  <a:schemeClr val="folHlink"/>
                </a:solidFill>
              </a:rPr>
              <a:t>Warm-Up Question</a:t>
            </a:r>
            <a:r>
              <a:rPr lang="en-US" smtClean="0">
                <a:solidFill>
                  <a:schemeClr val="folHlink"/>
                </a:solidFill>
              </a:rPr>
              <a:t>:</a:t>
            </a:r>
          </a:p>
          <a:p>
            <a:pPr lvl="1" eaLnBrk="1" hangingPunct="1">
              <a:lnSpc>
                <a:spcPct val="90000"/>
              </a:lnSpc>
              <a:spcBef>
                <a:spcPct val="0"/>
              </a:spcBef>
            </a:pPr>
            <a:r>
              <a:rPr lang="en-US" smtClean="0">
                <a:solidFill>
                  <a:schemeClr val="folHlink"/>
                </a:solidFill>
              </a:rPr>
              <a:t>What do you not like about    </a:t>
            </a:r>
            <a:br>
              <a:rPr lang="en-US" smtClean="0">
                <a:solidFill>
                  <a:schemeClr val="folHlink"/>
                </a:solidFill>
              </a:rPr>
            </a:br>
            <a:r>
              <a:rPr lang="en-US" smtClean="0">
                <a:solidFill>
                  <a:schemeClr val="folHlink"/>
                </a:solidFill>
              </a:rPr>
              <a:t>East View High?</a:t>
            </a:r>
          </a:p>
          <a:p>
            <a:pPr lvl="1" eaLnBrk="1" hangingPunct="1">
              <a:lnSpc>
                <a:spcPct val="90000"/>
              </a:lnSpc>
              <a:spcBef>
                <a:spcPct val="0"/>
              </a:spcBef>
            </a:pPr>
            <a:r>
              <a:rPr lang="en-US" smtClean="0">
                <a:solidFill>
                  <a:schemeClr val="folHlink"/>
                </a:solidFill>
              </a:rPr>
              <a:t>What suggestions do you have </a:t>
            </a:r>
            <a:br>
              <a:rPr lang="en-US" smtClean="0">
                <a:solidFill>
                  <a:schemeClr val="folHlink"/>
                </a:solidFill>
              </a:rPr>
            </a:br>
            <a:r>
              <a:rPr lang="en-US" smtClean="0">
                <a:solidFill>
                  <a:schemeClr val="folHlink"/>
                </a:solidFill>
              </a:rPr>
              <a:t>to make this school better? </a:t>
            </a:r>
            <a:endParaRPr lang="en-US"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09600" y="76200"/>
            <a:ext cx="7848600" cy="1066800"/>
          </a:xfrm>
          <a:solidFill>
            <a:srgbClr val="CCFFCC"/>
          </a:solidFill>
          <a:ln>
            <a:solidFill>
              <a:schemeClr val="tx1"/>
            </a:solidFill>
          </a:ln>
        </p:spPr>
        <p:txBody>
          <a:bodyPr/>
          <a:lstStyle/>
          <a:p>
            <a:pPr eaLnBrk="1" hangingPunct="1">
              <a:lnSpc>
                <a:spcPct val="85000"/>
              </a:lnSpc>
            </a:pPr>
            <a:r>
              <a:rPr lang="en-US" sz="3600" i="1" u="sng" smtClean="0">
                <a:solidFill>
                  <a:schemeClr val="tx1"/>
                </a:solidFill>
              </a:rPr>
              <a:t>Quick Writing Prompt</a:t>
            </a:r>
            <a:r>
              <a:rPr lang="en-US" sz="3600" smtClean="0">
                <a:solidFill>
                  <a:schemeClr val="tx1"/>
                </a:solidFill>
              </a:rPr>
              <a:t>: </a:t>
            </a:r>
            <a:br>
              <a:rPr lang="en-US" sz="3600" smtClean="0">
                <a:solidFill>
                  <a:schemeClr val="tx1"/>
                </a:solidFill>
              </a:rPr>
            </a:br>
            <a:r>
              <a:rPr lang="en-US" sz="3600" smtClean="0">
                <a:solidFill>
                  <a:schemeClr val="tx1"/>
                </a:solidFill>
              </a:rPr>
              <a:t>Who’s ideas are right: Hobbes or Locke?</a:t>
            </a:r>
          </a:p>
        </p:txBody>
      </p:sp>
      <p:sp>
        <p:nvSpPr>
          <p:cNvPr id="12291" name="Rectangle 6"/>
          <p:cNvSpPr>
            <a:spLocks noGrp="1" noChangeArrowheads="1"/>
          </p:cNvSpPr>
          <p:nvPr>
            <p:ph type="body" sz="half" idx="1"/>
          </p:nvPr>
        </p:nvSpPr>
        <p:spPr>
          <a:xfrm>
            <a:off x="76200" y="1219200"/>
            <a:ext cx="4572000" cy="5638800"/>
          </a:xfrm>
        </p:spPr>
        <p:txBody>
          <a:bodyPr/>
          <a:lstStyle/>
          <a:p>
            <a:pPr algn="ctr" eaLnBrk="1" hangingPunct="1">
              <a:lnSpc>
                <a:spcPct val="85000"/>
              </a:lnSpc>
              <a:spcBef>
                <a:spcPct val="0"/>
              </a:spcBef>
              <a:spcAft>
                <a:spcPts val="1000"/>
              </a:spcAft>
              <a:buFont typeface="Wingdings" pitchFamily="2" charset="2"/>
              <a:buNone/>
            </a:pPr>
            <a:r>
              <a:rPr lang="en-US" sz="3600" b="1" u="sng" smtClean="0">
                <a:solidFill>
                  <a:srgbClr val="C00000"/>
                </a:solidFill>
              </a:rPr>
              <a:t>Hobbes</a:t>
            </a:r>
          </a:p>
          <a:p>
            <a:pPr eaLnBrk="1" hangingPunct="1">
              <a:lnSpc>
                <a:spcPct val="85000"/>
              </a:lnSpc>
              <a:spcBef>
                <a:spcPct val="0"/>
              </a:spcBef>
              <a:spcAft>
                <a:spcPts val="1000"/>
              </a:spcAft>
            </a:pPr>
            <a:r>
              <a:rPr lang="en-US" sz="3600" smtClean="0">
                <a:solidFill>
                  <a:srgbClr val="C00000"/>
                </a:solidFill>
              </a:rPr>
              <a:t>People are naturally selfish &amp; act out of self-interest </a:t>
            </a:r>
          </a:p>
          <a:p>
            <a:pPr eaLnBrk="1" hangingPunct="1">
              <a:lnSpc>
                <a:spcPct val="85000"/>
              </a:lnSpc>
              <a:spcBef>
                <a:spcPct val="0"/>
              </a:spcBef>
              <a:spcAft>
                <a:spcPts val="1000"/>
              </a:spcAft>
            </a:pPr>
            <a:r>
              <a:rPr lang="en-US" sz="3600" smtClean="0">
                <a:solidFill>
                  <a:srgbClr val="C00000"/>
                </a:solidFill>
              </a:rPr>
              <a:t>Without gov’t control, society would be chaotic</a:t>
            </a:r>
          </a:p>
          <a:p>
            <a:pPr eaLnBrk="1" hangingPunct="1">
              <a:lnSpc>
                <a:spcPct val="85000"/>
              </a:lnSpc>
              <a:spcBef>
                <a:spcPct val="0"/>
              </a:spcBef>
              <a:spcAft>
                <a:spcPts val="1000"/>
              </a:spcAft>
            </a:pPr>
            <a:r>
              <a:rPr lang="en-US" sz="3600" smtClean="0">
                <a:solidFill>
                  <a:srgbClr val="C00000"/>
                </a:solidFill>
              </a:rPr>
              <a:t>People are like children &amp; need a strong “father” to keep them in line </a:t>
            </a:r>
          </a:p>
        </p:txBody>
      </p:sp>
      <p:sp>
        <p:nvSpPr>
          <p:cNvPr id="12292" name="Rectangle 7"/>
          <p:cNvSpPr>
            <a:spLocks noGrp="1" noChangeArrowheads="1"/>
          </p:cNvSpPr>
          <p:nvPr>
            <p:ph type="body" sz="half" idx="2"/>
          </p:nvPr>
        </p:nvSpPr>
        <p:spPr>
          <a:xfrm>
            <a:off x="4648200" y="1219200"/>
            <a:ext cx="4495800" cy="5638800"/>
          </a:xfrm>
        </p:spPr>
        <p:txBody>
          <a:bodyPr/>
          <a:lstStyle/>
          <a:p>
            <a:pPr algn="ctr" eaLnBrk="1" hangingPunct="1">
              <a:lnSpc>
                <a:spcPct val="85000"/>
              </a:lnSpc>
              <a:spcBef>
                <a:spcPct val="0"/>
              </a:spcBef>
              <a:spcAft>
                <a:spcPts val="1000"/>
              </a:spcAft>
              <a:buFont typeface="Wingdings" pitchFamily="2" charset="2"/>
              <a:buNone/>
            </a:pPr>
            <a:r>
              <a:rPr lang="en-US" sz="3600" b="1" u="sng" smtClean="0">
                <a:solidFill>
                  <a:srgbClr val="0000CC"/>
                </a:solidFill>
              </a:rPr>
              <a:t>Locke</a:t>
            </a:r>
          </a:p>
          <a:p>
            <a:pPr eaLnBrk="1" hangingPunct="1">
              <a:lnSpc>
                <a:spcPct val="85000"/>
              </a:lnSpc>
              <a:spcBef>
                <a:spcPct val="0"/>
              </a:spcBef>
              <a:spcAft>
                <a:spcPts val="1000"/>
              </a:spcAft>
            </a:pPr>
            <a:r>
              <a:rPr lang="en-US" sz="3600" smtClean="0">
                <a:solidFill>
                  <a:srgbClr val="0000CC"/>
                </a:solidFill>
              </a:rPr>
              <a:t>People are reasonable &amp; able     to make decisions</a:t>
            </a:r>
          </a:p>
          <a:p>
            <a:pPr eaLnBrk="1" hangingPunct="1">
              <a:lnSpc>
                <a:spcPct val="85000"/>
              </a:lnSpc>
              <a:spcBef>
                <a:spcPct val="0"/>
              </a:spcBef>
              <a:spcAft>
                <a:spcPts val="1000"/>
              </a:spcAft>
            </a:pPr>
            <a:r>
              <a:rPr lang="en-US" sz="3600" smtClean="0">
                <a:solidFill>
                  <a:srgbClr val="0000CC"/>
                </a:solidFill>
              </a:rPr>
              <a:t>Freedom &amp; liberty   are more important than order &amp; safety </a:t>
            </a:r>
          </a:p>
          <a:p>
            <a:pPr eaLnBrk="1" hangingPunct="1">
              <a:lnSpc>
                <a:spcPct val="85000"/>
              </a:lnSpc>
              <a:spcBef>
                <a:spcPct val="0"/>
              </a:spcBef>
              <a:spcAft>
                <a:spcPts val="1000"/>
              </a:spcAft>
            </a:pPr>
            <a:r>
              <a:rPr lang="en-US" sz="3600" smtClean="0">
                <a:solidFill>
                  <a:srgbClr val="0000CC"/>
                </a:solidFill>
              </a:rPr>
              <a:t>People should be able to overthrow kings who abuse their power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13315" name="Picture 2" descr="http://ebooks.adelaide.edu.au/v/voltaire/portrait.jpg"/>
          <p:cNvPicPr>
            <a:picLocks noChangeAspect="1" noChangeArrowheads="1"/>
          </p:cNvPicPr>
          <p:nvPr/>
        </p:nvPicPr>
        <p:blipFill>
          <a:blip r:embed="rId2" cstate="print"/>
          <a:srcRect l="9494"/>
          <a:stretch>
            <a:fillRect/>
          </a:stretch>
        </p:blipFill>
        <p:spPr bwMode="auto">
          <a:xfrm>
            <a:off x="76200" y="1219200"/>
            <a:ext cx="3422650" cy="4981575"/>
          </a:xfrm>
          <a:prstGeom prst="rect">
            <a:avLst/>
          </a:prstGeom>
          <a:noFill/>
          <a:ln w="9525">
            <a:noFill/>
            <a:miter lim="800000"/>
            <a:headEnd/>
            <a:tailEnd/>
          </a:ln>
        </p:spPr>
      </p:pic>
      <p:sp>
        <p:nvSpPr>
          <p:cNvPr id="13316" name="Rectangular Callout 14"/>
          <p:cNvSpPr>
            <a:spLocks noChangeArrowheads="1"/>
          </p:cNvSpPr>
          <p:nvPr/>
        </p:nvSpPr>
        <p:spPr bwMode="auto">
          <a:xfrm>
            <a:off x="3581400" y="1066800"/>
            <a:ext cx="5410200" cy="12954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The French philosophe Voltaire was one of the most famous writers of the Enlightenment</a:t>
            </a:r>
          </a:p>
        </p:txBody>
      </p:sp>
      <p:sp>
        <p:nvSpPr>
          <p:cNvPr id="16" name="Rectangular Callout 15"/>
          <p:cNvSpPr>
            <a:spLocks noChangeArrowheads="1"/>
          </p:cNvSpPr>
          <p:nvPr/>
        </p:nvSpPr>
        <p:spPr bwMode="auto">
          <a:xfrm>
            <a:off x="3581400" y="2590800"/>
            <a:ext cx="5410200" cy="16002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Voltaire argued for the rights of freedom of speech &amp; religion; He criticized intolerance, prejudice, &amp; oppression </a:t>
            </a:r>
          </a:p>
        </p:txBody>
      </p:sp>
      <p:sp>
        <p:nvSpPr>
          <p:cNvPr id="17" name="Rectangular Callout 16"/>
          <p:cNvSpPr>
            <a:spLocks noChangeArrowheads="1"/>
          </p:cNvSpPr>
          <p:nvPr/>
        </p:nvSpPr>
        <p:spPr bwMode="auto">
          <a:xfrm>
            <a:off x="3581400" y="4419600"/>
            <a:ext cx="5410200" cy="2057400"/>
          </a:xfrm>
          <a:prstGeom prst="wedgeRectCallout">
            <a:avLst>
              <a:gd name="adj1" fmla="val -11819"/>
              <a:gd name="adj2" fmla="val 3676"/>
            </a:avLst>
          </a:prstGeom>
          <a:solidFill>
            <a:srgbClr val="C1E0FF"/>
          </a:solidFill>
          <a:ln w="9525" algn="ctr">
            <a:solidFill>
              <a:schemeClr val="tx1"/>
            </a:solidFill>
            <a:round/>
            <a:headEnd/>
            <a:tailEnd/>
          </a:ln>
        </p:spPr>
        <p:txBody>
          <a:bodyPr/>
          <a:lstStyle/>
          <a:p>
            <a:pPr algn="ctr">
              <a:lnSpc>
                <a:spcPct val="80000"/>
              </a:lnSpc>
            </a:pPr>
            <a:r>
              <a:rPr lang="en-US" sz="3200"/>
              <a:t>Voltaire was jailed twice in France for criticizing the gov’t but his letters to European monarchs helped introduce new reforms &amp; freedoms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76200" y="152400"/>
            <a:ext cx="5791200" cy="990600"/>
          </a:xfrm>
          <a:solidFill>
            <a:srgbClr val="CCFFCC"/>
          </a:solidFill>
          <a:ln>
            <a:solidFill>
              <a:schemeClr val="tx1"/>
            </a:solidFill>
          </a:ln>
        </p:spPr>
        <p:txBody>
          <a:bodyPr/>
          <a:lstStyle/>
          <a:p>
            <a:pPr eaLnBrk="1" hangingPunct="1">
              <a:lnSpc>
                <a:spcPct val="85000"/>
              </a:lnSpc>
            </a:pPr>
            <a:r>
              <a:rPr lang="en-US" sz="3600" i="1" u="sng" smtClean="0">
                <a:solidFill>
                  <a:schemeClr val="tx1"/>
                </a:solidFill>
              </a:rPr>
              <a:t>Quick Writing Prompt: </a:t>
            </a:r>
            <a:br>
              <a:rPr lang="en-US" sz="3600" i="1" u="sng" smtClean="0">
                <a:solidFill>
                  <a:schemeClr val="tx1"/>
                </a:solidFill>
              </a:rPr>
            </a:br>
            <a:r>
              <a:rPr lang="en-US" sz="3600" i="1" smtClean="0">
                <a:solidFill>
                  <a:schemeClr val="tx1"/>
                </a:solidFill>
              </a:rPr>
              <a:t>Do you agree with Voltaire? </a:t>
            </a:r>
          </a:p>
        </p:txBody>
      </p:sp>
      <p:sp>
        <p:nvSpPr>
          <p:cNvPr id="14339" name="Rectangle 6"/>
          <p:cNvSpPr>
            <a:spLocks noGrp="1" noChangeArrowheads="1"/>
          </p:cNvSpPr>
          <p:nvPr>
            <p:ph type="body" sz="half" idx="1"/>
          </p:nvPr>
        </p:nvSpPr>
        <p:spPr>
          <a:xfrm>
            <a:off x="0" y="1295400"/>
            <a:ext cx="9144000" cy="5486400"/>
          </a:xfrm>
        </p:spPr>
        <p:txBody>
          <a:bodyPr/>
          <a:lstStyle/>
          <a:p>
            <a:pPr marL="0" algn="ctr" eaLnBrk="1" hangingPunct="1">
              <a:lnSpc>
                <a:spcPct val="85000"/>
              </a:lnSpc>
              <a:spcBef>
                <a:spcPct val="0"/>
              </a:spcBef>
              <a:spcAft>
                <a:spcPts val="1000"/>
              </a:spcAft>
              <a:buFont typeface="Wingdings" pitchFamily="2" charset="2"/>
              <a:buNone/>
            </a:pPr>
            <a:r>
              <a:rPr lang="en-US" sz="3600" smtClean="0">
                <a:solidFill>
                  <a:srgbClr val="C00000"/>
                </a:solidFill>
              </a:rPr>
              <a:t>Voltaire once said:</a:t>
            </a:r>
            <a:br>
              <a:rPr lang="en-US" sz="3600" smtClean="0">
                <a:solidFill>
                  <a:srgbClr val="C00000"/>
                </a:solidFill>
              </a:rPr>
            </a:br>
            <a:r>
              <a:rPr lang="en-US" sz="3600" smtClean="0">
                <a:solidFill>
                  <a:srgbClr val="C00000"/>
                </a:solidFill>
              </a:rPr>
              <a:t>“I may disapprove of what you say, but I will defend to the death your right to say it.”</a:t>
            </a:r>
          </a:p>
        </p:txBody>
      </p:sp>
      <p:pic>
        <p:nvPicPr>
          <p:cNvPr id="14340" name="Picture 4" descr="http://blogs.citypages.com/gop/FreeSpeechZone.jpg"/>
          <p:cNvPicPr>
            <a:picLocks noChangeAspect="1" noChangeArrowheads="1"/>
          </p:cNvPicPr>
          <p:nvPr/>
        </p:nvPicPr>
        <p:blipFill>
          <a:blip r:embed="rId2" cstate="print"/>
          <a:srcRect/>
          <a:stretch>
            <a:fillRect/>
          </a:stretch>
        </p:blipFill>
        <p:spPr bwMode="auto">
          <a:xfrm>
            <a:off x="4724400" y="3048000"/>
            <a:ext cx="4343400" cy="3308350"/>
          </a:xfrm>
          <a:prstGeom prst="rect">
            <a:avLst/>
          </a:prstGeom>
          <a:noFill/>
          <a:ln w="9525">
            <a:noFill/>
            <a:miter lim="800000"/>
            <a:headEnd/>
            <a:tailEnd/>
          </a:ln>
        </p:spPr>
      </p:pic>
      <p:sp>
        <p:nvSpPr>
          <p:cNvPr id="12" name="Rectangle 6"/>
          <p:cNvSpPr txBox="1">
            <a:spLocks noChangeArrowheads="1"/>
          </p:cNvSpPr>
          <p:nvPr/>
        </p:nvSpPr>
        <p:spPr bwMode="auto">
          <a:xfrm>
            <a:off x="152400" y="2895600"/>
            <a:ext cx="4648200" cy="3581400"/>
          </a:xfrm>
          <a:prstGeom prst="rect">
            <a:avLst/>
          </a:prstGeom>
          <a:noFill/>
          <a:ln w="9525">
            <a:noFill/>
            <a:miter lim="800000"/>
            <a:headEnd/>
            <a:tailEnd/>
          </a:ln>
        </p:spPr>
        <p:txBody>
          <a:bodyPr/>
          <a:lstStyle/>
          <a:p>
            <a:pPr indent="-342900" algn="ctr">
              <a:lnSpc>
                <a:spcPct val="85000"/>
              </a:lnSpc>
              <a:spcBef>
                <a:spcPts val="0"/>
              </a:spcBef>
              <a:spcAft>
                <a:spcPts val="1000"/>
              </a:spcAft>
              <a:buClr>
                <a:schemeClr val="accent1"/>
              </a:buClr>
              <a:buFont typeface="Wingdings" pitchFamily="2" charset="2"/>
              <a:buNone/>
              <a:defRPr/>
            </a:pPr>
            <a:endParaRPr kumimoji="1" lang="en-US" sz="1400" kern="0" dirty="0">
              <a:solidFill>
                <a:srgbClr val="C00000"/>
              </a:solidFill>
              <a:cs typeface="Calibri" pitchFamily="34" charset="0"/>
            </a:endParaRPr>
          </a:p>
          <a:p>
            <a:pPr indent="-342900" algn="ctr">
              <a:lnSpc>
                <a:spcPct val="85000"/>
              </a:lnSpc>
              <a:spcBef>
                <a:spcPts val="0"/>
              </a:spcBef>
              <a:spcAft>
                <a:spcPts val="1000"/>
              </a:spcAft>
              <a:buClr>
                <a:schemeClr val="accent1"/>
              </a:buClr>
              <a:buFont typeface="Wingdings" pitchFamily="2" charset="2"/>
              <a:buNone/>
              <a:defRPr/>
            </a:pPr>
            <a:r>
              <a:rPr kumimoji="1" lang="en-US" sz="3600" kern="0" dirty="0">
                <a:solidFill>
                  <a:srgbClr val="0000CC"/>
                </a:solidFill>
                <a:cs typeface="Calibri" pitchFamily="34" charset="0"/>
              </a:rPr>
              <a:t>When, if ever, should freedom of speech be restricted? </a:t>
            </a:r>
          </a:p>
          <a:p>
            <a:pPr indent="-342900" algn="ctr">
              <a:lnSpc>
                <a:spcPct val="85000"/>
              </a:lnSpc>
              <a:spcBef>
                <a:spcPts val="0"/>
              </a:spcBef>
              <a:spcAft>
                <a:spcPts val="1000"/>
              </a:spcAft>
              <a:buClr>
                <a:schemeClr val="accent1"/>
              </a:buClr>
              <a:buFont typeface="Wingdings" pitchFamily="2" charset="2"/>
              <a:buNone/>
              <a:defRPr/>
            </a:pPr>
            <a:r>
              <a:rPr kumimoji="1" lang="en-US" sz="1000" kern="0" dirty="0">
                <a:solidFill>
                  <a:srgbClr val="0000CC"/>
                </a:solidFill>
                <a:cs typeface="Calibri" pitchFamily="34" charset="0"/>
              </a:rPr>
              <a:t/>
            </a:r>
            <a:br>
              <a:rPr kumimoji="1" lang="en-US" sz="1000" kern="0" dirty="0">
                <a:solidFill>
                  <a:srgbClr val="0000CC"/>
                </a:solidFill>
                <a:cs typeface="Calibri" pitchFamily="34" charset="0"/>
              </a:rPr>
            </a:br>
            <a:r>
              <a:rPr kumimoji="1" lang="en-US" sz="3600" kern="0" dirty="0">
                <a:solidFill>
                  <a:srgbClr val="0000CC"/>
                </a:solidFill>
                <a:cs typeface="Calibri" pitchFamily="34" charset="0"/>
              </a:rPr>
              <a:t>Consider schools, TV, radio, wartime, etc.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15363" name="Picture 2" descr="http://gran-logia-andorra.com/ca/system/files/u1/famosos_montesquieu.jpg"/>
          <p:cNvPicPr>
            <a:picLocks noChangeAspect="1" noChangeArrowheads="1"/>
          </p:cNvPicPr>
          <p:nvPr/>
        </p:nvPicPr>
        <p:blipFill>
          <a:blip r:embed="rId2" cstate="print"/>
          <a:srcRect/>
          <a:stretch>
            <a:fillRect/>
          </a:stretch>
        </p:blipFill>
        <p:spPr bwMode="auto">
          <a:xfrm>
            <a:off x="5410200" y="1123950"/>
            <a:ext cx="3657600" cy="5200650"/>
          </a:xfrm>
          <a:prstGeom prst="rect">
            <a:avLst/>
          </a:prstGeom>
          <a:noFill/>
          <a:ln w="9525">
            <a:noFill/>
            <a:miter lim="800000"/>
            <a:headEnd/>
            <a:tailEnd/>
          </a:ln>
        </p:spPr>
      </p:pic>
      <p:sp>
        <p:nvSpPr>
          <p:cNvPr id="15364" name="Rectangular Callout 10"/>
          <p:cNvSpPr>
            <a:spLocks noChangeArrowheads="1"/>
          </p:cNvSpPr>
          <p:nvPr/>
        </p:nvSpPr>
        <p:spPr bwMode="auto">
          <a:xfrm>
            <a:off x="76200" y="762000"/>
            <a:ext cx="5181600" cy="19812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Baron de Montesquieu agreed with John Locke that government should protect individual liberties &amp; that too much power led to tyranny</a:t>
            </a:r>
          </a:p>
        </p:txBody>
      </p:sp>
      <p:sp>
        <p:nvSpPr>
          <p:cNvPr id="12" name="Rectangular Callout 11"/>
          <p:cNvSpPr>
            <a:spLocks noChangeArrowheads="1"/>
          </p:cNvSpPr>
          <p:nvPr/>
        </p:nvSpPr>
        <p:spPr bwMode="auto">
          <a:xfrm>
            <a:off x="76200" y="2819400"/>
            <a:ext cx="5181600" cy="16002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Montesquieu believed </a:t>
            </a:r>
            <a:br>
              <a:rPr lang="en-US" sz="3200"/>
            </a:br>
            <a:r>
              <a:rPr lang="en-US" sz="3200"/>
              <a:t>in separation of powers: divide power among 3 branches of government</a:t>
            </a:r>
          </a:p>
        </p:txBody>
      </p:sp>
      <p:pic>
        <p:nvPicPr>
          <p:cNvPr id="13" name="Picture 9" descr="03-2"/>
          <p:cNvPicPr>
            <a:picLocks noChangeArrowheads="1"/>
          </p:cNvPicPr>
          <p:nvPr/>
        </p:nvPicPr>
        <p:blipFill>
          <a:blip r:embed="rId3" cstate="print"/>
          <a:srcRect/>
          <a:stretch>
            <a:fillRect/>
          </a:stretch>
        </p:blipFill>
        <p:spPr bwMode="auto">
          <a:xfrm>
            <a:off x="76200" y="4572000"/>
            <a:ext cx="5257800" cy="2209800"/>
          </a:xfrm>
          <a:prstGeom prst="rect">
            <a:avLst/>
          </a:prstGeom>
          <a:solidFill>
            <a:srgbClr val="CCFFFF"/>
          </a:solidFill>
          <a:ln w="38100">
            <a:solidFill>
              <a:schemeClr val="tx1"/>
            </a:solidFill>
            <a:miter lim="800000"/>
            <a:headEnd/>
            <a:tailEnd/>
          </a:ln>
        </p:spPr>
      </p:pic>
      <p:sp>
        <p:nvSpPr>
          <p:cNvPr id="14" name="Rectangle 13"/>
          <p:cNvSpPr>
            <a:spLocks noChangeArrowheads="1"/>
          </p:cNvSpPr>
          <p:nvPr/>
        </p:nvSpPr>
        <p:spPr bwMode="auto">
          <a:xfrm>
            <a:off x="152400" y="6096000"/>
            <a:ext cx="1600200" cy="685800"/>
          </a:xfrm>
          <a:prstGeom prst="rect">
            <a:avLst/>
          </a:prstGeom>
          <a:noFill/>
          <a:ln w="76200" algn="ctr">
            <a:solidFill>
              <a:srgbClr val="0000CC"/>
            </a:solidFill>
            <a:round/>
            <a:headEnd/>
            <a:tailEnd/>
          </a:ln>
        </p:spPr>
        <p:txBody>
          <a:bodyPr/>
          <a:lstStyle/>
          <a:p>
            <a:pPr eaLnBrk="0" hangingPunct="0"/>
            <a:endParaRPr lang="en-US"/>
          </a:p>
        </p:txBody>
      </p:sp>
      <p:sp>
        <p:nvSpPr>
          <p:cNvPr id="15" name="Rectangle 14"/>
          <p:cNvSpPr>
            <a:spLocks noChangeArrowheads="1"/>
          </p:cNvSpPr>
          <p:nvPr/>
        </p:nvSpPr>
        <p:spPr bwMode="auto">
          <a:xfrm>
            <a:off x="1905000" y="6096000"/>
            <a:ext cx="1600200" cy="685800"/>
          </a:xfrm>
          <a:prstGeom prst="rect">
            <a:avLst/>
          </a:prstGeom>
          <a:noFill/>
          <a:ln w="76200" algn="ctr">
            <a:solidFill>
              <a:srgbClr val="C00000"/>
            </a:solidFill>
            <a:round/>
            <a:headEnd/>
            <a:tailEnd/>
          </a:ln>
        </p:spPr>
        <p:txBody>
          <a:bodyPr/>
          <a:lstStyle/>
          <a:p>
            <a:pPr eaLnBrk="0" hangingPunct="0"/>
            <a:endParaRPr lang="en-US"/>
          </a:p>
        </p:txBody>
      </p:sp>
      <p:sp>
        <p:nvSpPr>
          <p:cNvPr id="16" name="Rectangle 15"/>
          <p:cNvSpPr>
            <a:spLocks noChangeArrowheads="1"/>
          </p:cNvSpPr>
          <p:nvPr/>
        </p:nvSpPr>
        <p:spPr bwMode="auto">
          <a:xfrm>
            <a:off x="3657600" y="6096000"/>
            <a:ext cx="1600200" cy="685800"/>
          </a:xfrm>
          <a:prstGeom prst="rect">
            <a:avLst/>
          </a:prstGeom>
          <a:noFill/>
          <a:ln w="76200" algn="ctr">
            <a:solidFill>
              <a:srgbClr val="660066"/>
            </a:solidFill>
            <a:round/>
            <a:headEnd/>
            <a:tailEnd/>
          </a:ln>
        </p:spPr>
        <p:txBody>
          <a:bodyPr/>
          <a:lstStyle/>
          <a:p>
            <a:pPr eaLnBrk="0" hangingPunct="0"/>
            <a:endParaRPr lang="en-US"/>
          </a:p>
        </p:txBody>
      </p:sp>
      <p:pic>
        <p:nvPicPr>
          <p:cNvPr id="15371" name="Picture 11" descr="http://thegoldenspiral.org/wp-content/uploads/2008/10/house-of-representatives.jpg"/>
          <p:cNvPicPr>
            <a:picLocks noChangeAspect="1" noChangeArrowheads="1"/>
          </p:cNvPicPr>
          <p:nvPr/>
        </p:nvPicPr>
        <p:blipFill>
          <a:blip r:embed="rId4" cstate="print"/>
          <a:srcRect/>
          <a:stretch>
            <a:fillRect/>
          </a:stretch>
        </p:blipFill>
        <p:spPr bwMode="auto">
          <a:xfrm>
            <a:off x="152400" y="4641850"/>
            <a:ext cx="1676400" cy="1377950"/>
          </a:xfrm>
          <a:prstGeom prst="rect">
            <a:avLst/>
          </a:prstGeom>
          <a:noFill/>
          <a:ln w="9525">
            <a:noFill/>
            <a:miter lim="800000"/>
            <a:headEnd/>
            <a:tailEnd/>
          </a:ln>
        </p:spPr>
      </p:pic>
      <p:pic>
        <p:nvPicPr>
          <p:cNvPr id="15377" name="Picture 17" descr="Elena Kagan U.S. Supreme Court members (first row L-R) Associate Justice Clarence Thomas, Associate Justice Antonin Scalia, Chief Justice John Roberts, Associate Justice Anthony Kennedy, Associate Justice Ruth Bader Ginsburg, (back row L-R) Associate Justice Sonia Sotomayor, Associate Justice Stephen Breyer, Associate Justice Samuel Alito and Associate Justice Elena Kagan pose for photographs in the East Conference Room at the Supreme Court building October 8, 2010 in Washington, DC. This is the first time in history that three women are simultaneously serving on the court."/>
          <p:cNvPicPr>
            <a:picLocks noChangeAspect="1" noChangeArrowheads="1"/>
          </p:cNvPicPr>
          <p:nvPr/>
        </p:nvPicPr>
        <p:blipFill>
          <a:blip r:embed="rId5" cstate="print"/>
          <a:srcRect/>
          <a:stretch>
            <a:fillRect/>
          </a:stretch>
        </p:blipFill>
        <p:spPr bwMode="auto">
          <a:xfrm>
            <a:off x="3505200" y="4648200"/>
            <a:ext cx="1828800" cy="1371600"/>
          </a:xfrm>
          <a:prstGeom prst="rect">
            <a:avLst/>
          </a:prstGeom>
          <a:noFill/>
          <a:ln w="9525">
            <a:noFill/>
            <a:miter lim="800000"/>
            <a:headEnd/>
            <a:tailEnd/>
          </a:ln>
        </p:spPr>
      </p:pic>
      <p:pic>
        <p:nvPicPr>
          <p:cNvPr id="17" name="Picture 13" descr="http://scrapetv.com/News/News%20Pages/Politics/images-2/barack-obama-speech.jpg"/>
          <p:cNvPicPr>
            <a:picLocks noChangeAspect="1" noChangeArrowheads="1"/>
          </p:cNvPicPr>
          <p:nvPr/>
        </p:nvPicPr>
        <p:blipFill>
          <a:blip r:embed="rId6" cstate="print"/>
          <a:srcRect/>
          <a:stretch>
            <a:fillRect/>
          </a:stretch>
        </p:blipFill>
        <p:spPr bwMode="auto">
          <a:xfrm>
            <a:off x="1905000" y="4649788"/>
            <a:ext cx="1676400" cy="13985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5371"/>
                                        </p:tgtEl>
                                        <p:attrNameLst>
                                          <p:attrName>style.visibility</p:attrName>
                                        </p:attrNameLst>
                                      </p:cBhvr>
                                      <p:to>
                                        <p:strVal val="visible"/>
                                      </p:to>
                                    </p:set>
                                    <p:animEffect transition="in" filter="fade">
                                      <p:cBhvr>
                                        <p:cTn id="16" dur="1000"/>
                                        <p:tgtEl>
                                          <p:spTgt spid="1537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5"/>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6"/>
                                        </p:tgtEl>
                                        <p:attrNameLst>
                                          <p:attrName>style.visibility</p:attrName>
                                        </p:attrNameLst>
                                      </p:cBhvr>
                                      <p:to>
                                        <p:strVal val="visible"/>
                                      </p:to>
                                    </p:set>
                                  </p:childTnLst>
                                </p:cTn>
                              </p:par>
                              <p:par>
                                <p:cTn id="28" presetID="10" presetClass="entr" presetSubtype="0" fill="hold" nodeType="withEffect">
                                  <p:stCondLst>
                                    <p:cond delay="0"/>
                                  </p:stCondLst>
                                  <p:childTnLst>
                                    <p:set>
                                      <p:cBhvr>
                                        <p:cTn id="29" dur="1" fill="hold">
                                          <p:stCondLst>
                                            <p:cond delay="0"/>
                                          </p:stCondLst>
                                        </p:cTn>
                                        <p:tgtEl>
                                          <p:spTgt spid="15377"/>
                                        </p:tgtEl>
                                        <p:attrNameLst>
                                          <p:attrName>style.visibility</p:attrName>
                                        </p:attrNameLst>
                                      </p:cBhvr>
                                      <p:to>
                                        <p:strVal val="visible"/>
                                      </p:to>
                                    </p:set>
                                    <p:animEffect transition="in" filter="fade">
                                      <p:cBhvr>
                                        <p:cTn id="30" dur="1000"/>
                                        <p:tgtEl>
                                          <p:spTgt spid="153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utoUpdateAnimBg="0"/>
      <p:bldP spid="14" grpId="0" animBg="1" autoUpdateAnimBg="0"/>
      <p:bldP spid="15" grpId="0" animBg="1" autoUpdateAnimBg="0"/>
      <p:bldP spid="16"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endParaRPr lang="en-US" smtClean="0"/>
          </a:p>
        </p:txBody>
      </p:sp>
      <p:sp>
        <p:nvSpPr>
          <p:cNvPr id="16387" name="Content Placeholder 2"/>
          <p:cNvSpPr>
            <a:spLocks noGrp="1"/>
          </p:cNvSpPr>
          <p:nvPr>
            <p:ph idx="1"/>
          </p:nvPr>
        </p:nvSpPr>
        <p:spPr/>
        <p:txBody>
          <a:bodyPr/>
          <a:lstStyle/>
          <a:p>
            <a:endParaRPr lang="en-US" smtClean="0"/>
          </a:p>
        </p:txBody>
      </p:sp>
      <p:pic>
        <p:nvPicPr>
          <p:cNvPr id="16388" name="Picture 4" descr="C03-066"/>
          <p:cNvPicPr>
            <a:picLocks noChangeAspect="1" noChangeArrowheads="1"/>
          </p:cNvPicPr>
          <p:nvPr/>
        </p:nvPicPr>
        <p:blipFill>
          <a:blip r:embed="rId2" cstate="print"/>
          <a:srcRect/>
          <a:stretch>
            <a:fillRect/>
          </a:stretch>
        </p:blipFill>
        <p:spPr bwMode="auto">
          <a:xfrm>
            <a:off x="838200" y="533400"/>
            <a:ext cx="7467600" cy="6400800"/>
          </a:xfrm>
          <a:prstGeom prst="rect">
            <a:avLst/>
          </a:prstGeom>
          <a:noFill/>
          <a:ln w="38100">
            <a:solidFill>
              <a:schemeClr val="tx1"/>
            </a:solidFill>
            <a:miter lim="800000"/>
            <a:headEnd/>
            <a:tailEnd/>
          </a:ln>
        </p:spPr>
      </p:pic>
      <p:sp>
        <p:nvSpPr>
          <p:cNvPr id="16389" name="Rectangular Callout 4"/>
          <p:cNvSpPr>
            <a:spLocks noChangeArrowheads="1"/>
          </p:cNvSpPr>
          <p:nvPr/>
        </p:nvSpPr>
        <p:spPr bwMode="auto">
          <a:xfrm>
            <a:off x="152400" y="0"/>
            <a:ext cx="8763000" cy="1219200"/>
          </a:xfrm>
          <a:prstGeom prst="wedgeRectCallout">
            <a:avLst>
              <a:gd name="adj1" fmla="val -11819"/>
              <a:gd name="adj2" fmla="val 3676"/>
            </a:avLst>
          </a:prstGeom>
          <a:solidFill>
            <a:srgbClr val="FFFFCC"/>
          </a:solidFill>
          <a:ln w="9525" algn="ctr">
            <a:solidFill>
              <a:schemeClr val="tx1"/>
            </a:solidFill>
            <a:round/>
            <a:headEnd/>
            <a:tailEnd/>
          </a:ln>
        </p:spPr>
        <p:txBody>
          <a:bodyPr/>
          <a:lstStyle/>
          <a:p>
            <a:pPr algn="ctr">
              <a:lnSpc>
                <a:spcPct val="80000"/>
              </a:lnSpc>
            </a:pPr>
            <a:r>
              <a:rPr lang="en-US" sz="3200"/>
              <a:t>Montesquieu’s model of gov’t also included a system of checks &amp; balances in which each branch of gov’t could limit the power of the other branches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17411" name="Picture 2" descr="http://upload.wikimedia.org/wikipedia/commons/thumb/b/b7/Jean-Jacques_Rousseau_%28painted_portrait%29.jpg/200px-Jean-Jacques_Rousseau_%28painted_portrait%29.jpg"/>
          <p:cNvPicPr>
            <a:picLocks noChangeAspect="1" noChangeArrowheads="1"/>
          </p:cNvPicPr>
          <p:nvPr/>
        </p:nvPicPr>
        <p:blipFill>
          <a:blip r:embed="rId2" cstate="print"/>
          <a:srcRect/>
          <a:stretch>
            <a:fillRect/>
          </a:stretch>
        </p:blipFill>
        <p:spPr bwMode="auto">
          <a:xfrm>
            <a:off x="76200" y="1066800"/>
            <a:ext cx="3505200" cy="5549900"/>
          </a:xfrm>
          <a:prstGeom prst="rect">
            <a:avLst/>
          </a:prstGeom>
          <a:noFill/>
          <a:ln w="9525">
            <a:noFill/>
            <a:miter lim="800000"/>
            <a:headEnd/>
            <a:tailEnd/>
          </a:ln>
        </p:spPr>
      </p:pic>
      <p:sp>
        <p:nvSpPr>
          <p:cNvPr id="17412" name="Rectangular Callout 6"/>
          <p:cNvSpPr>
            <a:spLocks noChangeArrowheads="1"/>
          </p:cNvSpPr>
          <p:nvPr/>
        </p:nvSpPr>
        <p:spPr bwMode="auto">
          <a:xfrm>
            <a:off x="3733800" y="990600"/>
            <a:ext cx="5257800" cy="12954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The Swiss philosophe </a:t>
            </a:r>
            <a:br>
              <a:rPr lang="en-US" sz="3200"/>
            </a:br>
            <a:r>
              <a:rPr lang="en-US" sz="3200"/>
              <a:t>Jean-Jacques Rousseau believed in individual freedom </a:t>
            </a:r>
          </a:p>
        </p:txBody>
      </p:sp>
      <p:sp>
        <p:nvSpPr>
          <p:cNvPr id="8" name="Rectangular Callout 7"/>
          <p:cNvSpPr>
            <a:spLocks noChangeArrowheads="1"/>
          </p:cNvSpPr>
          <p:nvPr/>
        </p:nvSpPr>
        <p:spPr bwMode="auto">
          <a:xfrm>
            <a:off x="3733800" y="2514600"/>
            <a:ext cx="5257800" cy="21336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Rousseau believed that people are naturally good, but power corrupts them; Free people form a social contract &amp; gov’t based on the common good</a:t>
            </a:r>
          </a:p>
        </p:txBody>
      </p:sp>
      <p:sp>
        <p:nvSpPr>
          <p:cNvPr id="9" name="Rectangular Callout 8"/>
          <p:cNvSpPr>
            <a:spLocks noChangeArrowheads="1"/>
          </p:cNvSpPr>
          <p:nvPr/>
        </p:nvSpPr>
        <p:spPr bwMode="auto">
          <a:xfrm>
            <a:off x="3733800" y="4876800"/>
            <a:ext cx="5257800" cy="1752600"/>
          </a:xfrm>
          <a:prstGeom prst="wedgeRectCallout">
            <a:avLst>
              <a:gd name="adj1" fmla="val -11819"/>
              <a:gd name="adj2" fmla="val 3676"/>
            </a:avLst>
          </a:prstGeom>
          <a:solidFill>
            <a:srgbClr val="C1E0FF"/>
          </a:solidFill>
          <a:ln w="9525" algn="ctr">
            <a:solidFill>
              <a:schemeClr val="tx1"/>
            </a:solidFill>
            <a:round/>
            <a:headEnd/>
            <a:tailEnd/>
          </a:ln>
        </p:spPr>
        <p:txBody>
          <a:bodyPr/>
          <a:lstStyle/>
          <a:p>
            <a:pPr algn="ctr">
              <a:lnSpc>
                <a:spcPct val="80000"/>
              </a:lnSpc>
            </a:pPr>
            <a:r>
              <a:rPr lang="en-US" sz="3200"/>
              <a:t>Rousseau argued for a </a:t>
            </a:r>
            <a:br>
              <a:rPr lang="en-US" sz="3200"/>
            </a:br>
            <a:r>
              <a:rPr lang="en-US" sz="3200"/>
              <a:t>direct democracy that is guided by the general will </a:t>
            </a:r>
            <a:br>
              <a:rPr lang="en-US" sz="3200"/>
            </a:br>
            <a:r>
              <a:rPr lang="en-US" sz="3200"/>
              <a:t>of the majority of citizens  </a:t>
            </a:r>
          </a:p>
        </p:txBody>
      </p:sp>
      <p:sp>
        <p:nvSpPr>
          <p:cNvPr id="10" name="Rectangular Callout 9"/>
          <p:cNvSpPr>
            <a:spLocks noChangeArrowheads="1"/>
          </p:cNvSpPr>
          <p:nvPr/>
        </p:nvSpPr>
        <p:spPr bwMode="auto">
          <a:xfrm>
            <a:off x="228600" y="5105400"/>
            <a:ext cx="3200400" cy="1676400"/>
          </a:xfrm>
          <a:prstGeom prst="wedgeRectCallout">
            <a:avLst>
              <a:gd name="adj1" fmla="val -11819"/>
              <a:gd name="adj2" fmla="val 3676"/>
            </a:avLst>
          </a:prstGeom>
          <a:solidFill>
            <a:srgbClr val="FFCC99"/>
          </a:solidFill>
          <a:ln w="38100" algn="ctr">
            <a:solidFill>
              <a:schemeClr val="tx1"/>
            </a:solidFill>
            <a:round/>
            <a:headEnd/>
            <a:tailEnd/>
          </a:ln>
        </p:spPr>
        <p:txBody>
          <a:bodyPr/>
          <a:lstStyle/>
          <a:p>
            <a:pPr algn="ctr">
              <a:lnSpc>
                <a:spcPct val="80000"/>
              </a:lnSpc>
            </a:pPr>
            <a:r>
              <a:rPr lang="en-US" sz="3200"/>
              <a:t>What kind of </a:t>
            </a:r>
            <a:br>
              <a:rPr lang="en-US" sz="3200"/>
            </a:br>
            <a:r>
              <a:rPr lang="en-US" sz="3200"/>
              <a:t>gov’t do you </a:t>
            </a:r>
            <a:br>
              <a:rPr lang="en-US" sz="3200"/>
            </a:br>
            <a:r>
              <a:rPr lang="en-US" sz="3200"/>
              <a:t>think Rousseau supported?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09600" y="228600"/>
            <a:ext cx="8229600" cy="1447800"/>
          </a:xfrm>
          <a:solidFill>
            <a:srgbClr val="CCFFCC"/>
          </a:solidFill>
          <a:ln>
            <a:solidFill>
              <a:schemeClr val="tx1"/>
            </a:solidFill>
          </a:ln>
        </p:spPr>
        <p:txBody>
          <a:bodyPr/>
          <a:lstStyle/>
          <a:p>
            <a:pPr eaLnBrk="1" hangingPunct="1">
              <a:lnSpc>
                <a:spcPct val="85000"/>
              </a:lnSpc>
            </a:pPr>
            <a:r>
              <a:rPr lang="en-US" sz="3600" i="1" u="sng" smtClean="0">
                <a:solidFill>
                  <a:schemeClr val="tx1"/>
                </a:solidFill>
              </a:rPr>
              <a:t>Quick Writing Prompt</a:t>
            </a:r>
            <a:r>
              <a:rPr lang="en-US" sz="3600" smtClean="0">
                <a:solidFill>
                  <a:schemeClr val="tx1"/>
                </a:solidFill>
              </a:rPr>
              <a:t>: </a:t>
            </a:r>
            <a:br>
              <a:rPr lang="en-US" sz="3600" smtClean="0">
                <a:solidFill>
                  <a:schemeClr val="tx1"/>
                </a:solidFill>
              </a:rPr>
            </a:br>
            <a:r>
              <a:rPr lang="en-US" sz="3600" smtClean="0">
                <a:solidFill>
                  <a:schemeClr val="tx1"/>
                </a:solidFill>
              </a:rPr>
              <a:t>Which form of gov’t is better: </a:t>
            </a:r>
            <a:br>
              <a:rPr lang="en-US" sz="3600" smtClean="0">
                <a:solidFill>
                  <a:schemeClr val="tx1"/>
                </a:solidFill>
              </a:rPr>
            </a:br>
            <a:r>
              <a:rPr lang="en-US" sz="3600" smtClean="0">
                <a:solidFill>
                  <a:schemeClr val="tx1"/>
                </a:solidFill>
              </a:rPr>
              <a:t>Separation of powers or direct democracy? </a:t>
            </a:r>
          </a:p>
        </p:txBody>
      </p:sp>
      <p:sp>
        <p:nvSpPr>
          <p:cNvPr id="18435" name="Rectangle 6"/>
          <p:cNvSpPr>
            <a:spLocks noGrp="1" noChangeArrowheads="1"/>
          </p:cNvSpPr>
          <p:nvPr>
            <p:ph type="body" sz="half" idx="1"/>
          </p:nvPr>
        </p:nvSpPr>
        <p:spPr>
          <a:xfrm>
            <a:off x="76200" y="1981200"/>
            <a:ext cx="4572000" cy="4876800"/>
          </a:xfrm>
        </p:spPr>
        <p:txBody>
          <a:bodyPr/>
          <a:lstStyle/>
          <a:p>
            <a:pPr algn="ctr" eaLnBrk="1" hangingPunct="1">
              <a:lnSpc>
                <a:spcPct val="85000"/>
              </a:lnSpc>
              <a:spcBef>
                <a:spcPct val="0"/>
              </a:spcBef>
              <a:spcAft>
                <a:spcPts val="1000"/>
              </a:spcAft>
              <a:buFont typeface="Wingdings" pitchFamily="2" charset="2"/>
              <a:buNone/>
            </a:pPr>
            <a:r>
              <a:rPr lang="en-US" sz="3600" b="1" u="sng" smtClean="0">
                <a:solidFill>
                  <a:srgbClr val="C00000"/>
                </a:solidFill>
              </a:rPr>
              <a:t>Montesquieu</a:t>
            </a:r>
          </a:p>
          <a:p>
            <a:pPr eaLnBrk="1" hangingPunct="1">
              <a:lnSpc>
                <a:spcPct val="85000"/>
              </a:lnSpc>
              <a:spcBef>
                <a:spcPct val="0"/>
              </a:spcBef>
              <a:spcAft>
                <a:spcPts val="1000"/>
              </a:spcAft>
            </a:pPr>
            <a:r>
              <a:rPr lang="en-US" sz="3600" smtClean="0">
                <a:solidFill>
                  <a:srgbClr val="C00000"/>
                </a:solidFill>
              </a:rPr>
              <a:t>Take power from  one king &amp; divide </a:t>
            </a:r>
            <a:br>
              <a:rPr lang="en-US" sz="3600" smtClean="0">
                <a:solidFill>
                  <a:srgbClr val="C00000"/>
                </a:solidFill>
              </a:rPr>
            </a:br>
            <a:r>
              <a:rPr lang="en-US" sz="3600" smtClean="0">
                <a:solidFill>
                  <a:srgbClr val="C00000"/>
                </a:solidFill>
              </a:rPr>
              <a:t>it among 3 branches of gov’t that each can limit other branches </a:t>
            </a:r>
          </a:p>
        </p:txBody>
      </p:sp>
      <p:sp>
        <p:nvSpPr>
          <p:cNvPr id="18436" name="Rectangle 7"/>
          <p:cNvSpPr>
            <a:spLocks noGrp="1" noChangeArrowheads="1"/>
          </p:cNvSpPr>
          <p:nvPr>
            <p:ph type="body" sz="half" idx="2"/>
          </p:nvPr>
        </p:nvSpPr>
        <p:spPr>
          <a:xfrm>
            <a:off x="4572000" y="1981200"/>
            <a:ext cx="4495800" cy="4876800"/>
          </a:xfrm>
        </p:spPr>
        <p:txBody>
          <a:bodyPr/>
          <a:lstStyle/>
          <a:p>
            <a:pPr algn="ctr" eaLnBrk="1" hangingPunct="1">
              <a:lnSpc>
                <a:spcPct val="85000"/>
              </a:lnSpc>
              <a:spcBef>
                <a:spcPct val="0"/>
              </a:spcBef>
              <a:spcAft>
                <a:spcPts val="1000"/>
              </a:spcAft>
              <a:buFont typeface="Wingdings" pitchFamily="2" charset="2"/>
              <a:buNone/>
            </a:pPr>
            <a:r>
              <a:rPr lang="en-US" sz="3600" b="1" u="sng" smtClean="0">
                <a:solidFill>
                  <a:srgbClr val="0000CC"/>
                </a:solidFill>
              </a:rPr>
              <a:t>Rousseau</a:t>
            </a:r>
          </a:p>
          <a:p>
            <a:pPr eaLnBrk="1" hangingPunct="1">
              <a:lnSpc>
                <a:spcPct val="85000"/>
              </a:lnSpc>
              <a:spcBef>
                <a:spcPct val="0"/>
              </a:spcBef>
              <a:spcAft>
                <a:spcPts val="1000"/>
              </a:spcAft>
            </a:pPr>
            <a:r>
              <a:rPr lang="en-US" sz="3600" smtClean="0">
                <a:solidFill>
                  <a:srgbClr val="0000CC"/>
                </a:solidFill>
              </a:rPr>
              <a:t>Let the people make all decisions directly to ensure what the majority wants, the majority gets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19459" name="Picture 2" descr="http://t3.gstatic.com/images?q=tbn:ANd9GcTfCC4VL3V1dtAk1nlU9wdSTkBNjnSWvGN1fjTKYkic2IoL9pAc&amp;t=1"/>
          <p:cNvPicPr>
            <a:picLocks noChangeAspect="1" noChangeArrowheads="1"/>
          </p:cNvPicPr>
          <p:nvPr/>
        </p:nvPicPr>
        <p:blipFill>
          <a:blip r:embed="rId3" cstate="print"/>
          <a:srcRect r="8890"/>
          <a:stretch>
            <a:fillRect/>
          </a:stretch>
        </p:blipFill>
        <p:spPr bwMode="auto">
          <a:xfrm>
            <a:off x="5410200" y="990600"/>
            <a:ext cx="3663950" cy="5181600"/>
          </a:xfrm>
          <a:prstGeom prst="rect">
            <a:avLst/>
          </a:prstGeom>
          <a:noFill/>
          <a:ln w="9525">
            <a:noFill/>
            <a:miter lim="800000"/>
            <a:headEnd/>
            <a:tailEnd/>
          </a:ln>
        </p:spPr>
      </p:pic>
      <p:sp>
        <p:nvSpPr>
          <p:cNvPr id="19460" name="Rectangular Callout 6"/>
          <p:cNvSpPr>
            <a:spLocks noChangeArrowheads="1"/>
          </p:cNvSpPr>
          <p:nvPr/>
        </p:nvSpPr>
        <p:spPr bwMode="auto">
          <a:xfrm>
            <a:off x="76200" y="762000"/>
            <a:ext cx="5105400" cy="12954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Italian philosophe </a:t>
            </a:r>
            <a:br>
              <a:rPr lang="en-US" sz="3200"/>
            </a:br>
            <a:r>
              <a:rPr lang="en-US" sz="3200"/>
              <a:t>Cesare Beccaria criticized abuses in the justice system  </a:t>
            </a:r>
          </a:p>
        </p:txBody>
      </p:sp>
      <p:sp>
        <p:nvSpPr>
          <p:cNvPr id="8" name="Rectangular Callout 7"/>
          <p:cNvSpPr>
            <a:spLocks noChangeArrowheads="1"/>
          </p:cNvSpPr>
          <p:nvPr/>
        </p:nvSpPr>
        <p:spPr bwMode="auto">
          <a:xfrm>
            <a:off x="76200" y="2209800"/>
            <a:ext cx="5105400" cy="16764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Beccaria was upset with the use of torture, corrupt judges, secret trials, &amp; severe punishments for crimes</a:t>
            </a:r>
          </a:p>
        </p:txBody>
      </p:sp>
      <p:pic>
        <p:nvPicPr>
          <p:cNvPr id="82952" name="Picture 8" descr="http://static.howstuffworks.com/gif/10-medieval-torture-devices3.jpg"/>
          <p:cNvPicPr>
            <a:picLocks noChangeAspect="1" noChangeArrowheads="1"/>
          </p:cNvPicPr>
          <p:nvPr/>
        </p:nvPicPr>
        <p:blipFill>
          <a:blip r:embed="rId4" cstate="print"/>
          <a:srcRect/>
          <a:stretch>
            <a:fillRect/>
          </a:stretch>
        </p:blipFill>
        <p:spPr bwMode="auto">
          <a:xfrm>
            <a:off x="838200" y="4038600"/>
            <a:ext cx="3646488" cy="2819400"/>
          </a:xfrm>
          <a:prstGeom prst="rect">
            <a:avLst/>
          </a:prstGeom>
          <a:noFill/>
          <a:ln w="9525">
            <a:noFill/>
            <a:miter lim="800000"/>
            <a:headEnd/>
            <a:tailEnd/>
          </a:ln>
        </p:spPr>
      </p:pic>
      <p:sp>
        <p:nvSpPr>
          <p:cNvPr id="9" name="Rectangular Callout 8"/>
          <p:cNvSpPr>
            <a:spLocks noChangeArrowheads="1"/>
          </p:cNvSpPr>
          <p:nvPr/>
        </p:nvSpPr>
        <p:spPr bwMode="auto">
          <a:xfrm>
            <a:off x="76200" y="4343400"/>
            <a:ext cx="5105400" cy="2057400"/>
          </a:xfrm>
          <a:prstGeom prst="wedgeRectCallout">
            <a:avLst>
              <a:gd name="adj1" fmla="val -11819"/>
              <a:gd name="adj2" fmla="val 3676"/>
            </a:avLst>
          </a:prstGeom>
          <a:solidFill>
            <a:srgbClr val="C1E0FF"/>
          </a:solidFill>
          <a:ln w="9525" algn="ctr">
            <a:solidFill>
              <a:schemeClr val="tx1"/>
            </a:solidFill>
            <a:round/>
            <a:headEnd/>
            <a:tailEnd/>
          </a:ln>
        </p:spPr>
        <p:txBody>
          <a:bodyPr/>
          <a:lstStyle/>
          <a:p>
            <a:pPr algn="ctr">
              <a:lnSpc>
                <a:spcPct val="80000"/>
              </a:lnSpc>
            </a:pPr>
            <a:r>
              <a:rPr lang="en-US" sz="3200"/>
              <a:t>Beccaria argued that people accused of crimes should be given a fair &amp; speedy trial and that capital punishment &amp; torture should be abolished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xit" presetSubtype="0" fill="hold" nodeType="withEffect">
                                  <p:stCondLst>
                                    <p:cond delay="0"/>
                                  </p:stCondLst>
                                  <p:childTnLst>
                                    <p:animEffect transition="out" filter="fade">
                                      <p:cBhvr>
                                        <p:cTn id="14" dur="1000"/>
                                        <p:tgtEl>
                                          <p:spTgt spid="82952"/>
                                        </p:tgtEl>
                                      </p:cBhvr>
                                    </p:animEffect>
                                    <p:set>
                                      <p:cBhvr>
                                        <p:cTn id="15" dur="1" fill="hold">
                                          <p:stCondLst>
                                            <p:cond delay="999"/>
                                          </p:stCondLst>
                                        </p:cTn>
                                        <p:tgtEl>
                                          <p:spTgt spid="829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1524000" y="152400"/>
            <a:ext cx="6172200" cy="990600"/>
          </a:xfrm>
          <a:solidFill>
            <a:srgbClr val="CCFFCC"/>
          </a:solidFill>
          <a:ln>
            <a:solidFill>
              <a:schemeClr val="tx1"/>
            </a:solidFill>
          </a:ln>
        </p:spPr>
        <p:txBody>
          <a:bodyPr/>
          <a:lstStyle/>
          <a:p>
            <a:pPr eaLnBrk="1" hangingPunct="1">
              <a:lnSpc>
                <a:spcPct val="85000"/>
              </a:lnSpc>
            </a:pPr>
            <a:r>
              <a:rPr lang="en-US" sz="3600" i="1" u="sng" smtClean="0">
                <a:solidFill>
                  <a:schemeClr val="tx1"/>
                </a:solidFill>
              </a:rPr>
              <a:t>Quick Writing Prompt: </a:t>
            </a:r>
            <a:br>
              <a:rPr lang="en-US" sz="3600" i="1" u="sng" smtClean="0">
                <a:solidFill>
                  <a:schemeClr val="tx1"/>
                </a:solidFill>
              </a:rPr>
            </a:br>
            <a:r>
              <a:rPr lang="en-US" sz="3600" i="1" smtClean="0">
                <a:solidFill>
                  <a:schemeClr val="tx1"/>
                </a:solidFill>
              </a:rPr>
              <a:t>Do you agree with Beccaria? </a:t>
            </a:r>
          </a:p>
        </p:txBody>
      </p:sp>
      <p:sp>
        <p:nvSpPr>
          <p:cNvPr id="20483" name="Rectangle 6"/>
          <p:cNvSpPr>
            <a:spLocks noGrp="1" noChangeArrowheads="1"/>
          </p:cNvSpPr>
          <p:nvPr>
            <p:ph type="body" sz="half" idx="1"/>
          </p:nvPr>
        </p:nvSpPr>
        <p:spPr>
          <a:xfrm>
            <a:off x="76200" y="1371600"/>
            <a:ext cx="4648200" cy="5410200"/>
          </a:xfrm>
        </p:spPr>
        <p:txBody>
          <a:bodyPr/>
          <a:lstStyle/>
          <a:p>
            <a:pPr marL="0" algn="ctr" eaLnBrk="1" hangingPunct="1">
              <a:lnSpc>
                <a:spcPct val="85000"/>
              </a:lnSpc>
              <a:spcBef>
                <a:spcPct val="0"/>
              </a:spcBef>
              <a:spcAft>
                <a:spcPts val="1000"/>
              </a:spcAft>
              <a:buFont typeface="Wingdings" pitchFamily="2" charset="2"/>
              <a:buNone/>
            </a:pPr>
            <a:r>
              <a:rPr lang="en-US" sz="3600" smtClean="0">
                <a:solidFill>
                  <a:srgbClr val="C00000"/>
                </a:solidFill>
              </a:rPr>
              <a:t>Is capital punishment an acceptable form of punishment for crimes? </a:t>
            </a:r>
            <a:endParaRPr lang="en-US" sz="3600" smtClean="0">
              <a:solidFill>
                <a:srgbClr val="0000CC"/>
              </a:solidFill>
            </a:endParaRPr>
          </a:p>
        </p:txBody>
      </p:sp>
      <p:pic>
        <p:nvPicPr>
          <p:cNvPr id="20484" name="Picture 2" descr="http://resolutedetermination.files.wordpress.com/2010/02/capital-punishment.jpg"/>
          <p:cNvPicPr>
            <a:picLocks noChangeAspect="1" noChangeArrowheads="1"/>
          </p:cNvPicPr>
          <p:nvPr/>
        </p:nvPicPr>
        <p:blipFill>
          <a:blip r:embed="rId2" cstate="print"/>
          <a:srcRect/>
          <a:stretch>
            <a:fillRect/>
          </a:stretch>
        </p:blipFill>
        <p:spPr bwMode="auto">
          <a:xfrm>
            <a:off x="184150" y="3124200"/>
            <a:ext cx="4616450" cy="3390900"/>
          </a:xfrm>
          <a:prstGeom prst="rect">
            <a:avLst/>
          </a:prstGeom>
          <a:noFill/>
          <a:ln w="9525">
            <a:noFill/>
            <a:miter lim="800000"/>
            <a:headEnd/>
            <a:tailEnd/>
          </a:ln>
        </p:spPr>
      </p:pic>
      <p:pic>
        <p:nvPicPr>
          <p:cNvPr id="20485" name="Picture 4" descr="http://hyerstandard.com/wp-content/uploads/2008/07/electricchair.jpg"/>
          <p:cNvPicPr>
            <a:picLocks noChangeAspect="1" noChangeArrowheads="1"/>
          </p:cNvPicPr>
          <p:nvPr/>
        </p:nvPicPr>
        <p:blipFill>
          <a:blip r:embed="rId3" cstate="print"/>
          <a:srcRect/>
          <a:stretch>
            <a:fillRect/>
          </a:stretch>
        </p:blipFill>
        <p:spPr bwMode="auto">
          <a:xfrm>
            <a:off x="5105400" y="1295400"/>
            <a:ext cx="3581400" cy="533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4"/>
          <p:cNvSpPr>
            <a:spLocks noGrp="1"/>
          </p:cNvSpPr>
          <p:nvPr>
            <p:ph type="title"/>
          </p:nvPr>
        </p:nvSpPr>
        <p:spPr>
          <a:xfrm>
            <a:off x="0" y="0"/>
            <a:ext cx="9144000" cy="990600"/>
          </a:xfrm>
        </p:spPr>
        <p:txBody>
          <a:bodyPr/>
          <a:lstStyle/>
          <a:p>
            <a:r>
              <a:rPr lang="en-US" smtClean="0"/>
              <a:t>Closure Activity </a:t>
            </a:r>
          </a:p>
        </p:txBody>
      </p:sp>
      <p:sp>
        <p:nvSpPr>
          <p:cNvPr id="21507" name="Content Placeholder 5"/>
          <p:cNvSpPr>
            <a:spLocks noGrp="1"/>
          </p:cNvSpPr>
          <p:nvPr>
            <p:ph idx="1"/>
          </p:nvPr>
        </p:nvSpPr>
        <p:spPr>
          <a:xfrm>
            <a:off x="0" y="990600"/>
            <a:ext cx="9144000" cy="5867400"/>
          </a:xfrm>
        </p:spPr>
        <p:txBody>
          <a:bodyPr/>
          <a:lstStyle/>
          <a:p>
            <a:pPr>
              <a:lnSpc>
                <a:spcPct val="90000"/>
              </a:lnSpc>
              <a:spcBef>
                <a:spcPct val="0"/>
              </a:spcBef>
              <a:spcAft>
                <a:spcPts val="600"/>
              </a:spcAft>
            </a:pPr>
            <a:r>
              <a:rPr lang="en-US" sz="3800" smtClean="0"/>
              <a:t>Which Enlightenment philosophe? </a:t>
            </a:r>
          </a:p>
          <a:p>
            <a:pPr lvl="1">
              <a:lnSpc>
                <a:spcPct val="90000"/>
              </a:lnSpc>
              <a:spcBef>
                <a:spcPct val="0"/>
              </a:spcBef>
              <a:spcAft>
                <a:spcPts val="600"/>
              </a:spcAft>
            </a:pPr>
            <a:r>
              <a:rPr lang="en-US" sz="3800" smtClean="0"/>
              <a:t>Working in teams, analyze excerpts from famous documents &amp; match them to the correct Enlightenment thinker</a:t>
            </a:r>
          </a:p>
          <a:p>
            <a:pPr lvl="1">
              <a:lnSpc>
                <a:spcPct val="90000"/>
              </a:lnSpc>
              <a:spcBef>
                <a:spcPct val="0"/>
              </a:spcBef>
              <a:spcAft>
                <a:spcPts val="600"/>
              </a:spcAft>
            </a:pPr>
            <a:r>
              <a:rPr lang="en-US" sz="3800" smtClean="0"/>
              <a:t>The group </a:t>
            </a:r>
            <a:br>
              <a:rPr lang="en-US" sz="3800" smtClean="0"/>
            </a:br>
            <a:r>
              <a:rPr lang="en-US" sz="3800" smtClean="0"/>
              <a:t>with the most </a:t>
            </a:r>
            <a:br>
              <a:rPr lang="en-US" sz="3800" smtClean="0"/>
            </a:br>
            <a:r>
              <a:rPr lang="en-US" sz="3800" smtClean="0"/>
              <a:t>correct answers</a:t>
            </a:r>
            <a:br>
              <a:rPr lang="en-US" sz="3800" smtClean="0"/>
            </a:br>
            <a:r>
              <a:rPr lang="en-US" sz="3800" smtClean="0"/>
              <a:t>wins &amp; receives </a:t>
            </a:r>
            <a:br>
              <a:rPr lang="en-US" sz="3800" smtClean="0"/>
            </a:br>
            <a:r>
              <a:rPr lang="en-US" sz="3800" smtClean="0"/>
              <a:t>bonus points</a:t>
            </a:r>
          </a:p>
        </p:txBody>
      </p:sp>
      <p:pic>
        <p:nvPicPr>
          <p:cNvPr id="21508" name="Picture 2" descr="http://www.voltaire.ox.ac.uk/bestermancentre/docs/Le-souper-des-philosophes.jpg"/>
          <p:cNvPicPr>
            <a:picLocks noChangeAspect="1" noChangeArrowheads="1"/>
          </p:cNvPicPr>
          <p:nvPr/>
        </p:nvPicPr>
        <p:blipFill>
          <a:blip r:embed="rId3" cstate="print"/>
          <a:srcRect/>
          <a:stretch>
            <a:fillRect/>
          </a:stretch>
        </p:blipFill>
        <p:spPr bwMode="auto">
          <a:xfrm>
            <a:off x="4038600" y="3200400"/>
            <a:ext cx="51054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ular Callout 7"/>
          <p:cNvSpPr>
            <a:spLocks noChangeArrowheads="1"/>
          </p:cNvSpPr>
          <p:nvPr/>
        </p:nvSpPr>
        <p:spPr bwMode="auto">
          <a:xfrm>
            <a:off x="381000" y="76200"/>
            <a:ext cx="8382000" cy="1676400"/>
          </a:xfrm>
          <a:prstGeom prst="wedgeRectCallout">
            <a:avLst>
              <a:gd name="adj1" fmla="val -15208"/>
              <a:gd name="adj2" fmla="val 30116"/>
            </a:avLst>
          </a:prstGeom>
          <a:solidFill>
            <a:srgbClr val="CCFFFF"/>
          </a:solidFill>
          <a:ln w="9525" algn="ctr">
            <a:solidFill>
              <a:schemeClr val="tx1"/>
            </a:solidFill>
            <a:round/>
            <a:headEnd/>
            <a:tailEnd/>
          </a:ln>
        </p:spPr>
        <p:txBody>
          <a:bodyPr/>
          <a:lstStyle/>
          <a:p>
            <a:pPr algn="ctr" eaLnBrk="0" hangingPunct="0">
              <a:lnSpc>
                <a:spcPct val="80000"/>
              </a:lnSpc>
            </a:pPr>
            <a:r>
              <a:rPr lang="en-US" sz="3200"/>
              <a:t>From 1650 to 1800, European philosophers began rethinking old ideas about gov’t, religion, economics which led to an era known as the Enlightenment (also called the Age of Reason)</a:t>
            </a:r>
          </a:p>
        </p:txBody>
      </p:sp>
      <p:pic>
        <p:nvPicPr>
          <p:cNvPr id="4099" name="Picture 2" descr="C:\Users\e200203909\Documents\CP World History\Important Stuff\TCI History Alive Resources\Digital Teacher Resources\Programs\Medieval World\Transparencies\8 Europe Enters the Modern Age\35 The Enlightenment\Transparency 35.jpg"/>
          <p:cNvPicPr>
            <a:picLocks noChangeAspect="1" noChangeArrowheads="1"/>
          </p:cNvPicPr>
          <p:nvPr/>
        </p:nvPicPr>
        <p:blipFill>
          <a:blip r:embed="rId3" cstate="print"/>
          <a:srcRect/>
          <a:stretch>
            <a:fillRect/>
          </a:stretch>
        </p:blipFill>
        <p:spPr bwMode="auto">
          <a:xfrm>
            <a:off x="119063" y="1828800"/>
            <a:ext cx="8872537"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John Locke</a:t>
            </a:r>
          </a:p>
        </p:txBody>
      </p:sp>
      <p:sp>
        <p:nvSpPr>
          <p:cNvPr id="22531" name="Rectangle 3"/>
          <p:cNvSpPr>
            <a:spLocks noChangeArrowheads="1"/>
          </p:cNvSpPr>
          <p:nvPr/>
        </p:nvSpPr>
        <p:spPr bwMode="auto">
          <a:xfrm>
            <a:off x="381000" y="1828800"/>
            <a:ext cx="8305800" cy="3416300"/>
          </a:xfrm>
          <a:prstGeom prst="rect">
            <a:avLst/>
          </a:prstGeom>
          <a:noFill/>
          <a:ln w="9525">
            <a:noFill/>
            <a:miter lim="800000"/>
            <a:headEnd/>
            <a:tailEnd/>
          </a:ln>
        </p:spPr>
        <p:txBody>
          <a:bodyPr>
            <a:spAutoFit/>
          </a:bodyPr>
          <a:lstStyle/>
          <a:p>
            <a:pPr algn="ctr"/>
            <a:r>
              <a:rPr lang="en-US" sz="3600"/>
              <a:t>We hold these truths to be self-evident, that all men are created equal, that they are endowed by their Creator with certain</a:t>
            </a:r>
          </a:p>
          <a:p>
            <a:pPr algn="ctr"/>
            <a:r>
              <a:rPr lang="en-US" sz="3600"/>
              <a:t>unalienable Rights, that among these are Life, Liberty and the pursuit of Happiness.</a:t>
            </a:r>
          </a:p>
          <a:p>
            <a:pPr algn="ctr"/>
            <a:r>
              <a:rPr lang="en-US" sz="3600"/>
              <a:t>—Declaration of Independence, 1776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Cesare Beccaria </a:t>
            </a:r>
          </a:p>
        </p:txBody>
      </p:sp>
      <p:sp>
        <p:nvSpPr>
          <p:cNvPr id="23555" name="Rectangle 2"/>
          <p:cNvSpPr>
            <a:spLocks noChangeArrowheads="1"/>
          </p:cNvSpPr>
          <p:nvPr/>
        </p:nvSpPr>
        <p:spPr bwMode="auto">
          <a:xfrm>
            <a:off x="533400" y="1752600"/>
            <a:ext cx="8077200" cy="3416300"/>
          </a:xfrm>
          <a:prstGeom prst="rect">
            <a:avLst/>
          </a:prstGeom>
          <a:noFill/>
          <a:ln w="9525">
            <a:noFill/>
            <a:miter lim="800000"/>
            <a:headEnd/>
            <a:tailEnd/>
          </a:ln>
        </p:spPr>
        <p:txBody>
          <a:bodyPr>
            <a:spAutoFit/>
          </a:bodyPr>
          <a:lstStyle/>
          <a:p>
            <a:pPr algn="ctr"/>
            <a:r>
              <a:rPr lang="en-US" sz="3600"/>
              <a:t>In all criminal prosecutions, the accused shall enjoy the right to a speedy and public trial, by an impartial jury of the State and district wherein the crime shall have been committed.</a:t>
            </a:r>
          </a:p>
          <a:p>
            <a:pPr algn="r"/>
            <a:r>
              <a:rPr lang="en-US" sz="3600"/>
              <a:t>—U. S. Bill of Rights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Voltaire</a:t>
            </a:r>
          </a:p>
        </p:txBody>
      </p:sp>
      <p:sp>
        <p:nvSpPr>
          <p:cNvPr id="24579" name="Rectangle 2"/>
          <p:cNvSpPr>
            <a:spLocks noChangeArrowheads="1"/>
          </p:cNvSpPr>
          <p:nvPr/>
        </p:nvSpPr>
        <p:spPr bwMode="auto">
          <a:xfrm>
            <a:off x="457200" y="1447800"/>
            <a:ext cx="8229600" cy="4832350"/>
          </a:xfrm>
          <a:prstGeom prst="rect">
            <a:avLst/>
          </a:prstGeom>
          <a:noFill/>
          <a:ln w="9525">
            <a:noFill/>
            <a:miter lim="800000"/>
            <a:headEnd/>
            <a:tailEnd/>
          </a:ln>
        </p:spPr>
        <p:txBody>
          <a:bodyPr>
            <a:spAutoFit/>
          </a:bodyPr>
          <a:lstStyle/>
          <a:p>
            <a:pPr algn="ctr"/>
            <a:r>
              <a:rPr lang="en-US" sz="3600"/>
              <a:t>The free communication of ideas and opinions is one of the most precious of the rights of man. Every citizen may thus speak, write, and print with freedom, but shall be responsible for such abuses of this freedom as shall be defined by law.</a:t>
            </a:r>
          </a:p>
          <a:p>
            <a:pPr algn="r"/>
            <a:endParaRPr lang="en-US"/>
          </a:p>
          <a:p>
            <a:pPr algn="r"/>
            <a:r>
              <a:rPr lang="en-US" sz="3600"/>
              <a:t>—Declaration of the Rights of Man and Citizen, 1789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smtClean="0"/>
              <a:t>Montesquieu</a:t>
            </a:r>
          </a:p>
        </p:txBody>
      </p:sp>
      <p:sp>
        <p:nvSpPr>
          <p:cNvPr id="25603" name="Rectangle 2"/>
          <p:cNvSpPr>
            <a:spLocks noChangeArrowheads="1"/>
          </p:cNvSpPr>
          <p:nvPr/>
        </p:nvSpPr>
        <p:spPr bwMode="auto">
          <a:xfrm>
            <a:off x="228600" y="838200"/>
            <a:ext cx="8839200" cy="5978525"/>
          </a:xfrm>
          <a:prstGeom prst="rect">
            <a:avLst/>
          </a:prstGeom>
          <a:noFill/>
          <a:ln w="9525">
            <a:noFill/>
            <a:miter lim="800000"/>
            <a:headEnd/>
            <a:tailEnd/>
          </a:ln>
        </p:spPr>
        <p:txBody>
          <a:bodyPr>
            <a:spAutoFit/>
          </a:bodyPr>
          <a:lstStyle/>
          <a:p>
            <a:pPr>
              <a:lnSpc>
                <a:spcPct val="90000"/>
              </a:lnSpc>
              <a:spcAft>
                <a:spcPts val="600"/>
              </a:spcAft>
            </a:pPr>
            <a:r>
              <a:rPr lang="en-US" sz="3600"/>
              <a:t>All legislative Powers herein granted shall be vested in a Congress of the United States, which shall consist of a Senate and House of Representatives.</a:t>
            </a:r>
          </a:p>
          <a:p>
            <a:pPr>
              <a:lnSpc>
                <a:spcPct val="90000"/>
              </a:lnSpc>
              <a:spcAft>
                <a:spcPts val="600"/>
              </a:spcAft>
            </a:pPr>
            <a:endParaRPr lang="en-US" sz="1200"/>
          </a:p>
          <a:p>
            <a:pPr>
              <a:lnSpc>
                <a:spcPct val="90000"/>
              </a:lnSpc>
              <a:spcAft>
                <a:spcPts val="600"/>
              </a:spcAft>
            </a:pPr>
            <a:r>
              <a:rPr lang="en-US" sz="3600"/>
              <a:t>The executive Power shall be vested in a President of the United States of America.</a:t>
            </a:r>
          </a:p>
          <a:p>
            <a:pPr>
              <a:lnSpc>
                <a:spcPct val="90000"/>
              </a:lnSpc>
              <a:spcAft>
                <a:spcPts val="600"/>
              </a:spcAft>
            </a:pPr>
            <a:endParaRPr lang="en-US" sz="1200"/>
          </a:p>
          <a:p>
            <a:pPr>
              <a:lnSpc>
                <a:spcPct val="90000"/>
              </a:lnSpc>
              <a:spcAft>
                <a:spcPts val="600"/>
              </a:spcAft>
            </a:pPr>
            <a:r>
              <a:rPr lang="en-US" sz="3600"/>
              <a:t>The judicial Power shall be vested in one supreme Court, and in such inferior Courts as the Congress may ordain and establish.</a:t>
            </a:r>
          </a:p>
          <a:p>
            <a:pPr algn="r"/>
            <a:r>
              <a:rPr lang="en-US" sz="3600"/>
              <a:t>—U.S.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Jean-Jacques Rousseau </a:t>
            </a:r>
          </a:p>
        </p:txBody>
      </p:sp>
      <p:sp>
        <p:nvSpPr>
          <p:cNvPr id="26627" name="Rectangle 2"/>
          <p:cNvSpPr>
            <a:spLocks noChangeArrowheads="1"/>
          </p:cNvSpPr>
          <p:nvPr/>
        </p:nvSpPr>
        <p:spPr bwMode="auto">
          <a:xfrm>
            <a:off x="381000" y="1744663"/>
            <a:ext cx="8229600" cy="3970337"/>
          </a:xfrm>
          <a:prstGeom prst="rect">
            <a:avLst/>
          </a:prstGeom>
          <a:noFill/>
          <a:ln w="9525">
            <a:noFill/>
            <a:miter lim="800000"/>
            <a:headEnd/>
            <a:tailEnd/>
          </a:ln>
        </p:spPr>
        <p:txBody>
          <a:bodyPr>
            <a:spAutoFit/>
          </a:bodyPr>
          <a:lstStyle/>
          <a:p>
            <a:pPr algn="ctr"/>
            <a:r>
              <a:rPr lang="en-US" sz="3600"/>
              <a:t>In 2003, the communities of Freetown and Lakeville, Massachusetts held their annual town meetings and voted on the budget for the school district. Freetown voters approved a budget that reduced their contribution by $100,000 from what the School Committee asked for.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Voltaire </a:t>
            </a:r>
          </a:p>
        </p:txBody>
      </p:sp>
      <p:sp>
        <p:nvSpPr>
          <p:cNvPr id="27651" name="Rectangle 2"/>
          <p:cNvSpPr>
            <a:spLocks noChangeArrowheads="1"/>
          </p:cNvSpPr>
          <p:nvPr/>
        </p:nvSpPr>
        <p:spPr bwMode="auto">
          <a:xfrm>
            <a:off x="762000" y="2057400"/>
            <a:ext cx="7696200" cy="2616200"/>
          </a:xfrm>
          <a:prstGeom prst="rect">
            <a:avLst/>
          </a:prstGeom>
          <a:noFill/>
          <a:ln w="9525">
            <a:noFill/>
            <a:miter lim="800000"/>
            <a:headEnd/>
            <a:tailEnd/>
          </a:ln>
        </p:spPr>
        <p:txBody>
          <a:bodyPr>
            <a:spAutoFit/>
          </a:bodyPr>
          <a:lstStyle/>
          <a:p>
            <a:pPr algn="ctr"/>
            <a:r>
              <a:rPr lang="en-US" sz="3600"/>
              <a:t>Congress shall make no law respecting an establishment of religion, or prohibiting the free exercise thereof.</a:t>
            </a:r>
          </a:p>
          <a:p>
            <a:pPr algn="r"/>
            <a:r>
              <a:rPr lang="en-US" sz="1500"/>
              <a:t/>
            </a:r>
            <a:br>
              <a:rPr lang="en-US" sz="1500"/>
            </a:br>
            <a:r>
              <a:rPr lang="en-US" sz="3600"/>
              <a:t>—U.S. Bill of Rights, 1791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Cesare Beccaria</a:t>
            </a:r>
          </a:p>
        </p:txBody>
      </p:sp>
      <p:sp>
        <p:nvSpPr>
          <p:cNvPr id="28675" name="Rectangle 2"/>
          <p:cNvSpPr>
            <a:spLocks noChangeArrowheads="1"/>
          </p:cNvSpPr>
          <p:nvPr/>
        </p:nvSpPr>
        <p:spPr bwMode="auto">
          <a:xfrm>
            <a:off x="685800" y="1600200"/>
            <a:ext cx="7924800" cy="4200525"/>
          </a:xfrm>
          <a:prstGeom prst="rect">
            <a:avLst/>
          </a:prstGeom>
          <a:noFill/>
          <a:ln w="9525">
            <a:noFill/>
            <a:miter lim="800000"/>
            <a:headEnd/>
            <a:tailEnd/>
          </a:ln>
        </p:spPr>
        <p:txBody>
          <a:bodyPr>
            <a:spAutoFit/>
          </a:bodyPr>
          <a:lstStyle/>
          <a:p>
            <a:pPr algn="ctr"/>
            <a:r>
              <a:rPr lang="en-US" sz="3600"/>
              <a:t>As all persons are held innocent until they have been declared guilty, if arrest is considered essential, all harshness not necessary for the securing of the person shall be severely repressed by law.</a:t>
            </a:r>
          </a:p>
          <a:p>
            <a:pPr algn="r"/>
            <a:endParaRPr lang="en-US" sz="1500"/>
          </a:p>
          <a:p>
            <a:pPr algn="r"/>
            <a:r>
              <a:rPr lang="en-US" sz="3600"/>
              <a:t>—Declaration of the Rights of Man and Citizen, 1789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John Locke</a:t>
            </a:r>
          </a:p>
        </p:txBody>
      </p:sp>
      <p:sp>
        <p:nvSpPr>
          <p:cNvPr id="29699" name="Rectangle 2"/>
          <p:cNvSpPr>
            <a:spLocks noChangeArrowheads="1"/>
          </p:cNvSpPr>
          <p:nvPr/>
        </p:nvSpPr>
        <p:spPr bwMode="auto">
          <a:xfrm>
            <a:off x="304800" y="1093788"/>
            <a:ext cx="8610600" cy="4754562"/>
          </a:xfrm>
          <a:prstGeom prst="rect">
            <a:avLst/>
          </a:prstGeom>
          <a:noFill/>
          <a:ln w="9525">
            <a:noFill/>
            <a:miter lim="800000"/>
            <a:headEnd/>
            <a:tailEnd/>
          </a:ln>
        </p:spPr>
        <p:txBody>
          <a:bodyPr>
            <a:spAutoFit/>
          </a:bodyPr>
          <a:lstStyle/>
          <a:p>
            <a:pPr algn="ctr"/>
            <a:r>
              <a:rPr lang="en-US" sz="3600"/>
              <a:t>Governments are instituted among Men, deriving their just powers from the </a:t>
            </a:r>
            <a:br>
              <a:rPr lang="en-US" sz="3600"/>
            </a:br>
            <a:r>
              <a:rPr lang="en-US" sz="3600"/>
              <a:t>consent of the governed...whenever any Form of Government becomes destructive </a:t>
            </a:r>
            <a:br>
              <a:rPr lang="en-US" sz="3600"/>
            </a:br>
            <a:r>
              <a:rPr lang="en-US" sz="3600"/>
              <a:t>of these ends, it is the Right of the People </a:t>
            </a:r>
            <a:br>
              <a:rPr lang="en-US" sz="3600"/>
            </a:br>
            <a:r>
              <a:rPr lang="en-US" sz="3600"/>
              <a:t>to alter or to abolish it, and to institute </a:t>
            </a:r>
            <a:br>
              <a:rPr lang="en-US" sz="3600"/>
            </a:br>
            <a:r>
              <a:rPr lang="en-US" sz="3600"/>
              <a:t>new Government.</a:t>
            </a:r>
          </a:p>
          <a:p>
            <a:pPr algn="r"/>
            <a:endParaRPr lang="en-US" sz="1500"/>
          </a:p>
          <a:p>
            <a:pPr algn="r"/>
            <a:r>
              <a:rPr lang="en-US" sz="3600"/>
              <a:t>—Declaration of Independence, 1776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Montesquieu</a:t>
            </a:r>
          </a:p>
        </p:txBody>
      </p:sp>
      <p:sp>
        <p:nvSpPr>
          <p:cNvPr id="30723" name="Rectangle 2"/>
          <p:cNvSpPr>
            <a:spLocks noChangeArrowheads="1"/>
          </p:cNvSpPr>
          <p:nvPr/>
        </p:nvSpPr>
        <p:spPr bwMode="auto">
          <a:xfrm>
            <a:off x="228600" y="1050925"/>
            <a:ext cx="8610600" cy="5078413"/>
          </a:xfrm>
          <a:prstGeom prst="rect">
            <a:avLst/>
          </a:prstGeom>
          <a:noFill/>
          <a:ln w="9525">
            <a:noFill/>
            <a:miter lim="800000"/>
            <a:headEnd/>
            <a:tailEnd/>
          </a:ln>
        </p:spPr>
        <p:txBody>
          <a:bodyPr>
            <a:spAutoFit/>
          </a:bodyPr>
          <a:lstStyle/>
          <a:p>
            <a:pPr algn="ctr"/>
            <a:r>
              <a:rPr lang="en-US" sz="3600"/>
              <a:t>Every Bill which shall have passed the </a:t>
            </a:r>
            <a:br>
              <a:rPr lang="en-US" sz="3600"/>
            </a:br>
            <a:r>
              <a:rPr lang="en-US" sz="3600"/>
              <a:t>House of Representatives and the Senate, shall, before it become a Law, be presented to the President of the United States; </a:t>
            </a:r>
            <a:br>
              <a:rPr lang="en-US" sz="3600"/>
            </a:br>
            <a:r>
              <a:rPr lang="en-US" sz="3600"/>
              <a:t>if he approve he shall sign it, but if not he shall return it, with his Objections to that </a:t>
            </a:r>
            <a:br>
              <a:rPr lang="en-US" sz="3600"/>
            </a:br>
            <a:r>
              <a:rPr lang="en-US" sz="3600"/>
              <a:t>House in which it shall have originated, </a:t>
            </a:r>
            <a:br>
              <a:rPr lang="en-US" sz="3600"/>
            </a:br>
            <a:r>
              <a:rPr lang="en-US" sz="3600"/>
              <a:t>who shall…proceed to reconsider it. </a:t>
            </a:r>
          </a:p>
          <a:p>
            <a:pPr algn="r"/>
            <a:r>
              <a:rPr lang="en-US" sz="3600"/>
              <a:t>—U.S. Constitution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9144000" cy="1143000"/>
          </a:xfrm>
        </p:spPr>
        <p:txBody>
          <a:bodyPr/>
          <a:lstStyle/>
          <a:p>
            <a:pPr eaLnBrk="1" hangingPunct="1"/>
            <a:r>
              <a:rPr lang="en-US" smtClean="0"/>
              <a:t>The Enlightenment</a:t>
            </a:r>
          </a:p>
        </p:txBody>
      </p:sp>
      <p:pic>
        <p:nvPicPr>
          <p:cNvPr id="5123" name="Picture 2" descr="C:\Users\e200203909\Documents\CP World History\Important Stuff\TCI History Alive Resources\Digital Teacher Resources\Programs\Medieval World\Transparencies\8 Europe Enters the Modern Age\35 The Enlightenment\Transparency 35.jpg"/>
          <p:cNvPicPr>
            <a:picLocks noChangeAspect="1" noChangeArrowheads="1"/>
          </p:cNvPicPr>
          <p:nvPr/>
        </p:nvPicPr>
        <p:blipFill>
          <a:blip r:embed="rId3" cstate="print"/>
          <a:srcRect/>
          <a:stretch>
            <a:fillRect/>
          </a:stretch>
        </p:blipFill>
        <p:spPr bwMode="auto">
          <a:xfrm>
            <a:off x="119063" y="1828800"/>
            <a:ext cx="8872537" cy="5029200"/>
          </a:xfrm>
          <a:prstGeom prst="rect">
            <a:avLst/>
          </a:prstGeom>
          <a:noFill/>
          <a:ln w="9525">
            <a:noFill/>
            <a:miter lim="800000"/>
            <a:headEnd/>
            <a:tailEnd/>
          </a:ln>
        </p:spPr>
      </p:pic>
      <p:sp>
        <p:nvSpPr>
          <p:cNvPr id="5124" name="Rectangular Callout 5"/>
          <p:cNvSpPr>
            <a:spLocks noChangeArrowheads="1"/>
          </p:cNvSpPr>
          <p:nvPr/>
        </p:nvSpPr>
        <p:spPr bwMode="auto">
          <a:xfrm>
            <a:off x="381000" y="152400"/>
            <a:ext cx="8534400" cy="838200"/>
          </a:xfrm>
          <a:prstGeom prst="wedgeRectCallout">
            <a:avLst>
              <a:gd name="adj1" fmla="val -13009"/>
              <a:gd name="adj2" fmla="val -16838"/>
            </a:avLst>
          </a:prstGeom>
          <a:solidFill>
            <a:srgbClr val="CCFFCC"/>
          </a:solidFill>
          <a:ln w="9525" algn="ctr">
            <a:solidFill>
              <a:schemeClr val="tx1"/>
            </a:solidFill>
            <a:round/>
            <a:headEnd/>
            <a:tailEnd/>
          </a:ln>
        </p:spPr>
        <p:txBody>
          <a:bodyPr/>
          <a:lstStyle/>
          <a:p>
            <a:pPr algn="ctr" eaLnBrk="0" hangingPunct="0">
              <a:lnSpc>
                <a:spcPct val="80000"/>
              </a:lnSpc>
            </a:pPr>
            <a:r>
              <a:rPr lang="en-US" sz="3200"/>
              <a:t>The intellectuals of the Enlightenment were called philosophes &amp; they shared some basic beliefs</a:t>
            </a:r>
          </a:p>
        </p:txBody>
      </p:sp>
      <p:sp>
        <p:nvSpPr>
          <p:cNvPr id="7" name="Rectangular Callout 6"/>
          <p:cNvSpPr>
            <a:spLocks noChangeArrowheads="1"/>
          </p:cNvSpPr>
          <p:nvPr/>
        </p:nvSpPr>
        <p:spPr bwMode="auto">
          <a:xfrm>
            <a:off x="76200" y="1066800"/>
            <a:ext cx="3505200" cy="1295400"/>
          </a:xfrm>
          <a:prstGeom prst="wedgeRectCallout">
            <a:avLst>
              <a:gd name="adj1" fmla="val -30296"/>
              <a:gd name="adj2" fmla="val 198579"/>
            </a:avLst>
          </a:prstGeom>
          <a:solidFill>
            <a:srgbClr val="FFCCFF"/>
          </a:solidFill>
          <a:ln w="9525" algn="ctr">
            <a:solidFill>
              <a:schemeClr val="tx1"/>
            </a:solidFill>
            <a:round/>
            <a:headEnd/>
            <a:tailEnd/>
          </a:ln>
        </p:spPr>
        <p:txBody>
          <a:bodyPr/>
          <a:lstStyle/>
          <a:p>
            <a:pPr algn="ctr" eaLnBrk="0" hangingPunct="0">
              <a:lnSpc>
                <a:spcPct val="80000"/>
              </a:lnSpc>
            </a:pPr>
            <a:r>
              <a:rPr lang="en-US" sz="3200"/>
              <a:t>New truths could be discovered by using logic &amp; reason</a:t>
            </a:r>
          </a:p>
        </p:txBody>
      </p:sp>
      <p:sp>
        <p:nvSpPr>
          <p:cNvPr id="8" name="Rectangular Callout 7"/>
          <p:cNvSpPr>
            <a:spLocks noChangeArrowheads="1"/>
          </p:cNvSpPr>
          <p:nvPr/>
        </p:nvSpPr>
        <p:spPr bwMode="auto">
          <a:xfrm>
            <a:off x="3657600" y="1066800"/>
            <a:ext cx="5410200" cy="1295400"/>
          </a:xfrm>
          <a:prstGeom prst="wedgeRectCallout">
            <a:avLst>
              <a:gd name="adj1" fmla="val 33347"/>
              <a:gd name="adj2" fmla="val 223181"/>
            </a:avLst>
          </a:prstGeom>
          <a:solidFill>
            <a:srgbClr val="CCCCFF"/>
          </a:solidFill>
          <a:ln w="9525" algn="ctr">
            <a:solidFill>
              <a:schemeClr val="tx1"/>
            </a:solidFill>
            <a:round/>
            <a:headEnd/>
            <a:tailEnd/>
          </a:ln>
        </p:spPr>
        <p:txBody>
          <a:bodyPr/>
          <a:lstStyle/>
          <a:p>
            <a:pPr algn="ctr" eaLnBrk="0" hangingPunct="0">
              <a:lnSpc>
                <a:spcPct val="80000"/>
              </a:lnSpc>
            </a:pPr>
            <a:r>
              <a:rPr lang="en-US" sz="3200"/>
              <a:t>Everything could be explained by observing universal truths  known as natural laws </a:t>
            </a:r>
          </a:p>
        </p:txBody>
      </p:sp>
      <p:sp>
        <p:nvSpPr>
          <p:cNvPr id="9" name="Rectangular Callout 8"/>
          <p:cNvSpPr>
            <a:spLocks noChangeArrowheads="1"/>
          </p:cNvSpPr>
          <p:nvPr/>
        </p:nvSpPr>
        <p:spPr bwMode="auto">
          <a:xfrm>
            <a:off x="76200" y="2438400"/>
            <a:ext cx="5029200" cy="1219200"/>
          </a:xfrm>
          <a:prstGeom prst="wedgeRectCallout">
            <a:avLst>
              <a:gd name="adj1" fmla="val 1171"/>
              <a:gd name="adj2" fmla="val 88685"/>
            </a:avLst>
          </a:prstGeom>
          <a:solidFill>
            <a:srgbClr val="FFFFCC"/>
          </a:solidFill>
          <a:ln w="9525" algn="ctr">
            <a:solidFill>
              <a:schemeClr val="tx1"/>
            </a:solidFill>
            <a:round/>
            <a:headEnd/>
            <a:tailEnd/>
          </a:ln>
        </p:spPr>
        <p:txBody>
          <a:bodyPr/>
          <a:lstStyle/>
          <a:p>
            <a:pPr algn="ctr">
              <a:lnSpc>
                <a:spcPct val="80000"/>
              </a:lnSpc>
            </a:pPr>
            <a:r>
              <a:rPr lang="en-US" sz="3200"/>
              <a:t>A belief in progress, that </a:t>
            </a:r>
            <a:br>
              <a:rPr lang="en-US" sz="3200"/>
            </a:br>
            <a:r>
              <a:rPr lang="en-US" sz="3200"/>
              <a:t>the world can be improved, &amp; that life should be enjoyed </a:t>
            </a:r>
          </a:p>
        </p:txBody>
      </p:sp>
      <p:sp>
        <p:nvSpPr>
          <p:cNvPr id="10" name="Rectangular Callout 9"/>
          <p:cNvSpPr>
            <a:spLocks noChangeArrowheads="1"/>
          </p:cNvSpPr>
          <p:nvPr/>
        </p:nvSpPr>
        <p:spPr bwMode="auto">
          <a:xfrm>
            <a:off x="5181600" y="2438400"/>
            <a:ext cx="3886200" cy="1676400"/>
          </a:xfrm>
          <a:prstGeom prst="wedgeRectCallout">
            <a:avLst>
              <a:gd name="adj1" fmla="val -5259"/>
              <a:gd name="adj2" fmla="val 67602"/>
            </a:avLst>
          </a:prstGeom>
          <a:solidFill>
            <a:srgbClr val="FFCC99"/>
          </a:solidFill>
          <a:ln w="9525" algn="ctr">
            <a:solidFill>
              <a:schemeClr val="tx1"/>
            </a:solidFill>
            <a:round/>
            <a:headEnd/>
            <a:tailEnd/>
          </a:ln>
        </p:spPr>
        <p:txBody>
          <a:bodyPr/>
          <a:lstStyle/>
          <a:p>
            <a:pPr algn="ctr">
              <a:lnSpc>
                <a:spcPct val="80000"/>
              </a:lnSpc>
            </a:pPr>
            <a:r>
              <a:rPr lang="en-US" sz="3200"/>
              <a:t>People are born </a:t>
            </a:r>
            <a:br>
              <a:rPr lang="en-US" sz="3200"/>
            </a:br>
            <a:r>
              <a:rPr lang="en-US" sz="3200"/>
              <a:t>with natural rights (personal freedoms that protect liberty)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6" descr="http://rpmedia.ask.com/ts?u=/wikipedia/commons/thumb/2/28/Louis14-Versailles1685.jpg/120px-Louis14-Versailles1685.jpg"/>
          <p:cNvPicPr>
            <a:picLocks noChangeAspect="1" noChangeArrowheads="1"/>
          </p:cNvPicPr>
          <p:nvPr/>
        </p:nvPicPr>
        <p:blipFill>
          <a:blip r:embed="rId3" cstate="print"/>
          <a:srcRect/>
          <a:stretch>
            <a:fillRect/>
          </a:stretch>
        </p:blipFill>
        <p:spPr bwMode="auto">
          <a:xfrm>
            <a:off x="4648200" y="3886200"/>
            <a:ext cx="4518025" cy="2971800"/>
          </a:xfrm>
          <a:prstGeom prst="rect">
            <a:avLst/>
          </a:prstGeom>
          <a:noFill/>
          <a:ln w="9525">
            <a:noFill/>
            <a:miter lim="800000"/>
            <a:headEnd/>
            <a:tailEnd/>
          </a:ln>
        </p:spPr>
      </p:pic>
      <p:sp>
        <p:nvSpPr>
          <p:cNvPr id="23" name="Rectangular Callout 22"/>
          <p:cNvSpPr>
            <a:spLocks noChangeArrowheads="1"/>
          </p:cNvSpPr>
          <p:nvPr/>
        </p:nvSpPr>
        <p:spPr bwMode="auto">
          <a:xfrm>
            <a:off x="4800600" y="3962400"/>
            <a:ext cx="4191000" cy="2819400"/>
          </a:xfrm>
          <a:prstGeom prst="wedgeRectCallout">
            <a:avLst>
              <a:gd name="adj1" fmla="val -1352"/>
              <a:gd name="adj2" fmla="val 30319"/>
            </a:avLst>
          </a:prstGeom>
          <a:solidFill>
            <a:srgbClr val="CCCCFF"/>
          </a:solidFill>
          <a:ln w="9525" algn="ctr">
            <a:solidFill>
              <a:schemeClr val="tx1"/>
            </a:solidFill>
            <a:round/>
            <a:headEnd/>
            <a:tailEnd/>
          </a:ln>
        </p:spPr>
        <p:txBody>
          <a:bodyPr/>
          <a:lstStyle/>
          <a:p>
            <a:pPr marL="0" lvl="1" algn="ctr" eaLnBrk="0" hangingPunct="0">
              <a:lnSpc>
                <a:spcPct val="80000"/>
              </a:lnSpc>
            </a:pPr>
            <a:r>
              <a:rPr lang="en-US" sz="3200"/>
              <a:t>During the Age of Absolute Monarchs, powerful kings spent lavishly, fought expensive wars, &amp; </a:t>
            </a:r>
            <a:br>
              <a:rPr lang="en-US" sz="3200"/>
            </a:br>
            <a:r>
              <a:rPr lang="en-US" sz="3200"/>
              <a:t>ruled without regard to their nation’s people </a:t>
            </a:r>
          </a:p>
        </p:txBody>
      </p:sp>
      <p:pic>
        <p:nvPicPr>
          <p:cNvPr id="20484" name="Picture 4" descr="http://thebreadline.files.wordpress.com/2009/10/martin-luther-nails-thesis-1.jpg"/>
          <p:cNvPicPr>
            <a:picLocks noChangeAspect="1" noChangeArrowheads="1"/>
          </p:cNvPicPr>
          <p:nvPr/>
        </p:nvPicPr>
        <p:blipFill>
          <a:blip r:embed="rId4" cstate="print"/>
          <a:srcRect/>
          <a:stretch>
            <a:fillRect/>
          </a:stretch>
        </p:blipFill>
        <p:spPr bwMode="auto">
          <a:xfrm>
            <a:off x="0" y="3903663"/>
            <a:ext cx="4495800" cy="2954337"/>
          </a:xfrm>
          <a:prstGeom prst="rect">
            <a:avLst/>
          </a:prstGeom>
          <a:noFill/>
          <a:ln w="9525">
            <a:noFill/>
            <a:miter lim="800000"/>
            <a:headEnd/>
            <a:tailEnd/>
          </a:ln>
        </p:spPr>
      </p:pic>
      <p:pic>
        <p:nvPicPr>
          <p:cNvPr id="13" name="Picture 5"/>
          <p:cNvPicPr>
            <a:picLocks noChangeAspect="1" noChangeArrowheads="1"/>
          </p:cNvPicPr>
          <p:nvPr/>
        </p:nvPicPr>
        <p:blipFill>
          <a:blip r:embed="rId5" cstate="print">
            <a:lum contrast="30000"/>
          </a:blip>
          <a:srcRect r="-1782"/>
          <a:stretch>
            <a:fillRect/>
          </a:stretch>
        </p:blipFill>
        <p:spPr bwMode="auto">
          <a:xfrm>
            <a:off x="0" y="609600"/>
            <a:ext cx="4572000" cy="3217863"/>
          </a:xfrm>
          <a:prstGeom prst="rect">
            <a:avLst/>
          </a:prstGeom>
          <a:solidFill>
            <a:srgbClr val="FFFFCC"/>
          </a:solidFill>
          <a:ln w="12700">
            <a:noFill/>
            <a:miter lim="800000"/>
            <a:headEnd/>
            <a:tailEnd/>
          </a:ln>
        </p:spPr>
      </p:pic>
      <p:pic>
        <p:nvPicPr>
          <p:cNvPr id="7" name="Picture 2" descr="Columbus_Taking_Possession.jpg image by rauur343"/>
          <p:cNvPicPr>
            <a:picLocks noChangeAspect="1" noChangeArrowheads="1"/>
          </p:cNvPicPr>
          <p:nvPr/>
        </p:nvPicPr>
        <p:blipFill>
          <a:blip r:embed="rId6" cstate="print">
            <a:lum contrast="30000"/>
          </a:blip>
          <a:srcRect/>
          <a:stretch>
            <a:fillRect/>
          </a:stretch>
        </p:blipFill>
        <p:spPr bwMode="auto">
          <a:xfrm>
            <a:off x="4648200" y="609600"/>
            <a:ext cx="4495800" cy="3190875"/>
          </a:xfrm>
          <a:prstGeom prst="rect">
            <a:avLst/>
          </a:prstGeom>
          <a:noFill/>
          <a:ln w="9525">
            <a:noFill/>
            <a:miter lim="800000"/>
            <a:headEnd/>
            <a:tailEnd/>
          </a:ln>
        </p:spPr>
      </p:pic>
      <p:sp>
        <p:nvSpPr>
          <p:cNvPr id="10" name="Rectangular Callout 9"/>
          <p:cNvSpPr>
            <a:spLocks noChangeArrowheads="1"/>
          </p:cNvSpPr>
          <p:nvPr/>
        </p:nvSpPr>
        <p:spPr bwMode="auto">
          <a:xfrm>
            <a:off x="152400" y="762000"/>
            <a:ext cx="4191000" cy="2819400"/>
          </a:xfrm>
          <a:prstGeom prst="wedgeRectCallout">
            <a:avLst>
              <a:gd name="adj1" fmla="val -1352"/>
              <a:gd name="adj2" fmla="val 30319"/>
            </a:avLst>
          </a:prstGeom>
          <a:solidFill>
            <a:srgbClr val="FFFFCC"/>
          </a:solidFill>
          <a:ln w="9525" algn="ctr">
            <a:solidFill>
              <a:schemeClr val="tx1"/>
            </a:solidFill>
            <a:round/>
            <a:headEnd/>
            <a:tailEnd/>
          </a:ln>
        </p:spPr>
        <p:txBody>
          <a:bodyPr/>
          <a:lstStyle/>
          <a:p>
            <a:pPr marL="0" lvl="1" algn="ctr" eaLnBrk="0" hangingPunct="0">
              <a:lnSpc>
                <a:spcPct val="80000"/>
              </a:lnSpc>
            </a:pPr>
            <a:r>
              <a:rPr lang="en-US" sz="3200"/>
              <a:t>During the Renaissance, people began to question medieval ideas, emphasize individual potential (humanism), &amp; encourage education</a:t>
            </a:r>
          </a:p>
        </p:txBody>
      </p:sp>
      <p:sp>
        <p:nvSpPr>
          <p:cNvPr id="11" name="Rectangular Callout 10"/>
          <p:cNvSpPr>
            <a:spLocks noChangeArrowheads="1"/>
          </p:cNvSpPr>
          <p:nvPr/>
        </p:nvSpPr>
        <p:spPr bwMode="auto">
          <a:xfrm>
            <a:off x="4800600" y="762000"/>
            <a:ext cx="4191000" cy="2819400"/>
          </a:xfrm>
          <a:prstGeom prst="wedgeRectCallout">
            <a:avLst>
              <a:gd name="adj1" fmla="val -1352"/>
              <a:gd name="adj2" fmla="val 30319"/>
            </a:avLst>
          </a:prstGeom>
          <a:solidFill>
            <a:srgbClr val="CCFFCC"/>
          </a:solidFill>
          <a:ln w="9525" algn="ctr">
            <a:solidFill>
              <a:schemeClr val="tx1"/>
            </a:solidFill>
            <a:round/>
            <a:headEnd/>
            <a:tailEnd/>
          </a:ln>
        </p:spPr>
        <p:txBody>
          <a:bodyPr/>
          <a:lstStyle/>
          <a:p>
            <a:pPr marL="0" lvl="1" algn="ctr" eaLnBrk="0" hangingPunct="0">
              <a:lnSpc>
                <a:spcPct val="80000"/>
              </a:lnSpc>
            </a:pPr>
            <a:endParaRPr lang="en-US"/>
          </a:p>
          <a:p>
            <a:pPr marL="0" lvl="1" algn="ctr" eaLnBrk="0" hangingPunct="0">
              <a:lnSpc>
                <a:spcPct val="80000"/>
              </a:lnSpc>
            </a:pPr>
            <a:r>
              <a:rPr lang="en-US" sz="3200"/>
              <a:t>During the </a:t>
            </a:r>
            <a:br>
              <a:rPr lang="en-US" sz="3200"/>
            </a:br>
            <a:r>
              <a:rPr lang="en-US" sz="3200"/>
              <a:t>Age of Exploration, </a:t>
            </a:r>
            <a:br>
              <a:rPr lang="en-US" sz="3200"/>
            </a:br>
            <a:r>
              <a:rPr lang="en-US" sz="3200"/>
              <a:t>the discovery of new lands &amp; trade routes led Europeans to search </a:t>
            </a:r>
            <a:br>
              <a:rPr lang="en-US" sz="3200"/>
            </a:br>
            <a:r>
              <a:rPr lang="en-US" sz="3200"/>
              <a:t>for other “new” things</a:t>
            </a:r>
          </a:p>
        </p:txBody>
      </p:sp>
      <p:sp>
        <p:nvSpPr>
          <p:cNvPr id="14" name="Rectangular Callout 13"/>
          <p:cNvSpPr>
            <a:spLocks noChangeArrowheads="1"/>
          </p:cNvSpPr>
          <p:nvPr/>
        </p:nvSpPr>
        <p:spPr bwMode="auto">
          <a:xfrm>
            <a:off x="152400" y="3962400"/>
            <a:ext cx="4191000" cy="2819400"/>
          </a:xfrm>
          <a:prstGeom prst="wedgeRectCallout">
            <a:avLst>
              <a:gd name="adj1" fmla="val -1352"/>
              <a:gd name="adj2" fmla="val 30319"/>
            </a:avLst>
          </a:prstGeom>
          <a:solidFill>
            <a:srgbClr val="FFCC99"/>
          </a:solidFill>
          <a:ln w="9525" algn="ctr">
            <a:solidFill>
              <a:schemeClr val="tx1"/>
            </a:solidFill>
            <a:round/>
            <a:headEnd/>
            <a:tailEnd/>
          </a:ln>
        </p:spPr>
        <p:txBody>
          <a:bodyPr/>
          <a:lstStyle/>
          <a:p>
            <a:pPr marL="0" lvl="1" algn="ctr" eaLnBrk="0" hangingPunct="0">
              <a:lnSpc>
                <a:spcPct val="80000"/>
              </a:lnSpc>
            </a:pPr>
            <a:r>
              <a:rPr lang="en-US" sz="3200"/>
              <a:t>During the </a:t>
            </a:r>
            <a:br>
              <a:rPr lang="en-US" sz="3200"/>
            </a:br>
            <a:r>
              <a:rPr lang="en-US" sz="3200"/>
              <a:t>Protestant Reformation, people began to question church teachings, freely explore new ideas, &amp; tolerate other religions</a:t>
            </a:r>
          </a:p>
        </p:txBody>
      </p:sp>
      <p:sp>
        <p:nvSpPr>
          <p:cNvPr id="6154" name="Rectangle 15"/>
          <p:cNvSpPr>
            <a:spLocks noChangeArrowheads="1"/>
          </p:cNvSpPr>
          <p:nvPr/>
        </p:nvSpPr>
        <p:spPr bwMode="auto">
          <a:xfrm>
            <a:off x="4495800" y="0"/>
            <a:ext cx="152400" cy="68580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55" name="Rectangle 16"/>
          <p:cNvSpPr>
            <a:spLocks noChangeArrowheads="1"/>
          </p:cNvSpPr>
          <p:nvPr/>
        </p:nvSpPr>
        <p:spPr bwMode="auto">
          <a:xfrm>
            <a:off x="0" y="3733800"/>
            <a:ext cx="9144000" cy="1524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6156" name="Rectangular Callout 17"/>
          <p:cNvSpPr>
            <a:spLocks noChangeArrowheads="1"/>
          </p:cNvSpPr>
          <p:nvPr/>
        </p:nvSpPr>
        <p:spPr bwMode="auto">
          <a:xfrm>
            <a:off x="1447800" y="76200"/>
            <a:ext cx="6248400" cy="457200"/>
          </a:xfrm>
          <a:prstGeom prst="wedgeRectCallout">
            <a:avLst>
              <a:gd name="adj1" fmla="val -13009"/>
              <a:gd name="adj2" fmla="val -16838"/>
            </a:avLst>
          </a:prstGeom>
          <a:solidFill>
            <a:srgbClr val="FFCCFF"/>
          </a:solidFill>
          <a:ln w="9525" algn="ctr">
            <a:solidFill>
              <a:schemeClr val="tx1"/>
            </a:solidFill>
            <a:round/>
            <a:headEnd/>
            <a:tailEnd/>
          </a:ln>
        </p:spPr>
        <p:txBody>
          <a:bodyPr/>
          <a:lstStyle/>
          <a:p>
            <a:pPr algn="ctr" eaLnBrk="0" hangingPunct="0">
              <a:lnSpc>
                <a:spcPct val="80000"/>
              </a:lnSpc>
            </a:pPr>
            <a:r>
              <a:rPr lang="en-US" sz="3200"/>
              <a:t>Why did the Enlightenment begin?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xit" presetSubtype="0" fill="hold" nodeType="withEffect">
                                  <p:stCondLst>
                                    <p:cond delay="0"/>
                                  </p:stCondLst>
                                  <p:childTnLst>
                                    <p:animEffect transition="out" filter="fade">
                                      <p:cBhvr>
                                        <p:cTn id="9" dur="1000"/>
                                        <p:tgtEl>
                                          <p:spTgt spid="13"/>
                                        </p:tgtEl>
                                      </p:cBhvr>
                                    </p:animEffect>
                                    <p:set>
                                      <p:cBhvr>
                                        <p:cTn id="10" dur="1" fill="hold">
                                          <p:stCondLst>
                                            <p:cond delay="9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xit" presetSubtype="0" fill="hold"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childTnLst>
                                </p:cTn>
                              </p:par>
                              <p:par>
                                <p:cTn id="24" presetID="10" presetClass="exit" presetSubtype="0" fill="hold" nodeType="withEffect">
                                  <p:stCondLst>
                                    <p:cond delay="0"/>
                                  </p:stCondLst>
                                  <p:childTnLst>
                                    <p:animEffect transition="out" filter="fade">
                                      <p:cBhvr>
                                        <p:cTn id="25" dur="1000"/>
                                        <p:tgtEl>
                                          <p:spTgt spid="20484"/>
                                        </p:tgtEl>
                                      </p:cBhvr>
                                    </p:animEffect>
                                    <p:set>
                                      <p:cBhvr>
                                        <p:cTn id="26" dur="1" fill="hold">
                                          <p:stCondLst>
                                            <p:cond delay="999"/>
                                          </p:stCondLst>
                                        </p:cTn>
                                        <p:tgtEl>
                                          <p:spTgt spid="2048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childTnLst>
                                </p:cTn>
                              </p:par>
                              <p:par>
                                <p:cTn id="32" presetID="10" presetClass="exit" presetSubtype="0" fill="hold" nodeType="withEffect">
                                  <p:stCondLst>
                                    <p:cond delay="0"/>
                                  </p:stCondLst>
                                  <p:childTnLst>
                                    <p:animEffect transition="out" filter="fade">
                                      <p:cBhvr>
                                        <p:cTn id="33" dur="1000"/>
                                        <p:tgtEl>
                                          <p:spTgt spid="22"/>
                                        </p:tgtEl>
                                      </p:cBhvr>
                                    </p:animEffect>
                                    <p:set>
                                      <p:cBhvr>
                                        <p:cTn id="34"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0"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990600" y="1371600"/>
            <a:ext cx="7010400" cy="5410200"/>
          </a:xfrm>
          <a:prstGeom prst="rect">
            <a:avLst/>
          </a:prstGeom>
          <a:noFill/>
          <a:ln w="9525">
            <a:noFill/>
            <a:miter lim="800000"/>
            <a:headEnd/>
            <a:tailEnd/>
          </a:ln>
        </p:spPr>
      </p:pic>
      <p:pic>
        <p:nvPicPr>
          <p:cNvPr id="10" name="Picture 7"/>
          <p:cNvPicPr>
            <a:picLocks noChangeAspect="1" noChangeArrowheads="1"/>
          </p:cNvPicPr>
          <p:nvPr/>
        </p:nvPicPr>
        <p:blipFill>
          <a:blip r:embed="rId4" cstate="print"/>
          <a:srcRect/>
          <a:stretch>
            <a:fillRect/>
          </a:stretch>
        </p:blipFill>
        <p:spPr bwMode="auto">
          <a:xfrm>
            <a:off x="4648200" y="1371600"/>
            <a:ext cx="4114800" cy="2743200"/>
          </a:xfrm>
          <a:prstGeom prst="rect">
            <a:avLst/>
          </a:prstGeom>
          <a:noFill/>
          <a:ln w="9525">
            <a:noFill/>
            <a:miter lim="800000"/>
            <a:headEnd/>
            <a:tailEnd/>
          </a:ln>
        </p:spPr>
      </p:pic>
      <p:sp>
        <p:nvSpPr>
          <p:cNvPr id="7" name="Rectangular Callout 6"/>
          <p:cNvSpPr>
            <a:spLocks noChangeArrowheads="1"/>
          </p:cNvSpPr>
          <p:nvPr/>
        </p:nvSpPr>
        <p:spPr bwMode="auto">
          <a:xfrm>
            <a:off x="381000" y="76200"/>
            <a:ext cx="8305800" cy="1219200"/>
          </a:xfrm>
          <a:prstGeom prst="wedgeRectCallout">
            <a:avLst>
              <a:gd name="adj1" fmla="val -1352"/>
              <a:gd name="adj2" fmla="val 30319"/>
            </a:avLst>
          </a:prstGeom>
          <a:solidFill>
            <a:srgbClr val="CCFFCC"/>
          </a:solidFill>
          <a:ln w="9525" algn="ctr">
            <a:solidFill>
              <a:schemeClr val="tx1"/>
            </a:solidFill>
            <a:round/>
            <a:headEnd/>
            <a:tailEnd/>
          </a:ln>
        </p:spPr>
        <p:txBody>
          <a:bodyPr/>
          <a:lstStyle/>
          <a:p>
            <a:pPr marL="0" lvl="1" algn="ctr" eaLnBrk="0" hangingPunct="0">
              <a:lnSpc>
                <a:spcPct val="80000"/>
              </a:lnSpc>
            </a:pPr>
            <a:r>
              <a:rPr lang="en-US" sz="3200"/>
              <a:t>During the Scientific Revolution, scholars applied logic, perfected the scientific method, &amp; made new discoveries that shattered old ideas…</a:t>
            </a:r>
          </a:p>
        </p:txBody>
      </p:sp>
      <p:sp>
        <p:nvSpPr>
          <p:cNvPr id="13" name="Rectangular Callout 12"/>
          <p:cNvSpPr>
            <a:spLocks noChangeArrowheads="1"/>
          </p:cNvSpPr>
          <p:nvPr/>
        </p:nvSpPr>
        <p:spPr bwMode="auto">
          <a:xfrm>
            <a:off x="533400" y="228600"/>
            <a:ext cx="8077200" cy="914400"/>
          </a:xfrm>
          <a:prstGeom prst="wedgeRectCallout">
            <a:avLst>
              <a:gd name="adj1" fmla="val -1352"/>
              <a:gd name="adj2" fmla="val 30319"/>
            </a:avLst>
          </a:prstGeom>
          <a:solidFill>
            <a:srgbClr val="C1E0FF"/>
          </a:solidFill>
          <a:ln w="9525" algn="ctr">
            <a:solidFill>
              <a:schemeClr val="tx1"/>
            </a:solidFill>
            <a:round/>
            <a:headEnd/>
            <a:tailEnd/>
          </a:ln>
        </p:spPr>
        <p:txBody>
          <a:bodyPr/>
          <a:lstStyle/>
          <a:p>
            <a:pPr marL="0" lvl="1" algn="ctr" eaLnBrk="0" hangingPunct="0">
              <a:lnSpc>
                <a:spcPct val="80000"/>
              </a:lnSpc>
            </a:pPr>
            <a:r>
              <a:rPr lang="en-US" sz="3200"/>
              <a:t>…This gave Enlightenment philosophes a model to follow to make new theories about society</a:t>
            </a:r>
          </a:p>
        </p:txBody>
      </p:sp>
      <p:pic>
        <p:nvPicPr>
          <p:cNvPr id="14" name="Picture 2"/>
          <p:cNvPicPr>
            <a:picLocks noChangeAspect="1" noChangeArrowheads="1"/>
          </p:cNvPicPr>
          <p:nvPr/>
        </p:nvPicPr>
        <p:blipFill>
          <a:blip r:embed="rId5" cstate="print"/>
          <a:srcRect/>
          <a:stretch>
            <a:fillRect/>
          </a:stretch>
        </p:blipFill>
        <p:spPr bwMode="auto">
          <a:xfrm>
            <a:off x="4648200" y="4138613"/>
            <a:ext cx="4114800" cy="2719387"/>
          </a:xfrm>
          <a:prstGeom prst="rect">
            <a:avLst/>
          </a:prstGeom>
          <a:noFill/>
          <a:ln w="9525">
            <a:noFill/>
            <a:miter lim="800000"/>
            <a:headEnd/>
            <a:tailEnd/>
          </a:ln>
        </p:spPr>
      </p:pic>
      <p:sp>
        <p:nvSpPr>
          <p:cNvPr id="15" name="Rectangular Callout 14"/>
          <p:cNvSpPr>
            <a:spLocks noChangeArrowheads="1"/>
          </p:cNvSpPr>
          <p:nvPr/>
        </p:nvSpPr>
        <p:spPr bwMode="auto">
          <a:xfrm>
            <a:off x="381000" y="5257800"/>
            <a:ext cx="8382000" cy="1219200"/>
          </a:xfrm>
          <a:prstGeom prst="wedgeRectCallout">
            <a:avLst>
              <a:gd name="adj1" fmla="val -1352"/>
              <a:gd name="adj2" fmla="val 30319"/>
            </a:avLst>
          </a:prstGeom>
          <a:solidFill>
            <a:srgbClr val="FFCCFF"/>
          </a:solidFill>
          <a:ln w="9525" algn="ctr">
            <a:solidFill>
              <a:schemeClr val="tx1"/>
            </a:solidFill>
            <a:round/>
            <a:headEnd/>
            <a:tailEnd/>
          </a:ln>
        </p:spPr>
        <p:txBody>
          <a:bodyPr/>
          <a:lstStyle/>
          <a:p>
            <a:pPr marL="0" lvl="1" algn="ctr" eaLnBrk="0" hangingPunct="0">
              <a:lnSpc>
                <a:spcPct val="80000"/>
              </a:lnSpc>
            </a:pPr>
            <a:r>
              <a:rPr lang="en-US" sz="3200"/>
              <a:t>The most important Enlightenment ideas were those that challenged rule by absolute monarchs &amp; presented new theories about government </a:t>
            </a:r>
          </a:p>
        </p:txBody>
      </p:sp>
      <p:pic>
        <p:nvPicPr>
          <p:cNvPr id="16" name="Picture 9"/>
          <p:cNvPicPr>
            <a:picLocks noChangeAspect="1" noChangeArrowheads="1"/>
          </p:cNvPicPr>
          <p:nvPr/>
        </p:nvPicPr>
        <p:blipFill>
          <a:blip r:embed="rId6" cstate="print"/>
          <a:srcRect/>
          <a:stretch>
            <a:fillRect/>
          </a:stretch>
        </p:blipFill>
        <p:spPr bwMode="auto">
          <a:xfrm>
            <a:off x="0" y="1600200"/>
            <a:ext cx="9144000" cy="34686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14"/>
                                        </p:tgtEl>
                                      </p:cBhvr>
                                    </p:animEffect>
                                    <p:set>
                                      <p:cBhvr>
                                        <p:cTn id="10" dur="1" fill="hold">
                                          <p:stCondLst>
                                            <p:cond delay="999"/>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par>
                                <p:cTn id="16" presetID="10" presetClass="exit" presetSubtype="0" fill="hold" grpId="0" nodeType="with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ular Callout 6"/>
          <p:cNvSpPr>
            <a:spLocks noChangeArrowheads="1"/>
          </p:cNvSpPr>
          <p:nvPr/>
        </p:nvSpPr>
        <p:spPr bwMode="auto">
          <a:xfrm>
            <a:off x="3733800" y="2514600"/>
            <a:ext cx="5181600" cy="16764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Hobbes was bothered by the English Civil War &amp; chaos that plagued England after the beheading of King Charles I</a:t>
            </a:r>
          </a:p>
        </p:txBody>
      </p:sp>
      <p:sp>
        <p:nvSpPr>
          <p:cNvPr id="8195"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8196" name="Picture 5" descr="http://www.nndb.com/people/691/000031598/hobbes.jpg"/>
          <p:cNvPicPr>
            <a:picLocks noChangeAspect="1" noChangeArrowheads="1"/>
          </p:cNvPicPr>
          <p:nvPr/>
        </p:nvPicPr>
        <p:blipFill>
          <a:blip r:embed="rId2" cstate="print"/>
          <a:srcRect/>
          <a:stretch>
            <a:fillRect/>
          </a:stretch>
        </p:blipFill>
        <p:spPr bwMode="auto">
          <a:xfrm>
            <a:off x="76200" y="1143000"/>
            <a:ext cx="3505200" cy="5181600"/>
          </a:xfrm>
          <a:prstGeom prst="rect">
            <a:avLst/>
          </a:prstGeom>
          <a:noFill/>
          <a:ln w="9525">
            <a:noFill/>
            <a:miter lim="800000"/>
            <a:headEnd/>
            <a:tailEnd/>
          </a:ln>
        </p:spPr>
      </p:pic>
      <p:sp>
        <p:nvSpPr>
          <p:cNvPr id="8197" name="Rectangular Callout 4"/>
          <p:cNvSpPr>
            <a:spLocks noChangeArrowheads="1"/>
          </p:cNvSpPr>
          <p:nvPr/>
        </p:nvSpPr>
        <p:spPr bwMode="auto">
          <a:xfrm>
            <a:off x="3733800" y="1066800"/>
            <a:ext cx="5181600" cy="12954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One of the first political thinkers of the Enlightenment was Thomas Hobbes</a:t>
            </a:r>
          </a:p>
        </p:txBody>
      </p:sp>
      <p:sp>
        <p:nvSpPr>
          <p:cNvPr id="8" name="Rectangular Callout 7"/>
          <p:cNvSpPr>
            <a:spLocks noChangeArrowheads="1"/>
          </p:cNvSpPr>
          <p:nvPr/>
        </p:nvSpPr>
        <p:spPr bwMode="auto">
          <a:xfrm>
            <a:off x="3733800" y="4343400"/>
            <a:ext cx="5181600" cy="2057400"/>
          </a:xfrm>
          <a:prstGeom prst="wedgeRectCallout">
            <a:avLst>
              <a:gd name="adj1" fmla="val -11819"/>
              <a:gd name="adj2" fmla="val 3676"/>
            </a:avLst>
          </a:prstGeom>
          <a:solidFill>
            <a:srgbClr val="C1E0FF"/>
          </a:solidFill>
          <a:ln w="9525" algn="ctr">
            <a:solidFill>
              <a:schemeClr val="tx1"/>
            </a:solidFill>
            <a:round/>
            <a:headEnd/>
            <a:tailEnd/>
          </a:ln>
        </p:spPr>
        <p:txBody>
          <a:bodyPr/>
          <a:lstStyle/>
          <a:p>
            <a:pPr algn="ctr">
              <a:lnSpc>
                <a:spcPct val="80000"/>
              </a:lnSpc>
            </a:pPr>
            <a:r>
              <a:rPr lang="en-US" sz="3200"/>
              <a:t>Hobbes believed that humans are naturally cruel, selfish, &amp; hungry for power; Hobbes argued that people need to be protected from themselves</a:t>
            </a:r>
          </a:p>
        </p:txBody>
      </p:sp>
      <p:sp>
        <p:nvSpPr>
          <p:cNvPr id="9" name="Rectangular Callout 8"/>
          <p:cNvSpPr>
            <a:spLocks noChangeArrowheads="1"/>
          </p:cNvSpPr>
          <p:nvPr/>
        </p:nvSpPr>
        <p:spPr bwMode="auto">
          <a:xfrm>
            <a:off x="228600" y="5029200"/>
            <a:ext cx="3200400" cy="1676400"/>
          </a:xfrm>
          <a:prstGeom prst="wedgeRectCallout">
            <a:avLst>
              <a:gd name="adj1" fmla="val -11819"/>
              <a:gd name="adj2" fmla="val 3676"/>
            </a:avLst>
          </a:prstGeom>
          <a:solidFill>
            <a:srgbClr val="FFCC99"/>
          </a:solidFill>
          <a:ln w="38100" algn="ctr">
            <a:solidFill>
              <a:schemeClr val="tx1"/>
            </a:solidFill>
            <a:round/>
            <a:headEnd/>
            <a:tailEnd/>
          </a:ln>
        </p:spPr>
        <p:txBody>
          <a:bodyPr/>
          <a:lstStyle/>
          <a:p>
            <a:pPr algn="ctr">
              <a:lnSpc>
                <a:spcPct val="80000"/>
              </a:lnSpc>
            </a:pPr>
            <a:r>
              <a:rPr lang="en-US" sz="3200"/>
              <a:t>What kind of government do you think Hobbes supported?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534400" cy="914400"/>
          </a:xfrm>
        </p:spPr>
        <p:txBody>
          <a:bodyPr/>
          <a:lstStyle/>
          <a:p>
            <a:r>
              <a:rPr lang="en-US" smtClean="0"/>
              <a:t>Political Ideas of the Enlightenment </a:t>
            </a:r>
          </a:p>
        </p:txBody>
      </p:sp>
      <p:sp>
        <p:nvSpPr>
          <p:cNvPr id="9219" name="Rectangular Callout 9"/>
          <p:cNvSpPr>
            <a:spLocks noChangeArrowheads="1"/>
          </p:cNvSpPr>
          <p:nvPr/>
        </p:nvSpPr>
        <p:spPr bwMode="auto">
          <a:xfrm>
            <a:off x="3962400" y="1295400"/>
            <a:ext cx="4876800" cy="2590800"/>
          </a:xfrm>
          <a:prstGeom prst="wedgeRectCallout">
            <a:avLst>
              <a:gd name="adj1" fmla="val -11819"/>
              <a:gd name="adj2" fmla="val 3676"/>
            </a:avLst>
          </a:prstGeom>
          <a:solidFill>
            <a:srgbClr val="FFFFCC"/>
          </a:solidFill>
          <a:ln w="9525" algn="ctr">
            <a:solidFill>
              <a:schemeClr val="tx1"/>
            </a:solidFill>
            <a:round/>
            <a:headEnd/>
            <a:tailEnd/>
          </a:ln>
        </p:spPr>
        <p:txBody>
          <a:bodyPr/>
          <a:lstStyle/>
          <a:p>
            <a:pPr algn="ctr">
              <a:lnSpc>
                <a:spcPct val="85000"/>
              </a:lnSpc>
            </a:pPr>
            <a:r>
              <a:rPr lang="en-US" sz="3200"/>
              <a:t>Hobbes supported rule b y absolute monarchs; </a:t>
            </a:r>
            <a:br>
              <a:rPr lang="en-US" sz="3200"/>
            </a:br>
            <a:r>
              <a:rPr lang="en-US" sz="3200"/>
              <a:t>He used scientific reasoning to argue that only kings with absolute power could maintain order in society </a:t>
            </a:r>
          </a:p>
        </p:txBody>
      </p:sp>
      <p:sp>
        <p:nvSpPr>
          <p:cNvPr id="11" name="Rectangular Callout 10"/>
          <p:cNvSpPr>
            <a:spLocks noChangeArrowheads="1"/>
          </p:cNvSpPr>
          <p:nvPr/>
        </p:nvSpPr>
        <p:spPr bwMode="auto">
          <a:xfrm>
            <a:off x="3962400" y="4038600"/>
            <a:ext cx="4876800" cy="2133600"/>
          </a:xfrm>
          <a:prstGeom prst="wedgeRectCallout">
            <a:avLst>
              <a:gd name="adj1" fmla="val -11819"/>
              <a:gd name="adj2" fmla="val 3676"/>
            </a:avLst>
          </a:prstGeom>
          <a:solidFill>
            <a:srgbClr val="CCCCFF"/>
          </a:solidFill>
          <a:ln w="9525" algn="ctr">
            <a:solidFill>
              <a:schemeClr val="tx1"/>
            </a:solidFill>
            <a:round/>
            <a:headEnd/>
            <a:tailEnd/>
          </a:ln>
        </p:spPr>
        <p:txBody>
          <a:bodyPr/>
          <a:lstStyle/>
          <a:p>
            <a:pPr algn="ctr">
              <a:lnSpc>
                <a:spcPct val="85000"/>
              </a:lnSpc>
            </a:pPr>
            <a:r>
              <a:rPr lang="en-US" sz="3200"/>
              <a:t>Hobbes believed in an idea called the </a:t>
            </a:r>
            <a:r>
              <a:rPr lang="en-US" sz="3200" u="sng"/>
              <a:t>social contract</a:t>
            </a:r>
            <a:r>
              <a:rPr lang="en-US" sz="3200"/>
              <a:t>: people give up power &amp; rights to a king who provides law &amp; order</a:t>
            </a:r>
          </a:p>
        </p:txBody>
      </p:sp>
      <p:pic>
        <p:nvPicPr>
          <p:cNvPr id="9221" name="Picture 2" descr="http://www.gameo.org/encyclopedia/images/Louis-XIV-of-France.jpg"/>
          <p:cNvPicPr>
            <a:picLocks noChangeAspect="1" noChangeArrowheads="1"/>
          </p:cNvPicPr>
          <p:nvPr/>
        </p:nvPicPr>
        <p:blipFill>
          <a:blip r:embed="rId2" cstate="print"/>
          <a:srcRect/>
          <a:stretch>
            <a:fillRect/>
          </a:stretch>
        </p:blipFill>
        <p:spPr bwMode="auto">
          <a:xfrm>
            <a:off x="0" y="1447800"/>
            <a:ext cx="3816350"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0"/>
            <a:ext cx="8534400" cy="914400"/>
          </a:xfrm>
        </p:spPr>
        <p:txBody>
          <a:bodyPr/>
          <a:lstStyle/>
          <a:p>
            <a:r>
              <a:rPr lang="en-US" smtClean="0"/>
              <a:t>Political Ideas of the Enlightenment </a:t>
            </a:r>
          </a:p>
        </p:txBody>
      </p:sp>
      <p:pic>
        <p:nvPicPr>
          <p:cNvPr id="10243" name="Picture 5" descr="http://static.newworldencyclopedia.org/thumb/b/b8/John_Locke.jpg/200px-John_Locke.jpg"/>
          <p:cNvPicPr>
            <a:picLocks noChangeAspect="1" noChangeArrowheads="1"/>
          </p:cNvPicPr>
          <p:nvPr/>
        </p:nvPicPr>
        <p:blipFill>
          <a:blip r:embed="rId2" cstate="print"/>
          <a:srcRect/>
          <a:stretch>
            <a:fillRect/>
          </a:stretch>
        </p:blipFill>
        <p:spPr bwMode="auto">
          <a:xfrm>
            <a:off x="5443538" y="1114425"/>
            <a:ext cx="3700462" cy="5286375"/>
          </a:xfrm>
          <a:prstGeom prst="rect">
            <a:avLst/>
          </a:prstGeom>
          <a:noFill/>
          <a:ln w="9525">
            <a:noFill/>
            <a:miter lim="800000"/>
            <a:headEnd/>
            <a:tailEnd/>
          </a:ln>
        </p:spPr>
      </p:pic>
      <p:sp>
        <p:nvSpPr>
          <p:cNvPr id="10244" name="Rectangular Callout 5"/>
          <p:cNvSpPr>
            <a:spLocks noChangeArrowheads="1"/>
          </p:cNvSpPr>
          <p:nvPr/>
        </p:nvSpPr>
        <p:spPr bwMode="auto">
          <a:xfrm>
            <a:off x="76200" y="990600"/>
            <a:ext cx="5181600" cy="1295400"/>
          </a:xfrm>
          <a:prstGeom prst="wedgeRectCallout">
            <a:avLst>
              <a:gd name="adj1" fmla="val -11819"/>
              <a:gd name="adj2" fmla="val 3676"/>
            </a:avLst>
          </a:prstGeom>
          <a:solidFill>
            <a:srgbClr val="FFCCFF"/>
          </a:solidFill>
          <a:ln w="9525" algn="ctr">
            <a:solidFill>
              <a:schemeClr val="tx1"/>
            </a:solidFill>
            <a:round/>
            <a:headEnd/>
            <a:tailEnd/>
          </a:ln>
        </p:spPr>
        <p:txBody>
          <a:bodyPr/>
          <a:lstStyle/>
          <a:p>
            <a:pPr algn="ctr">
              <a:lnSpc>
                <a:spcPct val="80000"/>
              </a:lnSpc>
            </a:pPr>
            <a:r>
              <a:rPr lang="en-US" sz="3200"/>
              <a:t>English philosophe John Locke disagreed with the ideas of Thomas Hobbes </a:t>
            </a:r>
          </a:p>
        </p:txBody>
      </p:sp>
      <p:sp>
        <p:nvSpPr>
          <p:cNvPr id="7" name="Rectangular Callout 6"/>
          <p:cNvSpPr>
            <a:spLocks noChangeArrowheads="1"/>
          </p:cNvSpPr>
          <p:nvPr/>
        </p:nvSpPr>
        <p:spPr bwMode="auto">
          <a:xfrm>
            <a:off x="76200" y="2438400"/>
            <a:ext cx="5181600" cy="1676400"/>
          </a:xfrm>
          <a:prstGeom prst="wedgeRectCallout">
            <a:avLst>
              <a:gd name="adj1" fmla="val -11819"/>
              <a:gd name="adj2" fmla="val 3676"/>
            </a:avLst>
          </a:prstGeom>
          <a:solidFill>
            <a:srgbClr val="CCFFCC"/>
          </a:solidFill>
          <a:ln w="9525" algn="ctr">
            <a:solidFill>
              <a:schemeClr val="tx1"/>
            </a:solidFill>
            <a:round/>
            <a:headEnd/>
            <a:tailEnd/>
          </a:ln>
        </p:spPr>
        <p:txBody>
          <a:bodyPr/>
          <a:lstStyle/>
          <a:p>
            <a:pPr algn="ctr">
              <a:lnSpc>
                <a:spcPct val="80000"/>
              </a:lnSpc>
            </a:pPr>
            <a:r>
              <a:rPr lang="en-US" sz="3200"/>
              <a:t>He was influenced by the Glorious Revolution when the Bill of Rights was created to protect citizens’ rights</a:t>
            </a:r>
          </a:p>
        </p:txBody>
      </p:sp>
      <p:sp>
        <p:nvSpPr>
          <p:cNvPr id="8" name="Rectangular Callout 7"/>
          <p:cNvSpPr>
            <a:spLocks noChangeArrowheads="1"/>
          </p:cNvSpPr>
          <p:nvPr/>
        </p:nvSpPr>
        <p:spPr bwMode="auto">
          <a:xfrm>
            <a:off x="76200" y="4267200"/>
            <a:ext cx="5181600" cy="2438400"/>
          </a:xfrm>
          <a:prstGeom prst="wedgeRectCallout">
            <a:avLst>
              <a:gd name="adj1" fmla="val -11819"/>
              <a:gd name="adj2" fmla="val 3676"/>
            </a:avLst>
          </a:prstGeom>
          <a:solidFill>
            <a:srgbClr val="C1E0FF"/>
          </a:solidFill>
          <a:ln w="9525" algn="ctr">
            <a:solidFill>
              <a:schemeClr val="tx1"/>
            </a:solidFill>
            <a:round/>
            <a:headEnd/>
            <a:tailEnd/>
          </a:ln>
        </p:spPr>
        <p:txBody>
          <a:bodyPr/>
          <a:lstStyle/>
          <a:p>
            <a:pPr algn="ctr">
              <a:lnSpc>
                <a:spcPct val="80000"/>
              </a:lnSpc>
            </a:pPr>
            <a:r>
              <a:rPr lang="en-US" sz="3200"/>
              <a:t>Locke believed that people are born with natural rights, including life, liberty, property; Locke argued that kings could be overthrown if they violated peoples’ rights </a:t>
            </a:r>
          </a:p>
        </p:txBody>
      </p:sp>
      <p:sp>
        <p:nvSpPr>
          <p:cNvPr id="9" name="Rectangular Callout 8"/>
          <p:cNvSpPr>
            <a:spLocks noChangeArrowheads="1"/>
          </p:cNvSpPr>
          <p:nvPr/>
        </p:nvSpPr>
        <p:spPr bwMode="auto">
          <a:xfrm>
            <a:off x="5715000" y="5105400"/>
            <a:ext cx="3200400" cy="1676400"/>
          </a:xfrm>
          <a:prstGeom prst="wedgeRectCallout">
            <a:avLst>
              <a:gd name="adj1" fmla="val -11819"/>
              <a:gd name="adj2" fmla="val 3676"/>
            </a:avLst>
          </a:prstGeom>
          <a:solidFill>
            <a:srgbClr val="FFCC99"/>
          </a:solidFill>
          <a:ln w="38100" algn="ctr">
            <a:solidFill>
              <a:schemeClr val="tx1"/>
            </a:solidFill>
            <a:round/>
            <a:headEnd/>
            <a:tailEnd/>
          </a:ln>
        </p:spPr>
        <p:txBody>
          <a:bodyPr/>
          <a:lstStyle/>
          <a:p>
            <a:pPr algn="ctr">
              <a:lnSpc>
                <a:spcPct val="80000"/>
              </a:lnSpc>
            </a:pPr>
            <a:r>
              <a:rPr lang="en-US" sz="3200"/>
              <a:t>What kind of government do you think Locke supported?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0"/>
            <a:ext cx="8534400" cy="914400"/>
          </a:xfrm>
        </p:spPr>
        <p:txBody>
          <a:bodyPr/>
          <a:lstStyle/>
          <a:p>
            <a:r>
              <a:rPr lang="en-US" smtClean="0"/>
              <a:t>Political Ideas of the Enlightenment </a:t>
            </a:r>
          </a:p>
        </p:txBody>
      </p:sp>
      <p:sp>
        <p:nvSpPr>
          <p:cNvPr id="11267" name="Rectangular Callout 9"/>
          <p:cNvSpPr>
            <a:spLocks noChangeArrowheads="1"/>
          </p:cNvSpPr>
          <p:nvPr/>
        </p:nvSpPr>
        <p:spPr bwMode="auto">
          <a:xfrm>
            <a:off x="304800" y="1676400"/>
            <a:ext cx="4724400" cy="914400"/>
          </a:xfrm>
          <a:prstGeom prst="wedgeRectCallout">
            <a:avLst>
              <a:gd name="adj1" fmla="val -11819"/>
              <a:gd name="adj2" fmla="val 3676"/>
            </a:avLst>
          </a:prstGeom>
          <a:solidFill>
            <a:srgbClr val="FFFFCC"/>
          </a:solidFill>
          <a:ln w="9525" algn="ctr">
            <a:solidFill>
              <a:schemeClr val="tx1"/>
            </a:solidFill>
            <a:round/>
            <a:headEnd/>
            <a:tailEnd/>
          </a:ln>
        </p:spPr>
        <p:txBody>
          <a:bodyPr/>
          <a:lstStyle/>
          <a:p>
            <a:pPr algn="ctr">
              <a:lnSpc>
                <a:spcPct val="85000"/>
              </a:lnSpc>
            </a:pPr>
            <a:r>
              <a:rPr lang="en-US" sz="3200"/>
              <a:t>Locke supported limited or constitutional monarchies</a:t>
            </a:r>
          </a:p>
        </p:txBody>
      </p:sp>
      <p:sp>
        <p:nvSpPr>
          <p:cNvPr id="11268" name="Rectangular Callout 10"/>
          <p:cNvSpPr>
            <a:spLocks noChangeArrowheads="1"/>
          </p:cNvSpPr>
          <p:nvPr/>
        </p:nvSpPr>
        <p:spPr bwMode="auto">
          <a:xfrm>
            <a:off x="304800" y="2819400"/>
            <a:ext cx="4724400" cy="2590800"/>
          </a:xfrm>
          <a:prstGeom prst="wedgeRectCallout">
            <a:avLst>
              <a:gd name="adj1" fmla="val -11819"/>
              <a:gd name="adj2" fmla="val 3676"/>
            </a:avLst>
          </a:prstGeom>
          <a:solidFill>
            <a:srgbClr val="CCCCFF"/>
          </a:solidFill>
          <a:ln w="9525" algn="ctr">
            <a:solidFill>
              <a:schemeClr val="tx1"/>
            </a:solidFill>
            <a:round/>
            <a:headEnd/>
            <a:tailEnd/>
          </a:ln>
        </p:spPr>
        <p:txBody>
          <a:bodyPr/>
          <a:lstStyle/>
          <a:p>
            <a:pPr algn="ctr">
              <a:lnSpc>
                <a:spcPct val="85000"/>
              </a:lnSpc>
            </a:pPr>
            <a:r>
              <a:rPr lang="en-US" sz="3200"/>
              <a:t>Locke believed that gov’t power came from the consent of the governed (approval of the people) &amp; that kings should protect the rights of the people </a:t>
            </a:r>
          </a:p>
        </p:txBody>
      </p:sp>
      <p:pic>
        <p:nvPicPr>
          <p:cNvPr id="11269" name="Picture 2" descr="http://escroll.googlecode.com/files/scroll.jpg"/>
          <p:cNvPicPr>
            <a:picLocks noChangeAspect="1" noChangeArrowheads="1"/>
          </p:cNvPicPr>
          <p:nvPr/>
        </p:nvPicPr>
        <p:blipFill>
          <a:blip r:embed="rId3" cstate="print"/>
          <a:srcRect t="2469"/>
          <a:stretch>
            <a:fillRect/>
          </a:stretch>
        </p:blipFill>
        <p:spPr bwMode="auto">
          <a:xfrm>
            <a:off x="5181600" y="838200"/>
            <a:ext cx="3867150" cy="6019800"/>
          </a:xfrm>
          <a:prstGeom prst="rect">
            <a:avLst/>
          </a:prstGeom>
          <a:noFill/>
          <a:ln w="9525">
            <a:noFill/>
            <a:miter lim="800000"/>
            <a:headEnd/>
            <a:tailEnd/>
          </a:ln>
        </p:spPr>
      </p:pic>
      <p:sp>
        <p:nvSpPr>
          <p:cNvPr id="17" name="Rectangle 16"/>
          <p:cNvSpPr/>
          <p:nvPr/>
        </p:nvSpPr>
        <p:spPr>
          <a:xfrm>
            <a:off x="5486400" y="1828800"/>
            <a:ext cx="3200400" cy="4229100"/>
          </a:xfrm>
          <a:prstGeom prst="rect">
            <a:avLst/>
          </a:prstGeom>
        </p:spPr>
        <p:txBody>
          <a:bodyPr>
            <a:spAutoFit/>
          </a:bodyPr>
          <a:lstStyle/>
          <a:p>
            <a:pPr algn="ctr">
              <a:lnSpc>
                <a:spcPct val="75000"/>
              </a:lnSpc>
              <a:spcBef>
                <a:spcPts val="0"/>
              </a:spcBef>
              <a:spcAft>
                <a:spcPts val="600"/>
              </a:spcAft>
              <a:defRPr/>
            </a:pPr>
            <a:r>
              <a:rPr lang="en-US" sz="3200" dirty="0">
                <a:solidFill>
                  <a:srgbClr val="292929"/>
                </a:solidFill>
                <a:latin typeface="Andalus" pitchFamily="18" charset="-78"/>
                <a:cs typeface="Andalus" pitchFamily="18" charset="-78"/>
              </a:rPr>
              <a:t>The English Bill of Rights (1689)</a:t>
            </a:r>
          </a:p>
          <a:p>
            <a:pPr marL="168275" indent="-168275">
              <a:lnSpc>
                <a:spcPct val="75000"/>
              </a:lnSpc>
              <a:spcBef>
                <a:spcPts val="0"/>
              </a:spcBef>
              <a:spcAft>
                <a:spcPts val="600"/>
              </a:spcAft>
              <a:buFont typeface="Arial" pitchFamily="34" charset="0"/>
              <a:buChar char="•"/>
              <a:defRPr/>
            </a:pPr>
            <a:r>
              <a:rPr lang="en-US" sz="3000" dirty="0">
                <a:solidFill>
                  <a:srgbClr val="292929"/>
                </a:solidFill>
                <a:latin typeface="Andalus" pitchFamily="18" charset="-78"/>
                <a:cs typeface="Andalus" pitchFamily="18" charset="-78"/>
              </a:rPr>
              <a:t>The king cannot tax or overturn Parliament’s laws</a:t>
            </a:r>
          </a:p>
          <a:p>
            <a:pPr marL="168275" indent="-168275">
              <a:lnSpc>
                <a:spcPct val="75000"/>
              </a:lnSpc>
              <a:spcBef>
                <a:spcPts val="0"/>
              </a:spcBef>
              <a:spcAft>
                <a:spcPts val="600"/>
              </a:spcAft>
              <a:buFont typeface="Arial" pitchFamily="34" charset="0"/>
              <a:buChar char="•"/>
              <a:defRPr/>
            </a:pPr>
            <a:r>
              <a:rPr lang="en-US" sz="3000" dirty="0">
                <a:solidFill>
                  <a:srgbClr val="292929"/>
                </a:solidFill>
                <a:latin typeface="Andalus" pitchFamily="18" charset="-78"/>
                <a:cs typeface="Andalus" pitchFamily="18" charset="-78"/>
              </a:rPr>
              <a:t>Protected freedom of speech</a:t>
            </a:r>
          </a:p>
          <a:p>
            <a:pPr marL="168275" indent="-168275">
              <a:lnSpc>
                <a:spcPct val="75000"/>
              </a:lnSpc>
              <a:spcBef>
                <a:spcPts val="0"/>
              </a:spcBef>
              <a:spcAft>
                <a:spcPts val="400"/>
              </a:spcAft>
              <a:buFont typeface="Arial" pitchFamily="34" charset="0"/>
              <a:buChar char="•"/>
              <a:defRPr/>
            </a:pPr>
            <a:r>
              <a:rPr lang="en-US" sz="3000" dirty="0">
                <a:solidFill>
                  <a:srgbClr val="292929"/>
                </a:solidFill>
                <a:latin typeface="Andalus" pitchFamily="18" charset="-78"/>
                <a:cs typeface="Andalus" pitchFamily="18" charset="-78"/>
              </a:rPr>
              <a:t>The army cannot be used as a police force </a:t>
            </a:r>
          </a:p>
          <a:p>
            <a:pPr marL="168275" indent="-168275">
              <a:lnSpc>
                <a:spcPct val="75000"/>
              </a:lnSpc>
              <a:spcBef>
                <a:spcPts val="0"/>
              </a:spcBef>
              <a:spcAft>
                <a:spcPts val="600"/>
              </a:spcAft>
              <a:buFont typeface="Arial" pitchFamily="34" charset="0"/>
              <a:buChar char="•"/>
              <a:defRPr/>
            </a:pPr>
            <a:r>
              <a:rPr lang="en-US" sz="3000" dirty="0">
                <a:solidFill>
                  <a:srgbClr val="292929"/>
                </a:solidFill>
                <a:latin typeface="Andalus" pitchFamily="18" charset="-78"/>
                <a:cs typeface="Andalus" pitchFamily="18" charset="-78"/>
              </a:rPr>
              <a:t>No excessive bail</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1446</TotalTime>
  <Words>1967</Words>
  <Application>Microsoft Office PowerPoint</Application>
  <PresentationFormat>On-screen Show (4:3)</PresentationFormat>
  <Paragraphs>172</Paragraphs>
  <Slides>28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Arial</vt:lpstr>
      <vt:lpstr>Andalus</vt:lpstr>
      <vt:lpstr>Wingdings</vt:lpstr>
      <vt:lpstr>Baggett</vt:lpstr>
      <vt:lpstr>Slide 1</vt:lpstr>
      <vt:lpstr>Slide 2</vt:lpstr>
      <vt:lpstr>The Enlightenment</vt:lpstr>
      <vt:lpstr>Slide 4</vt:lpstr>
      <vt:lpstr>Slide 5</vt:lpstr>
      <vt:lpstr>Political Ideas of the Enlightenment </vt:lpstr>
      <vt:lpstr>Political Ideas of the Enlightenment </vt:lpstr>
      <vt:lpstr>Political Ideas of the Enlightenment </vt:lpstr>
      <vt:lpstr>Political Ideas of the Enlightenment </vt:lpstr>
      <vt:lpstr>Quick Writing Prompt:  Who’s ideas are right: Hobbes or Locke?</vt:lpstr>
      <vt:lpstr>Political Ideas of the Enlightenment </vt:lpstr>
      <vt:lpstr>Quick Writing Prompt:  Do you agree with Voltaire? </vt:lpstr>
      <vt:lpstr>Political Ideas of the Enlightenment </vt:lpstr>
      <vt:lpstr>Slide 14</vt:lpstr>
      <vt:lpstr>Political Ideas of the Enlightenment </vt:lpstr>
      <vt:lpstr>Quick Writing Prompt:  Which form of gov’t is better:  Separation of powers or direct democracy? </vt:lpstr>
      <vt:lpstr>Political Ideas of the Enlightenment </vt:lpstr>
      <vt:lpstr>Quick Writing Prompt:  Do you agree with Beccaria? </vt:lpstr>
      <vt:lpstr>Closure Activity </vt:lpstr>
      <vt:lpstr>John Locke</vt:lpstr>
      <vt:lpstr>Cesare Beccaria </vt:lpstr>
      <vt:lpstr>Voltaire</vt:lpstr>
      <vt:lpstr>Montesquieu</vt:lpstr>
      <vt:lpstr>Jean-Jacques Rousseau </vt:lpstr>
      <vt:lpstr>Voltaire </vt:lpstr>
      <vt:lpstr>Cesare Beccaria</vt:lpstr>
      <vt:lpstr>John Locke</vt:lpstr>
      <vt:lpstr>Montesquieu</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198</cp:revision>
  <dcterms:created xsi:type="dcterms:W3CDTF">2011-01-16T19:08:56Z</dcterms:created>
  <dcterms:modified xsi:type="dcterms:W3CDTF">2014-11-10T13:11:44Z</dcterms:modified>
</cp:coreProperties>
</file>