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2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-TextureFore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796303"/>
            <a:ext cx="7086600" cy="1847850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66565"/>
            <a:ext cx="7086600" cy="1752600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8423" y="6221506"/>
            <a:ext cx="2743200" cy="365125"/>
          </a:xfrm>
        </p:spPr>
        <p:txBody>
          <a:bodyPr/>
          <a:lstStyle/>
          <a:p>
            <a:fld id="{03CEC41E-48BD-4881-B6FF-D82EEBBCD904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221506"/>
            <a:ext cx="2743200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3765177"/>
            <a:ext cx="7272338" cy="1098176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78013" y="777240"/>
            <a:ext cx="4294363" cy="2866913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025" y="4867836"/>
            <a:ext cx="7272338" cy="126402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588" y="609600"/>
            <a:ext cx="15240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024" y="609600"/>
            <a:ext cx="5921376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92224"/>
            <a:ext cx="7086600" cy="184708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666744"/>
            <a:ext cx="7086600" cy="1755648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2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36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4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2363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2363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29" y="381000"/>
            <a:ext cx="3429000" cy="1649506"/>
          </a:xfrm>
        </p:spPr>
        <p:txBody>
          <a:bodyPr anchor="b"/>
          <a:lstStyle>
            <a:lvl1pPr algn="ctr">
              <a:lnSpc>
                <a:spcPct val="1000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88" y="381000"/>
            <a:ext cx="3429000" cy="57451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2057401"/>
            <a:ext cx="342900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363" y="739588"/>
            <a:ext cx="3429000" cy="129038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8136" y="779929"/>
            <a:ext cx="3429000" cy="4935071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2363" y="2057400"/>
            <a:ext cx="342900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801906"/>
            <a:ext cx="7272339" cy="4324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2187" y="6356350"/>
            <a:ext cx="2429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0393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xStyles>
    <p:titleStyle>
      <a:lvl1pPr algn="ctr" defTabSz="914400" rtl="0" eaLnBrk="1" latinLnBrk="0" hangingPunct="1">
        <a:lnSpc>
          <a:spcPts val="5200"/>
        </a:lnSpc>
        <a:spcBef>
          <a:spcPct val="0"/>
        </a:spcBef>
        <a:buNone/>
        <a:defRPr sz="4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" pitchFamily="2" charset="2"/>
        <a:buChar char="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" pitchFamily="2" charset="2"/>
        <a:buChar char="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921" y="2139078"/>
            <a:ext cx="7734737" cy="1802457"/>
          </a:xfrm>
        </p:spPr>
        <p:txBody>
          <a:bodyPr/>
          <a:lstStyle/>
          <a:p>
            <a:pPr algn="ctr"/>
            <a:r>
              <a:rPr lang="en-US" dirty="0" smtClean="0"/>
              <a:t>Encountering the Mongols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6392" y="4561997"/>
            <a:ext cx="7196328" cy="116097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AP World History Notes</a:t>
            </a:r>
          </a:p>
          <a:p>
            <a:pPr algn="ctr"/>
            <a:r>
              <a:rPr lang="en-US" sz="3200" dirty="0" smtClean="0"/>
              <a:t>Chapter 12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6362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Devastation to Persia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Peasants pushed off their land due to heavy taxation</a:t>
            </a:r>
          </a:p>
          <a:p>
            <a:r>
              <a:rPr lang="en-US" dirty="0" smtClean="0"/>
              <a:t>Nomadic Mongols with their herds of animals turned agricultural land into pasture, wasteland, and desert</a:t>
            </a:r>
          </a:p>
          <a:p>
            <a:r>
              <a:rPr lang="en-US" dirty="0" smtClean="0"/>
              <a:t>Irrigation channels = neglected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190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Persia and the Mongols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4594" y="1801906"/>
            <a:ext cx="4244086" cy="4324257"/>
          </a:xfrm>
        </p:spPr>
        <p:txBody>
          <a:bodyPr/>
          <a:lstStyle/>
          <a:p>
            <a:r>
              <a:rPr lang="en-US" dirty="0" smtClean="0"/>
              <a:t>Many Mongols in Persia were heavily influenced by the Persians there:</a:t>
            </a:r>
          </a:p>
          <a:p>
            <a:pPr lvl="1"/>
            <a:r>
              <a:rPr lang="en-US" dirty="0" smtClean="0"/>
              <a:t>Adopted Islam</a:t>
            </a:r>
          </a:p>
          <a:p>
            <a:pPr lvl="1"/>
            <a:r>
              <a:rPr lang="en-US" dirty="0" smtClean="0"/>
              <a:t>Left government operation in Persian hands</a:t>
            </a:r>
          </a:p>
          <a:p>
            <a:pPr lvl="1"/>
            <a:r>
              <a:rPr lang="en-US" dirty="0" smtClean="0"/>
              <a:t>Learned Persian</a:t>
            </a:r>
          </a:p>
          <a:p>
            <a:pPr lvl="1"/>
            <a:r>
              <a:rPr lang="en-US" dirty="0" smtClean="0"/>
              <a:t>Some turned to farming and abandoned nomadic ways</a:t>
            </a:r>
          </a:p>
          <a:p>
            <a:pPr lvl="1"/>
            <a:r>
              <a:rPr lang="en-US" dirty="0" smtClean="0"/>
              <a:t>Some married local people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29" y="1613646"/>
            <a:ext cx="3213100" cy="4068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9024" y="5681925"/>
            <a:ext cx="3094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Mongol man and Persian woman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496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Russia and the Mongols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032" y="1801906"/>
            <a:ext cx="4728647" cy="432425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Heavy devastation to Russia </a:t>
            </a:r>
            <a:r>
              <a:rPr lang="en-US" dirty="0" smtClean="0">
                <a:sym typeface="Wingdings"/>
              </a:rPr>
              <a:t> perhaps more than in Persia</a:t>
            </a:r>
          </a:p>
          <a:p>
            <a:r>
              <a:rPr lang="en-US" dirty="0" smtClean="0">
                <a:sym typeface="Wingdings"/>
              </a:rPr>
              <a:t>Mongol conquest of Russia = called the “Khanate of the Golden Horde”</a:t>
            </a:r>
          </a:p>
          <a:p>
            <a:r>
              <a:rPr lang="en-US" dirty="0" smtClean="0">
                <a:sym typeface="Wingdings"/>
              </a:rPr>
              <a:t>Mongols defeated the Russians, but did NOT occupy Russia</a:t>
            </a:r>
          </a:p>
          <a:p>
            <a:pPr lvl="1"/>
            <a:r>
              <a:rPr lang="en-US" dirty="0" smtClean="0">
                <a:sym typeface="Wingdings"/>
              </a:rPr>
              <a:t>Russia had little to offer</a:t>
            </a:r>
          </a:p>
          <a:p>
            <a:pPr lvl="1"/>
            <a:r>
              <a:rPr lang="en-US" dirty="0" smtClean="0">
                <a:sym typeface="Wingdings"/>
              </a:rPr>
              <a:t>Less developed economy</a:t>
            </a:r>
          </a:p>
          <a:p>
            <a:pPr lvl="1"/>
            <a:r>
              <a:rPr lang="en-US" dirty="0" smtClean="0">
                <a:sym typeface="Wingdings"/>
              </a:rPr>
              <a:t>Not located along any major trade routes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85" y="1945878"/>
            <a:ext cx="3525947" cy="3351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8233" y="5297560"/>
            <a:ext cx="334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Painting of the fall of </a:t>
            </a:r>
            <a:r>
              <a:rPr lang="en-US" dirty="0" err="1" smtClean="0"/>
              <a:t>Kievan</a:t>
            </a:r>
            <a:r>
              <a:rPr lang="en-US" dirty="0" smtClean="0"/>
              <a:t> </a:t>
            </a:r>
            <a:r>
              <a:rPr lang="en-US" dirty="0" err="1" smtClean="0"/>
              <a:t>Rus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46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Exploitation of the Russians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79" y="2086002"/>
            <a:ext cx="4711938" cy="4324257"/>
          </a:xfrm>
        </p:spPr>
        <p:txBody>
          <a:bodyPr/>
          <a:lstStyle/>
          <a:p>
            <a:r>
              <a:rPr lang="en-US" dirty="0" smtClean="0"/>
              <a:t>Russian princes required to send tribute to the Mongols</a:t>
            </a:r>
          </a:p>
          <a:p>
            <a:r>
              <a:rPr lang="en-US" dirty="0" smtClean="0"/>
              <a:t>Variety of heavy taxes on Russian people</a:t>
            </a:r>
          </a:p>
          <a:p>
            <a:r>
              <a:rPr lang="en-US" dirty="0" smtClean="0"/>
              <a:t>Continuing border raids</a:t>
            </a:r>
          </a:p>
          <a:p>
            <a:r>
              <a:rPr lang="en-US" dirty="0" smtClean="0"/>
              <a:t>Tens of thousands of Russians sent into slavery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028" y="2740694"/>
            <a:ext cx="3960033" cy="29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51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 on the Russians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the Mongols weren’t influenced much by the Russians, the Russians were influenced by the Mongols:</a:t>
            </a:r>
          </a:p>
          <a:p>
            <a:pPr lvl="1"/>
            <a:r>
              <a:rPr lang="en-US" dirty="0" smtClean="0"/>
              <a:t>Adopted Mongols’ weapons, court practices, diplomatic rituals, taxation system, and military 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457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Mongol Rule in Russia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0794" y="1801906"/>
            <a:ext cx="4294213" cy="4324257"/>
          </a:xfrm>
        </p:spPr>
        <p:txBody>
          <a:bodyPr/>
          <a:lstStyle/>
          <a:p>
            <a:r>
              <a:rPr lang="en-US" dirty="0" smtClean="0"/>
              <a:t>Mongol rule in Russia started to decline by the end of the 1400s</a:t>
            </a:r>
          </a:p>
          <a:p>
            <a:r>
              <a:rPr lang="en-US" dirty="0" smtClean="0"/>
              <a:t>Major causes of this decline:</a:t>
            </a:r>
          </a:p>
          <a:p>
            <a:pPr lvl="1"/>
            <a:r>
              <a:rPr lang="en-US" dirty="0" smtClean="0"/>
              <a:t>Divisions among Mongols</a:t>
            </a:r>
          </a:p>
          <a:p>
            <a:pPr lvl="1"/>
            <a:r>
              <a:rPr lang="en-US" dirty="0" smtClean="0"/>
              <a:t>Growing strength of Russian state </a:t>
            </a:r>
            <a:r>
              <a:rPr lang="en-US" dirty="0" smtClean="0">
                <a:sym typeface="Wingdings"/>
              </a:rPr>
              <a:t> now centered on the city of Moscow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31" y="1801906"/>
            <a:ext cx="3810000" cy="4140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4260794" y="5130444"/>
            <a:ext cx="1704319" cy="1169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198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062287"/>
          </a:xfrm>
        </p:spPr>
        <p:txBody>
          <a:bodyPr/>
          <a:lstStyle/>
          <a:p>
            <a:r>
              <a:rPr lang="en-US" dirty="0" smtClean="0"/>
              <a:t>China and the Mongols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5219" y="1520751"/>
            <a:ext cx="5480552" cy="511373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Most difficult and lengthy conquest for the Mongols</a:t>
            </a:r>
          </a:p>
          <a:p>
            <a:pPr>
              <a:lnSpc>
                <a:spcPct val="120000"/>
              </a:lnSpc>
            </a:pPr>
            <a:r>
              <a:rPr lang="en-US" dirty="0"/>
              <a:t>Took 70 years (1209 to 1279) to conquer</a:t>
            </a:r>
          </a:p>
          <a:p>
            <a:pPr>
              <a:lnSpc>
                <a:spcPct val="120000"/>
              </a:lnSpc>
            </a:pPr>
            <a:r>
              <a:rPr lang="en-US" dirty="0"/>
              <a:t>Violently conquered northern China </a:t>
            </a:r>
            <a:r>
              <a:rPr lang="en-US" dirty="0">
                <a:sym typeface="Wingdings"/>
              </a:rPr>
              <a:t> then controlled by various nomadic states</a:t>
            </a:r>
          </a:p>
          <a:p>
            <a:pPr>
              <a:lnSpc>
                <a:spcPct val="120000"/>
              </a:lnSpc>
            </a:pPr>
            <a:r>
              <a:rPr lang="en-US" dirty="0">
                <a:sym typeface="Wingdings"/>
              </a:rPr>
              <a:t>More peacefully conquered southern China  then controlled by the Song Dynasty</a:t>
            </a:r>
          </a:p>
          <a:p>
            <a:pPr>
              <a:lnSpc>
                <a:spcPct val="120000"/>
              </a:lnSpc>
            </a:pPr>
            <a:r>
              <a:rPr lang="en-US" dirty="0">
                <a:sym typeface="Wingdings"/>
              </a:rPr>
              <a:t>Result = unification of a divided China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ym typeface="Wingdings"/>
              </a:rPr>
              <a:t>Gave the Mongols legitimacy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ym typeface="Wingdings"/>
              </a:rPr>
              <a:t>Believed they had earned the Mandate of Heaven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1" y="1654443"/>
            <a:ext cx="2940785" cy="446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59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 and the Mongols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 = extract wealth from China</a:t>
            </a:r>
          </a:p>
          <a:p>
            <a:r>
              <a:rPr lang="en-US" dirty="0" smtClean="0"/>
              <a:t>In order to do so </a:t>
            </a:r>
            <a:r>
              <a:rPr lang="en-US" dirty="0" smtClean="0">
                <a:sym typeface="Wingdings"/>
              </a:rPr>
              <a:t> must accommodate the Chinese</a:t>
            </a:r>
          </a:p>
          <a:p>
            <a:r>
              <a:rPr lang="en-US" dirty="0" smtClean="0">
                <a:sym typeface="Wingdings"/>
              </a:rPr>
              <a:t>Accommodations included:</a:t>
            </a:r>
          </a:p>
          <a:p>
            <a:pPr lvl="1"/>
            <a:r>
              <a:rPr lang="en-US" dirty="0" smtClean="0">
                <a:sym typeface="Wingdings"/>
              </a:rPr>
              <a:t>Use of Chinese administrative practices, taxation systems, and postal system</a:t>
            </a:r>
          </a:p>
          <a:p>
            <a:pPr lvl="1"/>
            <a:r>
              <a:rPr lang="en-US" dirty="0" smtClean="0">
                <a:sym typeface="Wingdings"/>
              </a:rPr>
              <a:t>Took a Chinese dynastic title = the Yuan</a:t>
            </a:r>
          </a:p>
          <a:p>
            <a:pPr lvl="1"/>
            <a:r>
              <a:rPr lang="en-US" dirty="0" smtClean="0">
                <a:sym typeface="Wingdings"/>
              </a:rPr>
              <a:t>Transferred capital from Karakorum in Mongolia to Beijing in 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48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Kublai Khan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344" y="1613646"/>
            <a:ext cx="5380298" cy="4853722"/>
          </a:xfrm>
        </p:spPr>
        <p:txBody>
          <a:bodyPr>
            <a:normAutofit/>
          </a:bodyPr>
          <a:lstStyle/>
          <a:p>
            <a:r>
              <a:rPr lang="en-US" dirty="0" smtClean="0"/>
              <a:t>Mongol ruler of the Yuan dynasty (1271-1294)</a:t>
            </a:r>
          </a:p>
          <a:p>
            <a:r>
              <a:rPr lang="en-US" dirty="0" smtClean="0"/>
              <a:t>Improved roads</a:t>
            </a:r>
          </a:p>
          <a:p>
            <a:r>
              <a:rPr lang="en-US" dirty="0" smtClean="0"/>
              <a:t>Built canals</a:t>
            </a:r>
          </a:p>
          <a:p>
            <a:r>
              <a:rPr lang="en-US" dirty="0" smtClean="0"/>
              <a:t>Lowered some taxes</a:t>
            </a:r>
          </a:p>
          <a:p>
            <a:r>
              <a:rPr lang="en-US" dirty="0" smtClean="0"/>
              <a:t>Supported scholars and artists</a:t>
            </a:r>
          </a:p>
          <a:p>
            <a:r>
              <a:rPr lang="en-US" dirty="0" smtClean="0"/>
              <a:t>Limited the death penalty and torture</a:t>
            </a:r>
          </a:p>
          <a:p>
            <a:r>
              <a:rPr lang="en-US" dirty="0" smtClean="0"/>
              <a:t>Supported peasant agriculture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567" y="2155673"/>
            <a:ext cx="3048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84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 and the Mongols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Mongol rule in China was still harsh, exploitative, foreign and resented</a:t>
            </a:r>
          </a:p>
          <a:p>
            <a:r>
              <a:rPr lang="en-US" dirty="0" smtClean="0"/>
              <a:t>Mongols did NOT become Chinese and they did not accommodate EVERY aspect of Chinese 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305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Mongols Being Mongols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3324" y="1801906"/>
            <a:ext cx="4845610" cy="4632039"/>
          </a:xfrm>
        </p:spPr>
        <p:txBody>
          <a:bodyPr/>
          <a:lstStyle/>
          <a:p>
            <a:r>
              <a:rPr lang="en-US" dirty="0" smtClean="0"/>
              <a:t>Many still lived, ate, slept, and gave birth in yurts they put up everywhere</a:t>
            </a:r>
          </a:p>
          <a:p>
            <a:r>
              <a:rPr lang="en-US" dirty="0" smtClean="0"/>
              <a:t>Planted steppe grass within the capital and let animals roam freely</a:t>
            </a:r>
          </a:p>
          <a:p>
            <a:r>
              <a:rPr lang="en-US" dirty="0" smtClean="0"/>
              <a:t>Didn’t use civil service exams</a:t>
            </a:r>
          </a:p>
          <a:p>
            <a:r>
              <a:rPr lang="en-US" dirty="0" smtClean="0"/>
              <a:t>Didn’t learn Chinese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22" y="2169018"/>
            <a:ext cx="3528001" cy="33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60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Mongols Being Mongols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98" y="1801906"/>
            <a:ext cx="4327630" cy="4531769"/>
          </a:xfrm>
        </p:spPr>
        <p:txBody>
          <a:bodyPr/>
          <a:lstStyle/>
          <a:p>
            <a:r>
              <a:rPr lang="en-US" dirty="0" smtClean="0"/>
              <a:t>Mongol women never adopted foot binding</a:t>
            </a:r>
          </a:p>
          <a:p>
            <a:r>
              <a:rPr lang="en-US" dirty="0" smtClean="0"/>
              <a:t>Intermarriage = forbidden</a:t>
            </a:r>
          </a:p>
          <a:p>
            <a:r>
              <a:rPr lang="en-US" dirty="0" smtClean="0"/>
              <a:t>Chinese scholars = couldn’t learn Mongol script</a:t>
            </a:r>
          </a:p>
          <a:p>
            <a:r>
              <a:rPr lang="en-US" dirty="0" smtClean="0"/>
              <a:t>Supported artisans and merchants </a:t>
            </a:r>
            <a:r>
              <a:rPr lang="en-US" dirty="0" smtClean="0">
                <a:sym typeface="Wingdings"/>
              </a:rPr>
              <a:t> opposite of Confucian values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811" y="1613646"/>
            <a:ext cx="3699552" cy="3851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9028" y="5698637"/>
            <a:ext cx="3291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Mongol women mixed freely with men, rode horseback, and hunted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67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 and the Mongols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4594" y="1801906"/>
            <a:ext cx="4277503" cy="4648750"/>
          </a:xfrm>
        </p:spPr>
        <p:txBody>
          <a:bodyPr/>
          <a:lstStyle/>
          <a:p>
            <a:r>
              <a:rPr lang="en-US" dirty="0" smtClean="0"/>
              <a:t>Mongol rule in China declined in the mid-1300s</a:t>
            </a:r>
          </a:p>
          <a:p>
            <a:r>
              <a:rPr lang="en-US" dirty="0" smtClean="0"/>
              <a:t>Many factors caused this decline:</a:t>
            </a:r>
          </a:p>
          <a:p>
            <a:pPr lvl="1"/>
            <a:r>
              <a:rPr lang="en-US" dirty="0" smtClean="0"/>
              <a:t>Division among the Mongols</a:t>
            </a:r>
          </a:p>
          <a:p>
            <a:pPr lvl="1"/>
            <a:r>
              <a:rPr lang="en-US" dirty="0" smtClean="0"/>
              <a:t>Rising prices (inflation)</a:t>
            </a:r>
          </a:p>
          <a:p>
            <a:pPr lvl="1"/>
            <a:r>
              <a:rPr lang="en-US" dirty="0" smtClean="0"/>
              <a:t>Epidemics of the plague</a:t>
            </a:r>
          </a:p>
          <a:p>
            <a:pPr lvl="1"/>
            <a:r>
              <a:rPr lang="en-US" dirty="0" smtClean="0"/>
              <a:t>Growing peasant rebellions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98" y="1801906"/>
            <a:ext cx="4062396" cy="37630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198" y="5564944"/>
            <a:ext cx="4062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1368 = all Mongols forced out of China and returned home to the steppe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406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Persia and the Mongols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959" y="1801906"/>
            <a:ext cx="4394466" cy="4324257"/>
          </a:xfrm>
        </p:spPr>
        <p:txBody>
          <a:bodyPr/>
          <a:lstStyle/>
          <a:p>
            <a:r>
              <a:rPr lang="en-US" dirty="0" smtClean="0"/>
              <a:t>Conquest of Persia = much quicker and more violent than that of China</a:t>
            </a:r>
          </a:p>
          <a:p>
            <a:r>
              <a:rPr lang="en-US" dirty="0" smtClean="0"/>
              <a:t>1258 = capital of Baghdad sacked</a:t>
            </a:r>
          </a:p>
          <a:p>
            <a:pPr lvl="1"/>
            <a:r>
              <a:rPr lang="en-US" dirty="0" smtClean="0"/>
              <a:t>End of Abbasid dynasty</a:t>
            </a:r>
          </a:p>
          <a:p>
            <a:pPr lvl="1"/>
            <a:r>
              <a:rPr lang="en-US" dirty="0" smtClean="0"/>
              <a:t>More than 200,000 people massacred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53" y="1801905"/>
            <a:ext cx="3562107" cy="40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094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radition">
  <a:themeElements>
    <a:clrScheme name="Tradition">
      <a:dk1>
        <a:srgbClr val="000000"/>
      </a:dk1>
      <a:lt1>
        <a:srgbClr val="FFFFFF"/>
      </a:lt1>
      <a:dk2>
        <a:srgbClr val="59480D"/>
      </a:dk2>
      <a:lt2>
        <a:srgbClr val="D28E11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Tradition">
      <a:majorFont>
        <a:latin typeface="Candara"/>
        <a:ea typeface=""/>
        <a:cs typeface=""/>
        <a:font script="Jpan" typeface="メイリオ"/>
      </a:majorFont>
      <a:minorFont>
        <a:latin typeface="Candara"/>
        <a:ea typeface=""/>
        <a:cs typeface=""/>
        <a:font script="Jpan" typeface="メイリオ"/>
      </a:minorFont>
    </a:fontScheme>
    <a:fmtScheme name="Tradit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90000"/>
            </a:schemeClr>
          </a:solidFill>
          <a:prstDash val="solid"/>
          <a:miter/>
        </a:ln>
        <a:ln w="76200" cap="flat" cmpd="dbl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innerShdw blurRad="127000">
              <a:srgbClr val="FFFFFF">
                <a:alpha val="35000"/>
              </a:srgbClr>
            </a:innerShdw>
          </a:effectLst>
          <a:scene3d>
            <a:camera prst="orthographicFront">
              <a:rot lat="0" lon="0" rev="0"/>
            </a:camera>
            <a:lightRig rig="chilly" dir="tl">
              <a:rot lat="0" lon="0" rev="5400000"/>
            </a:lightRig>
          </a:scene3d>
          <a:sp3d prstMaterial="softEdge">
            <a:bevelT w="0" h="0"/>
          </a:sp3d>
        </a:effectStyle>
        <a:effectStyle>
          <a:effectLst>
            <a:outerShdw blurRad="63500" dist="25400" dir="5400000" algn="br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3600000"/>
            </a:lightRig>
          </a:scene3d>
          <a:sp3d>
            <a:bevelT w="889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75000"/>
              </a:schemeClr>
              <a:schemeClr val="phClr">
                <a:satMod val="3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Tradition.thmx</Template>
  <TotalTime>95</TotalTime>
  <Words>599</Words>
  <Application>Microsoft Macintosh PowerPoint</Application>
  <PresentationFormat>On-screen Show (4:3)</PresentationFormat>
  <Paragraphs>86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Tradition</vt:lpstr>
      <vt:lpstr>Encountering the Mongols</vt:lpstr>
      <vt:lpstr>China and the Mongols</vt:lpstr>
      <vt:lpstr>China and the Mongols</vt:lpstr>
      <vt:lpstr>Kublai Khan</vt:lpstr>
      <vt:lpstr>China and the Mongols</vt:lpstr>
      <vt:lpstr>Mongols Being Mongols</vt:lpstr>
      <vt:lpstr>Mongols Being Mongols</vt:lpstr>
      <vt:lpstr>China and the Mongols</vt:lpstr>
      <vt:lpstr>Persia and the Mongols</vt:lpstr>
      <vt:lpstr>Devastation to Persia</vt:lpstr>
      <vt:lpstr>Persia and the Mongols</vt:lpstr>
      <vt:lpstr>Russia and the Mongols</vt:lpstr>
      <vt:lpstr>Exploitation of the Russians</vt:lpstr>
      <vt:lpstr>Influence on the Russians</vt:lpstr>
      <vt:lpstr>End of Mongol Rule in Russia</vt:lpstr>
    </vt:vector>
  </TitlesOfParts>
  <Company>Griffin-Spalding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Encountering the Mongols</dc:title>
  <dc:creator>Elise Cona</dc:creator>
  <cp:lastModifiedBy>lynne</cp:lastModifiedBy>
  <cp:revision>14</cp:revision>
  <dcterms:created xsi:type="dcterms:W3CDTF">2011-12-06T22:09:10Z</dcterms:created>
  <dcterms:modified xsi:type="dcterms:W3CDTF">2016-01-07T06:36:02Z</dcterms:modified>
</cp:coreProperties>
</file>