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80" r:id="rId2"/>
    <p:sldId id="283" r:id="rId3"/>
    <p:sldId id="282" r:id="rId4"/>
    <p:sldId id="284" r:id="rId5"/>
    <p:sldId id="285" r:id="rId6"/>
    <p:sldId id="286" r:id="rId7"/>
    <p:sldId id="287" r:id="rId8"/>
    <p:sldId id="281" r:id="rId9"/>
    <p:sldId id="289" r:id="rId10"/>
    <p:sldId id="290" r:id="rId11"/>
    <p:sldId id="291" r:id="rId12"/>
    <p:sldId id="292" r:id="rId13"/>
    <p:sldId id="293" r:id="rId14"/>
    <p:sldId id="288" r:id="rId15"/>
    <p:sldId id="294" r:id="rId16"/>
    <p:sldId id="295" r:id="rId17"/>
    <p:sldId id="296" r:id="rId18"/>
    <p:sldId id="297" r:id="rId19"/>
    <p:sldId id="298" r:id="rId20"/>
    <p:sldId id="312" r:id="rId21"/>
    <p:sldId id="314" r:id="rId22"/>
    <p:sldId id="305" r:id="rId23"/>
    <p:sldId id="306" r:id="rId24"/>
    <p:sldId id="307" r:id="rId25"/>
    <p:sldId id="315" r:id="rId26"/>
    <p:sldId id="318" r:id="rId27"/>
    <p:sldId id="316" r:id="rId28"/>
    <p:sldId id="32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CC"/>
    <a:srgbClr val="FFCCFF"/>
    <a:srgbClr val="FFFFCC"/>
    <a:srgbClr val="FFCC99"/>
    <a:srgbClr val="0000CC"/>
    <a:srgbClr val="0066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68037" autoAdjust="0"/>
  </p:normalViewPr>
  <p:slideViewPr>
    <p:cSldViewPr>
      <p:cViewPr varScale="1">
        <p:scale>
          <a:sx n="42" d="100"/>
          <a:sy n="42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54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EBC67C-768F-44F3-A8B2-E035B0034127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27FCAA-1F01-49E0-A290-10F09746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49A4F1-9142-4E7C-9422-AAB059800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oices.edu/resources/supplemental_zimbabwe.php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9448E-1193-4DB4-B94A-0ABBF1CBF9F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http://www.guardian.co.uk/world/video/2008/dec/18/rwanda-genocide </a:t>
            </a:r>
          </a:p>
          <a:p>
            <a:r>
              <a:rPr lang="en-US" smtClean="0"/>
              <a:t>http://video.nytimes.com/video/2006/11/06/opinion/1194817106526/the-genocide-in-darfur.html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A796A-5F51-4641-98E7-394C10230F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http://1.bp.blogspot.com/_a55xc3j5xRw/S9MBX3lYV4I/AAAAAAAAANM/3Wn3SHUZNb8/s1600/Poverty_conflict_map.jpg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9EFC78-49ED-471B-BE13-58D9C2868B5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http://video.nytimes.com/video/2010/05/09/world/1247467804332/the-battle-against-aids-is-failing.html?scp=23&amp;sq=darfur&amp;st=cse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5A55F-794F-4F3A-BBEC-E172726472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hlinkClick r:id="rId3"/>
              </a:rPr>
              <a:t>http://choices.edu/resources/supplemental_zimbabwe.php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D271CC-130A-4DE9-882B-C87459E22C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722C5-DC6B-4D91-A4FB-7EF5158D0B3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66B3F-A785-4FF0-89B7-FBC6F74587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16EDB-EF81-4BC3-83D9-DBD0DB997F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544EE-FCF6-497B-AF52-681101628F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C8358-3DDE-4EED-BA44-B6223FA561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F926C-7E8E-4136-9D4D-B0E72388625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83389-F8C1-4C3F-ADA6-63AE645057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F7FF4-C974-4345-9DA0-ECFFDD151B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5"/>
              <a:chOff x="-3" y="1562"/>
              <a:chExt cx="5763" cy="64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6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2" y="167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7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3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4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2" y="165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97" y="165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4" y="173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5" y="167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70" y="170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z6hZtY7ob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video.nytimes.com/video/2006/11/06/opinion/1194817106526/the-genocide-in-darfu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uardian.co.uk/world/video/2008/dec/18/rwanda-genocide" TargetMode="Externa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upload.wikimedia.org/wikipedia/commons/0/0d/United_Nations_peacekeeping_missions_2009.svg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nytimes.com/video/2010/05/09/world/1247467804332/the-battle-against-aids-is-failing.html?scp=23&amp;sq=darfur&amp;st=cs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oices.edu/resources/supplemental_zimbabwe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What was decolonization &amp; how did decolonization impact India &amp; Africa?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 Up Questions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pic>
        <p:nvPicPr>
          <p:cNvPr id="12291" name="Picture 2" descr="http://3.bp.blogspot.com/_Y9-xi5n9m3E/S6mw9KHTrtI/AAAAAAAAFmo/_g2HbhIp3yM/s1600/p051701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4400"/>
            <a:ext cx="87058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3886200" y="76200"/>
            <a:ext cx="51816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But, self-rule created tensions between the Hindu majority &amp; the Muslim minority who feared giving power to Hindus</a:t>
            </a:r>
          </a:p>
        </p:txBody>
      </p:sp>
      <p:sp>
        <p:nvSpPr>
          <p:cNvPr id="12293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37338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1935, British granted India limited self-rule but not total independence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8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53340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When World War II broke out, Britain committed Indian </a:t>
            </a:r>
            <a:br>
              <a:rPr lang="en-US" sz="3200"/>
            </a:br>
            <a:r>
              <a:rPr lang="en-US" sz="3200"/>
              <a:t>troops to the war with asking India’s self-governing assembly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5486400" y="76200"/>
            <a:ext cx="3505200" cy="1524000"/>
          </a:xfrm>
          <a:prstGeom prst="wedgeRectCallout">
            <a:avLst>
              <a:gd name="adj1" fmla="val -11589"/>
              <a:gd name="adj2" fmla="val 181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This led to protests &amp; renewed calls for independence from Britain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5257800"/>
            <a:ext cx="44958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When World War II ended in 1945, Britain was in debt &amp; ready to grant India its independence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876800" y="5257800"/>
            <a:ext cx="41148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But, violence between Hindus &amp; Muslims made granting independence difficult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7543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4724400" y="76200"/>
            <a:ext cx="4343400" cy="1905000"/>
          </a:xfrm>
          <a:prstGeom prst="wedgeRectCallout">
            <a:avLst>
              <a:gd name="adj1" fmla="val -11589"/>
              <a:gd name="adj2" fmla="val 181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In 1947, Britain agreed to a partition (division) of India &amp; granted independence to two nations: India &amp; Pakistan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5943600"/>
            <a:ext cx="4267200" cy="8382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India was a nation made up largely of Hindus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419600" y="5638800"/>
            <a:ext cx="46482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Pakistan was dominated by Muslims (East Pakistan later became Bangladesh )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304800" y="5410200"/>
            <a:ext cx="8610600" cy="12192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During the partition, 10 million people relocated; Violence broke out leaving 1 million dead,  including  Gandhi who was assassinated in 1949</a:t>
            </a:r>
          </a:p>
        </p:txBody>
      </p:sp>
      <p:pic>
        <p:nvPicPr>
          <p:cNvPr id="24578" name="Picture 2" descr="http://myhero.com/images/guest/g6445/hero6488/g6445_u3398_gandhi_de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913" y="2057400"/>
            <a:ext cx="48910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7543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ular Callout 4"/>
          <p:cNvSpPr>
            <a:spLocks noChangeArrowheads="1"/>
          </p:cNvSpPr>
          <p:nvPr/>
        </p:nvSpPr>
        <p:spPr bwMode="auto">
          <a:xfrm>
            <a:off x="152400" y="76200"/>
            <a:ext cx="57912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1947, India became the world’s largest democratic nation; Jawaharlal Nehru was elected India’s first prime minister </a:t>
            </a:r>
          </a:p>
          <a:p>
            <a:pPr algn="ctr" eaLnBrk="0" hangingPunct="0">
              <a:lnSpc>
                <a:spcPct val="75000"/>
              </a:lnSpc>
            </a:pPr>
            <a:endParaRPr lang="en-US" sz="3200"/>
          </a:p>
        </p:txBody>
      </p: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5088"/>
            <a:ext cx="3048000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257800" y="3124200"/>
            <a:ext cx="38100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Nehru emphasized democracy, unity, &amp; modernizing India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5562600"/>
            <a:ext cx="38100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Under Nehru, women &amp; lower caste Hindus gained rights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76200" y="5562600"/>
            <a:ext cx="51054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1966, Nehru’s daughter, Indira Gandhi, was elected prime minister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5257800" y="4343400"/>
            <a:ext cx="38100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the Cold War, India was a leader among non-aligned nations </a:t>
            </a:r>
          </a:p>
        </p:txBody>
      </p:sp>
      <p:pic>
        <p:nvPicPr>
          <p:cNvPr id="23555" name="Picture 3" descr="http://www.genocidebangladesh.org/wp-content/uploads/2008/02/indira-gand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Click </a:t>
            </a:r>
            <a:r>
              <a:rPr lang="en-US" sz="4000" smtClean="0">
                <a:solidFill>
                  <a:schemeClr val="tx1"/>
                </a:solidFill>
                <a:hlinkClick r:id="rId2"/>
              </a:rPr>
              <a:t>here </a:t>
            </a:r>
            <a:r>
              <a:rPr lang="en-US" sz="4000" smtClean="0">
                <a:solidFill>
                  <a:schemeClr val="tx1"/>
                </a:solidFill>
              </a:rPr>
              <a:t>for a brief video on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“INDIA TODAY” and identify three characteristics of India in the 21</a:t>
            </a:r>
            <a:r>
              <a:rPr lang="en-US" sz="4000" baseline="30000" smtClean="0">
                <a:solidFill>
                  <a:schemeClr val="tx1"/>
                </a:solidFill>
              </a:rPr>
              <a:t>st</a:t>
            </a:r>
            <a:r>
              <a:rPr lang="en-US" sz="4000" smtClean="0">
                <a:solidFill>
                  <a:schemeClr val="tx1"/>
                </a:solidFill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What was decolonization &amp; how did decolonization impact India &amp; Africa?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CPWH Agenda for Unit 14.1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>
                <a:solidFill>
                  <a:schemeClr val="folHlink"/>
                </a:solidFill>
              </a:rPr>
              <a:t>Clicker Preview Questions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>
                <a:solidFill>
                  <a:schemeClr val="folHlink"/>
                </a:solidFill>
              </a:rPr>
              <a:t>Decolonization in Africa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>
                <a:solidFill>
                  <a:srgbClr val="0000CC"/>
                </a:solidFill>
              </a:rPr>
              <a:t>Today’s HW: </a:t>
            </a:r>
            <a:r>
              <a:rPr lang="en-US" sz="3800" b="1" u="sng" smtClean="0">
                <a:solidFill>
                  <a:srgbClr val="0000CC"/>
                </a:solidFill>
              </a:rPr>
              <a:t>34.3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>
                <a:solidFill>
                  <a:srgbClr val="660066"/>
                </a:solidFill>
              </a:rPr>
              <a:t>CPWH Final Exam: </a:t>
            </a:r>
            <a:r>
              <a:rPr lang="en-US" sz="3800" b="1" u="sng" smtClean="0">
                <a:solidFill>
                  <a:srgbClr val="660066"/>
                </a:solidFill>
              </a:rPr>
              <a:t>May 23-24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>
                <a:solidFill>
                  <a:srgbClr val="006600"/>
                </a:solidFill>
              </a:rPr>
              <a:t>County Post-Test: </a:t>
            </a:r>
            <a:r>
              <a:rPr lang="en-US" sz="3800" b="1" u="sng" smtClean="0">
                <a:solidFill>
                  <a:srgbClr val="006600"/>
                </a:solidFill>
              </a:rPr>
              <a:t>May 25-27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 descr="decolonization map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ular Callout 3"/>
          <p:cNvSpPr>
            <a:spLocks noChangeArrowheads="1"/>
          </p:cNvSpPr>
          <p:nvPr/>
        </p:nvSpPr>
        <p:spPr bwMode="auto">
          <a:xfrm>
            <a:off x="76200" y="76200"/>
            <a:ext cx="47244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the 1950s &amp; 1960s, African colonies experienced decolonization &amp; gained independence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953000" y="76200"/>
            <a:ext cx="39624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first sub-Saharan African colony to gain its independence was Ghana in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-9525"/>
            <a:ext cx="65532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304800"/>
            <a:ext cx="36576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As a imperial power, Britain conquered much of Africa including Gold Coast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981200"/>
            <a:ext cx="3657600" cy="1905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After WWII, Britain allowed Africans in Gold Coast to participate in local self governments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4038600"/>
            <a:ext cx="3657600" cy="2667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Starting in 1947, Kwame Nkrumah used Gandhi’s non-violent strategy of boycotts &amp; strikes to pressure Britain to grant independence </a:t>
            </a:r>
          </a:p>
        </p:txBody>
      </p:sp>
      <p:pic>
        <p:nvPicPr>
          <p:cNvPr id="52228" name="Picture 4" descr="http://farm1.static.flickr.com/43/102484727_2ec86f8a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830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2743200"/>
            <a:ext cx="3962400" cy="2209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After a decade of struggle, Britain granted Gold Coast independence in 1957 &amp; the nation was renamed Ghana 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5029200"/>
            <a:ext cx="4419600" cy="1828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Kwame Nkrumah was elected president-for-life &amp; began an ambitious series of road, education, health programs </a:t>
            </a:r>
          </a:p>
        </p:txBody>
      </p:sp>
      <p:pic>
        <p:nvPicPr>
          <p:cNvPr id="8" name="Picture 2" descr="http://34degrees.org/images/uploads/Kwame-Nkrumah-Wife-And-Chieftains-Dance-Accra-Ghana-january-20-1963.jpg"/>
          <p:cNvPicPr>
            <a:picLocks noChangeAspect="1" noChangeArrowheads="1"/>
          </p:cNvPicPr>
          <p:nvPr/>
        </p:nvPicPr>
        <p:blipFill>
          <a:blip r:embed="rId4" cstate="print"/>
          <a:srcRect l="9615" t="16856" b="4619"/>
          <a:stretch>
            <a:fillRect/>
          </a:stretch>
        </p:blipFill>
        <p:spPr bwMode="auto">
          <a:xfrm>
            <a:off x="76200" y="76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838200" y="5638800"/>
            <a:ext cx="78486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1966, Nkrumah was overthrown &amp; </a:t>
            </a:r>
            <a:br>
              <a:rPr lang="en-US" sz="3200"/>
            </a:br>
            <a:r>
              <a:rPr lang="en-US" sz="3200"/>
              <a:t>Ghana struggled between military &amp; civilian rule until elections were finally held in 2000 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971800" y="76200"/>
            <a:ext cx="6096000" cy="1143000"/>
          </a:xfrm>
          <a:prstGeom prst="wedgeRectCallout">
            <a:avLst>
              <a:gd name="adj1" fmla="val -14358"/>
              <a:gd name="adj2" fmla="val -2014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Nkrumah supported Pan-</a:t>
            </a:r>
            <a:r>
              <a:rPr lang="en-US" sz="3200" dirty="0" err="1"/>
              <a:t>Africanism</a:t>
            </a:r>
            <a:r>
              <a:rPr lang="en-US" sz="3200" dirty="0"/>
              <a:t> (unity among Africans) &amp; hoped to create a “United States of Africa”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The Post-World War II World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pPr eaLnBrk="1" hangingPunct="1"/>
            <a:r>
              <a:rPr lang="en-US" sz="3900" smtClean="0">
                <a:solidFill>
                  <a:srgbClr val="0000CC"/>
                </a:solidFill>
              </a:rPr>
              <a:t>What will happen in world history in the years after World War II (1945—today)? </a:t>
            </a:r>
          </a:p>
          <a:p>
            <a:pPr lvl="1" eaLnBrk="1" hangingPunct="1"/>
            <a:r>
              <a:rPr lang="en-US" sz="3900" smtClean="0"/>
              <a:t>Examine the next four images &amp; </a:t>
            </a:r>
            <a:br>
              <a:rPr lang="en-US" sz="3900" smtClean="0"/>
            </a:br>
            <a:r>
              <a:rPr lang="en-US" sz="3900" smtClean="0"/>
              <a:t>make a prediction about what will happen in the world after World War II (with exception to the Cold War) </a:t>
            </a:r>
          </a:p>
          <a:p>
            <a:pPr lvl="1" eaLnBrk="1" hangingPunct="1"/>
            <a:r>
              <a:rPr lang="en-US" sz="3900" smtClean="0"/>
              <a:t>Be prepared to discuss your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-9525"/>
            <a:ext cx="65532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://www.southafrica.to/history/Apartheid/aparthe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246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3886200" cy="1905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Unlike Ghana, demands for independence in South Africa were </a:t>
            </a:r>
            <a:br>
              <a:rPr lang="en-US" sz="3200"/>
            </a:br>
            <a:r>
              <a:rPr lang="en-US" sz="3200"/>
              <a:t>led by white colonists </a:t>
            </a:r>
          </a:p>
        </p:txBody>
      </p:sp>
      <p:pic>
        <p:nvPicPr>
          <p:cNvPr id="60420" name="Picture 4" descr="http://farm4.static.flickr.com/3592/3311468609_8c26692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"/>
            <a:ext cx="43354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76200" y="3733800"/>
            <a:ext cx="4419600" cy="1828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When South Africa gained independence in 1931, white Afrikaners gained power &amp; create a policy of apartheid </a:t>
            </a:r>
          </a:p>
        </p:txBody>
      </p: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76200" y="5638800"/>
            <a:ext cx="44196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Apartheid laws created </a:t>
            </a:r>
            <a:br>
              <a:rPr lang="en-US" sz="3200"/>
            </a:br>
            <a:r>
              <a:rPr lang="en-US" sz="3200"/>
              <a:t>strict racial segregation between blacks &amp; whites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Rectangular Callout 3"/>
          <p:cNvSpPr>
            <a:spLocks noChangeArrowheads="1"/>
          </p:cNvSpPr>
          <p:nvPr/>
        </p:nvSpPr>
        <p:spPr bwMode="auto">
          <a:xfrm>
            <a:off x="76200" y="76200"/>
            <a:ext cx="48768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Black South Africans protested apartheid &amp; </a:t>
            </a:r>
            <a:br>
              <a:rPr lang="en-US" sz="3200"/>
            </a:br>
            <a:r>
              <a:rPr lang="en-US" sz="3200"/>
              <a:t>often violent riots broke out </a:t>
            </a:r>
          </a:p>
        </p:txBody>
      </p:sp>
      <p:pic>
        <p:nvPicPr>
          <p:cNvPr id="23557" name="Picture 2" descr="http://img.timeinc.net/time/magazine/archive/covers/1985/1101850805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41148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http://cache.boston.com/resize/bonzai-fba/Globe_Photo/2008/09/18/South-Africa-18__1221775976_6417/49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485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http://bushpig.files.wordpress.com/2007/01/aparthe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" y="3751263"/>
            <a:ext cx="476567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6" descr="http://projectblackman.com/images/NotablePeople/nelson-mand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41438"/>
            <a:ext cx="64008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35052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anti-apartheid leader was </a:t>
            </a:r>
            <a:br>
              <a:rPr lang="en-US" sz="3200"/>
            </a:br>
            <a:r>
              <a:rPr lang="en-US" sz="3200"/>
              <a:t>Nelson Mandela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3657600" y="76200"/>
            <a:ext cx="54102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tabLst>
                <a:tab pos="4003675" algn="l"/>
              </a:tabLst>
            </a:pPr>
            <a:r>
              <a:rPr lang="en-US" sz="3200"/>
              <a:t>In 1964, Mandela was arrested &amp; given a life sentence for opposing apartheid laws </a:t>
            </a:r>
          </a:p>
        </p:txBody>
      </p:sp>
      <p:pic>
        <p:nvPicPr>
          <p:cNvPr id="10" name="Picture 4" descr="http://4.bp.blogspot.com/_cxmzjRy5pJA/TUG5Z66w2fI/AAAAAAAABGE/ob6nyjfj3-s/s1600/Nelson-Mand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334375" cy="5562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/>
          <p:nvPr/>
        </p:nvSpPr>
        <p:spPr bwMode="auto">
          <a:xfrm>
            <a:off x="609600" y="5943600"/>
            <a:ext cx="8001000" cy="838200"/>
          </a:xfrm>
          <a:prstGeom prst="wedgeRectCallout">
            <a:avLst>
              <a:gd name="adj1" fmla="val -14358"/>
              <a:gd name="adj2" fmla="val -20143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75000"/>
              </a:lnSpc>
              <a:tabLst>
                <a:tab pos="4003675" algn="l"/>
              </a:tabLst>
              <a:defRPr/>
            </a:pPr>
            <a:r>
              <a:rPr lang="en-US" sz="3200" dirty="0"/>
              <a:t>In the 1980s, many foreign nations refused to trade with South Africa in protest of apartheid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4" descr="http://www.foreignpolicy.com/files/images/deklerk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81175"/>
            <a:ext cx="79343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ular Callout 5"/>
          <p:cNvSpPr>
            <a:spLocks noChangeArrowheads="1"/>
          </p:cNvSpPr>
          <p:nvPr/>
        </p:nvSpPr>
        <p:spPr bwMode="auto">
          <a:xfrm>
            <a:off x="76200" y="76200"/>
            <a:ext cx="39624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1990, new South African President </a:t>
            </a:r>
            <a:br>
              <a:rPr lang="en-US" sz="3200"/>
            </a:br>
            <a:r>
              <a:rPr lang="en-US" sz="3200"/>
              <a:t>F. W. de Clerk released Mandela from prison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114800" y="76200"/>
            <a:ext cx="4800600" cy="1524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South African parliament repealed all apartheid laws &amp; announced the first multiracial election in 1994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46250"/>
            <a:ext cx="6858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allthingsmoxie.files.wordpress.com/2011/02/deklerk-mandel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5124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191000" y="1752600"/>
            <a:ext cx="4800600" cy="11430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Nelson Mandela won the election &amp; became South Africa’s first black president </a:t>
            </a:r>
          </a:p>
        </p:txBody>
      </p:sp>
      <p:sp>
        <p:nvSpPr>
          <p:cNvPr id="14" name="Rectangular Callout 13"/>
          <p:cNvSpPr>
            <a:spLocks noChangeArrowheads="1"/>
          </p:cNvSpPr>
          <p:nvPr/>
        </p:nvSpPr>
        <p:spPr bwMode="auto">
          <a:xfrm>
            <a:off x="4724400" y="3048000"/>
            <a:ext cx="4267200" cy="18288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South Africans adopted a new constitution with a Bill of Rights that guaranteed equal rights for all citizens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ular Callout 4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Not all African independence movements ended with democracy or without bloodshed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143000"/>
            <a:ext cx="3505200" cy="1524000"/>
          </a:xfrm>
          <a:prstGeom prst="wedgeRectCallout">
            <a:avLst>
              <a:gd name="adj1" fmla="val 100704"/>
              <a:gd name="adj2" fmla="val 53356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After gaining independence, Nigeria erupted in an ethnic civil war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6200" y="4495800"/>
            <a:ext cx="3581400" cy="1905000"/>
          </a:xfrm>
          <a:prstGeom prst="wedgeRectCallout">
            <a:avLst>
              <a:gd name="adj1" fmla="val 156843"/>
              <a:gd name="adj2" fmla="val -9114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Ethnic divisions weakened Kenya’s government &amp; </a:t>
            </a:r>
            <a:br>
              <a:rPr lang="en-US" sz="3200"/>
            </a:br>
            <a:r>
              <a:rPr lang="en-US" sz="3200"/>
              <a:t>led to violence &amp; rule by dictators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2819400"/>
            <a:ext cx="3581400" cy="1524000"/>
          </a:xfrm>
          <a:prstGeom prst="wedgeRectCallout">
            <a:avLst>
              <a:gd name="adj1" fmla="val 111167"/>
              <a:gd name="adj2" fmla="val 835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Congo, a series of civil wars weakened the newly-formed 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830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ular Callout 4"/>
          <p:cNvSpPr>
            <a:spLocks noChangeArrowheads="1"/>
          </p:cNvSpPr>
          <p:nvPr/>
        </p:nvSpPr>
        <p:spPr bwMode="auto">
          <a:xfrm>
            <a:off x="381000" y="76200"/>
            <a:ext cx="8382000" cy="838200"/>
          </a:xfrm>
          <a:prstGeom prst="wedgeRectCallout">
            <a:avLst>
              <a:gd name="adj1" fmla="val -14356"/>
              <a:gd name="adj2" fmla="val -2014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Among the worst examples of violence in Africa is the genocide (mass killings) in Rwanda &amp; Sudan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5257800"/>
            <a:ext cx="5638800" cy="1524000"/>
          </a:xfrm>
          <a:prstGeom prst="wedgeRectCallout">
            <a:avLst>
              <a:gd name="adj1" fmla="val 63755"/>
              <a:gd name="adj2" fmla="val -13564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In Rwanda, ethnic conflict between rival clans led to the Hutus massacring between 500,000 &amp; 800,000 Tutsi in 1994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76200" y="1066800"/>
            <a:ext cx="4495800" cy="1905000"/>
          </a:xfrm>
          <a:prstGeom prst="wedgeRectCallout">
            <a:avLst>
              <a:gd name="adj1" fmla="val 98306"/>
              <a:gd name="adj2" fmla="val 2660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In Darfur, the Sudanese gov’t killed up to 400,000 Muslims in an attempt to destroy an anti-gov’t rebel movement </a:t>
            </a:r>
          </a:p>
        </p:txBody>
      </p:sp>
      <p:pic>
        <p:nvPicPr>
          <p:cNvPr id="27655" name="Picture 7" descr="http://1.bp.blogspot.com/_V4w18ZWaPas/SUvP-GiT2fI/AAAAAAAADOM/IsZ2Op6zwlA/s400/Rwandan+Genocide+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33525"/>
            <a:ext cx="44624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114425"/>
            <a:ext cx="4572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>
                <a:hlinkClick r:id="rId5"/>
              </a:rPr>
              <a:t>Link to video on Rwandan genocide (3.00)</a:t>
            </a:r>
            <a:endParaRPr lang="en-US" sz="2000"/>
          </a:p>
        </p:txBody>
      </p:sp>
      <p:pic>
        <p:nvPicPr>
          <p:cNvPr id="27657" name="Picture 9" descr="http://kendrapedersen.edublogs.org/files/2011/04/darfur-1-2c8tir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" y="6172200"/>
            <a:ext cx="4572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>
                <a:hlinkClick r:id="rId7"/>
              </a:rPr>
              <a:t>Link to video on Darfur genocide (5.00)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/>
      <p:bldP spid="10" grpId="0" animBg="1" autoUpdateAnimBg="0"/>
      <p:bldP spid="7" grpId="0" animBg="1"/>
      <p:bldP spid="7" grpId="1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000" smtClean="0"/>
              <a:t>Genocide in Africa</a:t>
            </a:r>
          </a:p>
        </p:txBody>
      </p:sp>
      <p:pic>
        <p:nvPicPr>
          <p:cNvPr id="28675" name="Picture 9" descr="genocide_world_map3yale(1)"/>
          <p:cNvPicPr>
            <a:picLocks noChangeAspect="1" noChangeArrowheads="1"/>
          </p:cNvPicPr>
          <p:nvPr/>
        </p:nvPicPr>
        <p:blipFill>
          <a:blip r:embed="rId4" cstate="print"/>
          <a:srcRect l="7404"/>
          <a:stretch>
            <a:fillRect/>
          </a:stretch>
        </p:blipFill>
        <p:spPr bwMode="auto">
          <a:xfrm>
            <a:off x="0" y="1008063"/>
            <a:ext cx="9144000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://1.bp.blogspot.com/_a55xc3j5xRw/S9MBX3lYV4I/AAAAAAAAANM/3Wn3SHUZNb8/s1600/Poverty_conflict_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91519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File:United Nations peacekeeping missions 2009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1482725"/>
            <a:ext cx="9139237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838200"/>
            <a:ext cx="9144000" cy="6477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/>
              <a:t>U.N. Peacekeeping Interventions, 1945-2009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The Challenges in Africa Today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0250"/>
            <a:ext cx="91440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0" y="6324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The Aids Epidemic in Africa (</a:t>
            </a:r>
            <a:r>
              <a:rPr lang="en-US" sz="2800">
                <a:hlinkClick r:id="rId4"/>
              </a:rPr>
              <a:t>Link to NY Times video, 6.00</a:t>
            </a:r>
            <a:r>
              <a:rPr lang="en-US" sz="2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"/>
            <a:ext cx="77390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0" y="6324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The Challenges of Africa (</a:t>
            </a:r>
            <a:r>
              <a:rPr lang="en-US" sz="2800">
                <a:hlinkClick r:id="rId4"/>
              </a:rPr>
              <a:t>Link to Zimbabwe video, 5.30</a:t>
            </a:r>
            <a:r>
              <a:rPr lang="en-US" sz="2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2413"/>
            <a:ext cx="91440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Nations in India, Southeast Asia, &amp; Africa gained independence from imperialists (decolonization) 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5123" name="Content Placeholder 4" descr="decolonization map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1447800"/>
            <a:ext cx="9293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After the death of Mao Zedong in 1976, </a:t>
            </a:r>
            <a:br>
              <a:rPr lang="en-US" sz="3200"/>
            </a:br>
            <a:r>
              <a:rPr lang="en-US" sz="3200"/>
              <a:t>China adopted some capitalist reforms but the </a:t>
            </a:r>
            <a:br>
              <a:rPr lang="en-US" sz="3200"/>
            </a:br>
            <a:r>
              <a:rPr lang="en-US" sz="3200"/>
              <a:t>gov’t still strictly controlled personal liberties 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6147" name="Picture 6" descr="http://www.knowledgerush.com/wiki_image/3/37/Shanghai-NanjingRd0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486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5943600"/>
            <a:ext cx="52578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 rot="2041457">
            <a:off x="-792163" y="5183188"/>
            <a:ext cx="2581276" cy="10144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 rot="3307474">
            <a:off x="-1021556" y="5022056"/>
            <a:ext cx="2581275" cy="7858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 rot="3989186">
            <a:off x="-1193800" y="5064125"/>
            <a:ext cx="2781300" cy="4984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 rot="8953182">
            <a:off x="-252413" y="941388"/>
            <a:ext cx="1873251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 rot="7794770">
            <a:off x="-842962" y="2152650"/>
            <a:ext cx="1874837" cy="493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 rot="6366493">
            <a:off x="-1029493" y="2486818"/>
            <a:ext cx="1873250" cy="423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3500"/>
            <a:ext cx="9144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Trade became more global (known as globalism) as technology expanded, markets grew, &amp; corporations became dominant business organizations </a:t>
            </a:r>
            <a:endParaRPr 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620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Ethnic conflicts, genocide, &amp; terrorism increased throughout the world 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44713" y="6019800"/>
            <a:ext cx="5780087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decolonization map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ular Callout 3"/>
          <p:cNvSpPr>
            <a:spLocks noChangeArrowheads="1"/>
          </p:cNvSpPr>
          <p:nvPr/>
        </p:nvSpPr>
        <p:spPr bwMode="auto">
          <a:xfrm>
            <a:off x="76200" y="76200"/>
            <a:ext cx="47244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At the end of World War II, many nations in Africa &amp; Asia gained independence from European imperialists</a:t>
            </a:r>
          </a:p>
        </p:txBody>
      </p:sp>
      <p:sp>
        <p:nvSpPr>
          <p:cNvPr id="9220" name="Rectangular Callout 6"/>
          <p:cNvSpPr>
            <a:spLocks noChangeArrowheads="1"/>
          </p:cNvSpPr>
          <p:nvPr/>
        </p:nvSpPr>
        <p:spPr bwMode="auto">
          <a:xfrm>
            <a:off x="4953000" y="76200"/>
            <a:ext cx="4038600" cy="762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This trend was known as decolonization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5105400" y="914400"/>
            <a:ext cx="3810000" cy="1143000"/>
          </a:xfrm>
          <a:prstGeom prst="wedgeRectCallout">
            <a:avLst>
              <a:gd name="adj1" fmla="val -32523"/>
              <a:gd name="adj2" fmla="val 135602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first major colony to gain independence was India in 1947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0" y="1676400"/>
            <a:ext cx="91440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47244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During the First World War, India sent troops to fight with the British against the Central Powers in Europe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876800" y="76200"/>
            <a:ext cx="41910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British gov’t promised Indians </a:t>
            </a:r>
            <a:br>
              <a:rPr lang="en-US" sz="3200"/>
            </a:br>
            <a:r>
              <a:rPr lang="en-US" sz="3200"/>
              <a:t>self-rule as a reward </a:t>
            </a:r>
            <a:br>
              <a:rPr lang="en-US" sz="3200"/>
            </a:br>
            <a:r>
              <a:rPr lang="en-US" sz="3200"/>
              <a:t>for participating in WWI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6019800"/>
            <a:ext cx="8839200" cy="762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When the war ended &amp; self-rule was not granted, nationalism &amp; demands for independence increased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ular Callout 3"/>
          <p:cNvSpPr>
            <a:spLocks noChangeArrowheads="1"/>
          </p:cNvSpPr>
          <p:nvPr/>
        </p:nvSpPr>
        <p:spPr bwMode="auto">
          <a:xfrm>
            <a:off x="76200" y="152400"/>
            <a:ext cx="44196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Mohandas Gandhi emerged as the leader of the Indian independence movement in the 1920s</a:t>
            </a:r>
          </a:p>
        </p:txBody>
      </p:sp>
      <p:sp>
        <p:nvSpPr>
          <p:cNvPr id="11267" name="Rectangular Callout 4"/>
          <p:cNvSpPr>
            <a:spLocks noChangeArrowheads="1"/>
          </p:cNvSpPr>
          <p:nvPr/>
        </p:nvSpPr>
        <p:spPr bwMode="auto">
          <a:xfrm>
            <a:off x="76200" y="1828800"/>
            <a:ext cx="4419600" cy="1143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Gandhi urged Indians to use non-violent means to achieve their goals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3124200"/>
            <a:ext cx="4419600" cy="1524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Gandhi’s tactics included deliberately breaking unfair British laws </a:t>
            </a:r>
            <a:br>
              <a:rPr lang="en-US" sz="3200"/>
            </a:br>
            <a:r>
              <a:rPr lang="en-US" sz="3200"/>
              <a:t>(called civil disobedience)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4800600"/>
            <a:ext cx="4419600" cy="1905000"/>
          </a:xfrm>
          <a:prstGeom prst="wedgeRectCallout">
            <a:avLst>
              <a:gd name="adj1" fmla="val -11588"/>
              <a:gd name="adj2" fmla="val 18153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Gandhi encouraged peaceful protests &amp; boycotting British goods in order to hurt the British colonial economy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2438400"/>
            <a:ext cx="4581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http://www.xtimeline.com/__UserPic_Large/5161/ELT200802060804546554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44958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http://static.howstuffworks.com/gif/salt-marc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400" y="3733800"/>
            <a:ext cx="447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feedtheyogi.com/wp-content/uploads/2009/10/gandhi-crowd.jpg"/>
          <p:cNvPicPr>
            <a:picLocks noChangeAspect="1" noChangeArrowheads="1"/>
          </p:cNvPicPr>
          <p:nvPr/>
        </p:nvPicPr>
        <p:blipFill>
          <a:blip r:embed="rId5" cstate="print"/>
          <a:srcRect l="38126" r="9723"/>
          <a:stretch>
            <a:fillRect/>
          </a:stretch>
        </p:blipFill>
        <p:spPr bwMode="auto">
          <a:xfrm>
            <a:off x="4648200" y="152400"/>
            <a:ext cx="449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499</TotalTime>
  <Words>962</Words>
  <Application>Microsoft Office PowerPoint</Application>
  <PresentationFormat>On-screen Show (4:3)</PresentationFormat>
  <Paragraphs>114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Arial</vt:lpstr>
      <vt:lpstr>Brooks Template</vt:lpstr>
      <vt:lpstr>Slide 1</vt:lpstr>
      <vt:lpstr>The Post-World War II World </vt:lpstr>
      <vt:lpstr>Slide 3</vt:lpstr>
      <vt:lpstr>Slide 4</vt:lpstr>
      <vt:lpstr>Slide 5</vt:lpstr>
      <vt:lpstr>Slide 6</vt:lpstr>
      <vt:lpstr>Slide 7</vt:lpstr>
      <vt:lpstr> Title</vt:lpstr>
      <vt:lpstr>Slide 9</vt:lpstr>
      <vt:lpstr> Title</vt:lpstr>
      <vt:lpstr> Title</vt:lpstr>
      <vt:lpstr> Title</vt:lpstr>
      <vt:lpstr> Title</vt:lpstr>
      <vt:lpstr> Title</vt:lpstr>
      <vt:lpstr>Click here for a brief video on  “INDIA TODAY” and identify three characteristics of India in the 21st century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Genocide in Africa</vt:lpstr>
      <vt:lpstr>The Challenges in Africa Today</vt:lpstr>
      <vt:lpstr>Slide 28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29</cp:revision>
  <dcterms:created xsi:type="dcterms:W3CDTF">2011-05-03T20:13:50Z</dcterms:created>
  <dcterms:modified xsi:type="dcterms:W3CDTF">2014-11-10T13:09:37Z</dcterms:modified>
</cp:coreProperties>
</file>