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80" r:id="rId2"/>
    <p:sldId id="285" r:id="rId3"/>
    <p:sldId id="291" r:id="rId4"/>
    <p:sldId id="282" r:id="rId5"/>
    <p:sldId id="287" r:id="rId6"/>
    <p:sldId id="293" r:id="rId7"/>
    <p:sldId id="292" r:id="rId8"/>
    <p:sldId id="311" r:id="rId9"/>
    <p:sldId id="283" r:id="rId10"/>
    <p:sldId id="313" r:id="rId11"/>
    <p:sldId id="297" r:id="rId12"/>
    <p:sldId id="314" r:id="rId13"/>
    <p:sldId id="290" r:id="rId14"/>
    <p:sldId id="312" r:id="rId15"/>
    <p:sldId id="315" r:id="rId16"/>
    <p:sldId id="295" r:id="rId17"/>
    <p:sldId id="318" r:id="rId18"/>
    <p:sldId id="319" r:id="rId19"/>
    <p:sldId id="320" r:id="rId20"/>
    <p:sldId id="323" r:id="rId21"/>
    <p:sldId id="324" r:id="rId22"/>
    <p:sldId id="325" r:id="rId23"/>
    <p:sldId id="326" r:id="rId24"/>
    <p:sldId id="32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FFCCFF"/>
    <a:srgbClr val="CCFFCC"/>
    <a:srgbClr val="FFFFCC"/>
    <a:srgbClr val="FFCC99"/>
    <a:srgbClr val="CC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83976" autoAdjust="0"/>
  </p:normalViewPr>
  <p:slideViewPr>
    <p:cSldViewPr>
      <p:cViewPr varScale="1">
        <p:scale>
          <a:sx n="64" d="100"/>
          <a:sy n="64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2FAE28-814B-40D1-A23A-D0DA4B2B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3097E0-DCEF-49AF-9392-BCF996CAD75D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EFA38-9F37-45C0-8542-6195B095EB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2AAB2-753A-4053-942B-ABA220B2F4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B6AA4-DBEF-4951-84A2-C5428FD4F7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9D4D39-FAE4-45CD-839D-7C04BCBCE7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39DF6B-FAE0-450F-AC68-22584F1575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210A1-C7FC-4D80-AEBD-8EA878C9E47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4C928F-46BB-4853-9324-4C8F0E6CF6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16956C-A9B2-4BA3-A055-8575F8A63B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C3471-8828-4CDA-8AE3-9691E81942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FEB8B6-5F1A-4EFE-81A5-F4DC01B68F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675C7-6A71-411D-8C43-DBA9018501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244DB-B779-4C46-B2CE-2828223043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5EB4E-CA8F-4C88-9EE2-58CDB2A44A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26489-EFFE-4434-BBE7-A9B012A866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to never give up access to West Berlin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1DDB7-9969-428D-BB10-90DDEF6B43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C804B-4E6D-4DE4-8DED-C2FF84D21E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5"/>
              <a:chOff x="-3" y="1562"/>
              <a:chExt cx="5763" cy="64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6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2" y="167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7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3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3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4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2" y="165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97" y="1658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4" y="173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5" y="167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70" y="170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0.jpeg"/><Relationship Id="rId4" Type="http://schemas.openxmlformats.org/officeDocument/2006/relationships/image" Target="../media/image1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c/Mortar_attack_on_Shigal_Tarna_garrison%2C_Kunar_Province%2C_87.jp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"/>
            <a:ext cx="82296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u="sng" smtClean="0"/>
              <a:t>Essential Question</a:t>
            </a:r>
            <a:r>
              <a:rPr lang="en-US" sz="38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mtClean="0"/>
              <a:t>What were the important Cold War events of the 1960s &amp; 1970s?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u="sng" smtClean="0">
                <a:solidFill>
                  <a:schemeClr val="folHlink"/>
                </a:solidFill>
              </a:rPr>
              <a:t>Warm Up Question</a:t>
            </a:r>
            <a:r>
              <a:rPr lang="en-US" sz="38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berlinmap_0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019175"/>
            <a:ext cx="8153400" cy="6219825"/>
          </a:xfrm>
          <a:noFill/>
        </p:spPr>
      </p:pic>
      <p:sp>
        <p:nvSpPr>
          <p:cNvPr id="12291" name="Rectangular Callout 8"/>
          <p:cNvSpPr>
            <a:spLocks noChangeArrowheads="1"/>
          </p:cNvSpPr>
          <p:nvPr/>
        </p:nvSpPr>
        <p:spPr bwMode="auto">
          <a:xfrm>
            <a:off x="1219200" y="76200"/>
            <a:ext cx="6858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/>
              <a:t>Rather than blockade the city, Communist leaders built the Berlin Wall to keep East Germans out of West Berlin</a:t>
            </a:r>
          </a:p>
        </p:txBody>
      </p:sp>
      <p:pic>
        <p:nvPicPr>
          <p:cNvPr id="14" name="Picture 7" descr="berlin wall 2"/>
          <p:cNvPicPr>
            <a:picLocks noChangeAspect="1" noChangeArrowheads="1"/>
          </p:cNvPicPr>
          <p:nvPr/>
        </p:nvPicPr>
        <p:blipFill>
          <a:blip r:embed="rId3" cstate="print"/>
          <a:srcRect l="15974" t="5714" b="14816"/>
          <a:stretch>
            <a:fillRect/>
          </a:stretch>
        </p:blipFill>
        <p:spPr bwMode="auto">
          <a:xfrm>
            <a:off x="3744913" y="1390650"/>
            <a:ext cx="4332287" cy="5127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" descr="http://www.mute.se/uploaded_images/berlin.buildwall-76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1390650"/>
            <a:ext cx="6838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dailysoft.com/berlinwall/xgraphics/photographs/berlinwall-1961/zimmerstrasse_1961_01.jpg"/>
          <p:cNvPicPr>
            <a:picLocks noChangeAspect="1" noChangeArrowheads="1"/>
          </p:cNvPicPr>
          <p:nvPr/>
        </p:nvPicPr>
        <p:blipFill>
          <a:blip r:embed="rId5" cstate="print"/>
          <a:srcRect l="11748" b="4286"/>
          <a:stretch>
            <a:fillRect/>
          </a:stretch>
        </p:blipFill>
        <p:spPr bwMode="auto">
          <a:xfrm>
            <a:off x="1371600" y="1382713"/>
            <a:ext cx="6858000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sanfranciscosentinel.com/wp-content/uploads/2009/06/ordered-6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371600"/>
            <a:ext cx="73914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28600" y="533400"/>
            <a:ext cx="4572000" cy="1295400"/>
          </a:xfrm>
          <a:prstGeom prst="wedgeRectCallout">
            <a:avLst>
              <a:gd name="adj1" fmla="val -39028"/>
              <a:gd name="adj2" fmla="val 24068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/>
              <a:t>Walls and other barriers 10–15 feet high surrounded West Berlin. The length of the barriers around the city totaled about 110 miles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3733800" y="5410200"/>
            <a:ext cx="5257800" cy="1371600"/>
          </a:xfrm>
          <a:prstGeom prst="wedgeRectCallout">
            <a:avLst>
              <a:gd name="adj1" fmla="val -36593"/>
              <a:gd name="adj2" fmla="val -13449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2400"/>
              <a:t>The “death strip” stretched like a barren moat around West Berlin, with patrols, floodlights, electric fences, and vehicle traps between the inner and outer walls</a:t>
            </a:r>
          </a:p>
        </p:txBody>
      </p:sp>
      <p:sp>
        <p:nvSpPr>
          <p:cNvPr id="13317" name="Rectangular Callout 14"/>
          <p:cNvSpPr>
            <a:spLocks noChangeArrowheads="1"/>
          </p:cNvSpPr>
          <p:nvPr/>
        </p:nvSpPr>
        <p:spPr bwMode="auto">
          <a:xfrm>
            <a:off x="5105400" y="76200"/>
            <a:ext cx="38862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/>
              <a:t>The Berlin Wall </a:t>
            </a:r>
            <a:br>
              <a:rPr lang="en-US" sz="3200"/>
            </a:br>
            <a:r>
              <a:rPr lang="en-US" sz="3200"/>
              <a:t>became the iconic image of the Cold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0" y="0"/>
            <a:ext cx="67056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40" name="Rectangular Callout 11"/>
          <p:cNvSpPr>
            <a:spLocks noChangeArrowheads="1"/>
          </p:cNvSpPr>
          <p:nvPr/>
        </p:nvSpPr>
        <p:spPr bwMode="auto">
          <a:xfrm>
            <a:off x="76200" y="76200"/>
            <a:ext cx="66294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100"/>
              <a:t>When Fidel Castro seized power in Cuba in 1959, the USA feared the spread of communism so close to America</a:t>
            </a:r>
          </a:p>
        </p:txBody>
      </p:sp>
      <p:pic>
        <p:nvPicPr>
          <p:cNvPr id="14341" name="Picture 12" descr="Fidel_castro_life_magazi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2743200" cy="2895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uba_anadir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4167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" name="Picture 7" descr="castro-khrushchev-2"/>
          <p:cNvPicPr>
            <a:picLocks noChangeAspect="1" noChangeArrowheads="1"/>
          </p:cNvPicPr>
          <p:nvPr/>
        </p:nvPicPr>
        <p:blipFill>
          <a:blip r:embed="rId3" cstate="print"/>
          <a:srcRect t="12392"/>
          <a:stretch>
            <a:fillRect/>
          </a:stretch>
        </p:blipFill>
        <p:spPr bwMode="auto">
          <a:xfrm>
            <a:off x="3886200" y="38100"/>
            <a:ext cx="5181600" cy="3238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5364" name="Rectangular Callout 4"/>
          <p:cNvSpPr>
            <a:spLocks noChangeArrowheads="1"/>
          </p:cNvSpPr>
          <p:nvPr/>
        </p:nvSpPr>
        <p:spPr bwMode="auto">
          <a:xfrm>
            <a:off x="76200" y="76200"/>
            <a:ext cx="3657600" cy="1905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100"/>
              <a:t>After a failed attempt to overthrow Castro, Khrushchev secretly sent nuclear missiles to Cuba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3886200" y="76200"/>
            <a:ext cx="5181600" cy="1905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100"/>
              <a:t>The U.S. successfully blockaded Cuba &amp; Khrushchev removed the ICBMs in exchange for the removal of American ICBMs in Europe </a:t>
            </a:r>
          </a:p>
        </p:txBody>
      </p:sp>
      <p:pic>
        <p:nvPicPr>
          <p:cNvPr id="8" name="Picture 13" descr="blocus"/>
          <p:cNvPicPr preferRelativeResize="0">
            <a:picLocks noChangeAspect="1" noChangeArrowheads="1"/>
          </p:cNvPicPr>
          <p:nvPr/>
        </p:nvPicPr>
        <p:blipFill>
          <a:blip r:embed="rId4" cstate="print"/>
          <a:srcRect r="5833" b="4155"/>
          <a:stretch>
            <a:fillRect/>
          </a:stretch>
        </p:blipFill>
        <p:spPr bwMode="auto">
          <a:xfrm>
            <a:off x="685800" y="2046288"/>
            <a:ext cx="7924800" cy="4811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343400" y="2057400"/>
            <a:ext cx="4724400" cy="1143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100"/>
              <a:t>The Cuban Missile Crisis was the closest the USA &amp; USSR came to nuclear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ular Callout 7"/>
          <p:cNvSpPr>
            <a:spLocks noChangeArrowheads="1"/>
          </p:cNvSpPr>
          <p:nvPr/>
        </p:nvSpPr>
        <p:spPr bwMode="auto">
          <a:xfrm>
            <a:off x="152400" y="76200"/>
            <a:ext cx="44958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From 1965 to 1973, the USA became involved in the Vietnam War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1371600"/>
            <a:ext cx="44958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When communist leader Ho Chi Minh gained independence for Vietnam, the USA feared communism in SE Asia </a:t>
            </a:r>
          </a:p>
        </p:txBody>
      </p:sp>
      <p:pic>
        <p:nvPicPr>
          <p:cNvPr id="16391" name="Picture 4" descr="Asia-decolon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524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o_Chi_Minh_1946_cropped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4572000" y="2133600"/>
            <a:ext cx="1360488" cy="18288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6393" name="Rectangle 20"/>
          <p:cNvSpPr>
            <a:spLocks noChangeArrowheads="1"/>
          </p:cNvSpPr>
          <p:nvPr/>
        </p:nvSpPr>
        <p:spPr bwMode="auto">
          <a:xfrm>
            <a:off x="5105400" y="4419600"/>
            <a:ext cx="1905000" cy="1676400"/>
          </a:xfrm>
          <a:prstGeom prst="rect">
            <a:avLst/>
          </a:prstGeom>
          <a:noFill/>
          <a:ln w="5715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213" y="381000"/>
            <a:ext cx="41925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ular Callout 3"/>
          <p:cNvSpPr>
            <a:spLocks noChangeArrowheads="1"/>
          </p:cNvSpPr>
          <p:nvPr/>
        </p:nvSpPr>
        <p:spPr bwMode="auto">
          <a:xfrm>
            <a:off x="76200" y="1143000"/>
            <a:ext cx="4572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/>
              <a:t>Vietnam was divided into</a:t>
            </a:r>
            <a:br>
              <a:rPr lang="en-US" sz="3200"/>
            </a:br>
            <a:r>
              <a:rPr lang="en-US" sz="3200"/>
              <a:t>a communist North &amp; </a:t>
            </a:r>
            <a:br>
              <a:rPr lang="en-US" sz="3200"/>
            </a:br>
            <a:r>
              <a:rPr lang="en-US" sz="3200"/>
              <a:t>a democratic South </a:t>
            </a:r>
          </a:p>
        </p:txBody>
      </p:sp>
      <p:sp>
        <p:nvSpPr>
          <p:cNvPr id="17412" name="Rectangular Callout 6"/>
          <p:cNvSpPr>
            <a:spLocks noChangeArrowheads="1"/>
          </p:cNvSpPr>
          <p:nvPr/>
        </p:nvSpPr>
        <p:spPr bwMode="auto">
          <a:xfrm>
            <a:off x="76200" y="2667000"/>
            <a:ext cx="45720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South Vietnam,  communists known as the Vietcong worked to unify North &amp; South Vietnam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1066800"/>
            <a:ext cx="4276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4572000"/>
            <a:ext cx="4572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To contain communism, the USA sent troops to Vietnam starting in 1965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81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3505200" y="0"/>
            <a:ext cx="36576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4191000" y="2057400"/>
            <a:ext cx="2819400" cy="2667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0" y="6172200"/>
            <a:ext cx="36576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438" name="Rectangular Callout 14"/>
          <p:cNvSpPr>
            <a:spLocks noChangeArrowheads="1"/>
          </p:cNvSpPr>
          <p:nvPr/>
        </p:nvSpPr>
        <p:spPr bwMode="auto">
          <a:xfrm>
            <a:off x="3962400" y="152400"/>
            <a:ext cx="50292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American military  used bombing raids, pesticides, &amp; search-and-destroy missions to fight the communists </a:t>
            </a:r>
          </a:p>
        </p:txBody>
      </p:sp>
      <p:pic>
        <p:nvPicPr>
          <p:cNvPr id="18" name="Picture 8" descr="viet-show1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953000" cy="495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" name="Picture 8" descr="File:Defoliation agent spray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828800"/>
            <a:ext cx="5029200" cy="4862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" name="Picture 20" descr="viet-show12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28813"/>
            <a:ext cx="4267200" cy="4929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6" descr="vietnam-war-pro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124200"/>
            <a:ext cx="33131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7" descr="1968_Protes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8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vietnam-m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04800"/>
            <a:ext cx="38862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4.bp.blogspot.com/_zkPMchp_hYE/SZNq_kgQTwI/AAAAAAAAABw/H-AkeqNaabA/S660/VietnamW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1828800"/>
            <a:ext cx="518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3962400" y="1905000"/>
            <a:ext cx="50292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Despite these efforts, the </a:t>
            </a:r>
            <a:br>
              <a:rPr lang="en-US" sz="3200"/>
            </a:br>
            <a:r>
              <a:rPr lang="en-US" sz="3200"/>
              <a:t>U.S. was unable to defeat  the communist enemy </a:t>
            </a:r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3962400" y="3276600"/>
            <a:ext cx="50292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Vietnam War was expensive, hurt the U.S. economy, &amp; became unpopular with anti-war protestors in the USA. </a:t>
            </a:r>
          </a:p>
        </p:txBody>
      </p: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3962400" y="5410200"/>
            <a:ext cx="5029200" cy="12954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1973, the USA withdrew from Vietnam &amp; 2 years later communists unified Vietnam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ular Callout 7"/>
          <p:cNvSpPr>
            <a:spLocks noChangeArrowheads="1"/>
          </p:cNvSpPr>
          <p:nvPr/>
        </p:nvSpPr>
        <p:spPr bwMode="auto">
          <a:xfrm>
            <a:off x="152400" y="76200"/>
            <a:ext cx="4191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America’s failure in Vietnam led to a change in Cold War policies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1371600"/>
            <a:ext cx="41910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USA abandoned its containment policy &amp; began looking for ways to improve relations with Cold War enemies </a:t>
            </a:r>
          </a:p>
        </p:txBody>
      </p:sp>
      <p:sp>
        <p:nvSpPr>
          <p:cNvPr id="19463" name="Rectangle 20"/>
          <p:cNvSpPr>
            <a:spLocks noChangeArrowheads="1"/>
          </p:cNvSpPr>
          <p:nvPr/>
        </p:nvSpPr>
        <p:spPr bwMode="auto">
          <a:xfrm>
            <a:off x="5105400" y="4419600"/>
            <a:ext cx="1905000" cy="1676400"/>
          </a:xfrm>
          <a:prstGeom prst="rect">
            <a:avLst/>
          </a:prstGeom>
          <a:noFill/>
          <a:ln w="57150" algn="ctr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9464" name="Picture 2" descr="http://cdn.kowb1290.com/files/2011/01/3126277-300x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100"/>
            <a:ext cx="46243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ular Callout 7"/>
          <p:cNvSpPr>
            <a:spLocks noChangeArrowheads="1"/>
          </p:cNvSpPr>
          <p:nvPr/>
        </p:nvSpPr>
        <p:spPr bwMode="auto">
          <a:xfrm>
            <a:off x="381000" y="76200"/>
            <a:ext cx="8458200" cy="838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In the 1970s, Richard Nixon’s policy of détente (easing Cold War tensions) replaced brinkmanship </a:t>
            </a:r>
          </a:p>
        </p:txBody>
      </p:sp>
      <p:sp>
        <p:nvSpPr>
          <p:cNvPr id="20486" name="Rectangle 20"/>
          <p:cNvSpPr>
            <a:spLocks noChangeArrowheads="1"/>
          </p:cNvSpPr>
          <p:nvPr/>
        </p:nvSpPr>
        <p:spPr bwMode="auto">
          <a:xfrm>
            <a:off x="6858000" y="4419600"/>
            <a:ext cx="2286000" cy="1676400"/>
          </a:xfrm>
          <a:prstGeom prst="rect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6200" y="990600"/>
            <a:ext cx="4876800" cy="1143000"/>
          </a:xfrm>
          <a:prstGeom prst="wedgeRectCallout">
            <a:avLst>
              <a:gd name="adj1" fmla="val -25543"/>
              <a:gd name="adj2" fmla="val 25765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kumimoji="1" lang="en-US" sz="3100" dirty="0"/>
              <a:t>In 1972, Nixon became the first U.S. president to visit &amp; recognize communist China </a:t>
            </a:r>
          </a:p>
        </p:txBody>
      </p:sp>
      <p:pic>
        <p:nvPicPr>
          <p:cNvPr id="20488" name="Picture 2" descr="http://tranxuanan.writer.2.googlepages.com/4-nixon_mao-21-feb-1972_TIME_AFP-g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90600"/>
            <a:ext cx="3762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ww.thenational.ae/deployedfiles/Assets/Richmedia/Image/SaxoPress/AD20110119675912-Hands%20in%20pock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990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0483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990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76200" y="2209800"/>
            <a:ext cx="4876800" cy="1143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Nixon’s visit to China put pressure on the Soviet Union to negotiate with the USA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0"/>
          <p:cNvSpPr>
            <a:spLocks noChangeArrowheads="1"/>
          </p:cNvSpPr>
          <p:nvPr/>
        </p:nvSpPr>
        <p:spPr bwMode="auto">
          <a:xfrm>
            <a:off x="6858000" y="4419600"/>
            <a:ext cx="2286000" cy="1676400"/>
          </a:xfrm>
          <a:prstGeom prst="rect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511" name="Rectangular Callout 11"/>
          <p:cNvSpPr>
            <a:spLocks noChangeArrowheads="1"/>
          </p:cNvSpPr>
          <p:nvPr/>
        </p:nvSpPr>
        <p:spPr bwMode="auto">
          <a:xfrm>
            <a:off x="76200" y="76200"/>
            <a:ext cx="4572000" cy="1143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In 1972, Nixon met with Soviet leader Brezhnev to discuss arms reduction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76200" y="1371600"/>
            <a:ext cx="4572000" cy="1905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The USA &amp; USSR signed the Strategic Arms Limitation Talks (SALT) which limited the number of ICBMs each nation could have </a:t>
            </a:r>
          </a:p>
        </p:txBody>
      </p:sp>
      <p:pic>
        <p:nvPicPr>
          <p:cNvPr id="21513" name="Picture 19" descr="brezhnev_and_nix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52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0492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76200"/>
            <a:ext cx="2257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3" descr="0492_l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1663" y="76200"/>
            <a:ext cx="21923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photos.upi.com/Archives/efb60b7dfdfee8b31e0cc532ecbaae5a/HENRY-KISSINGER-AND-RICHARD-NIXON-MEETING-WITH-NIKOLAI-PODGORNY-LEONID-BREZHNEV-AND-ALEXEI-KOSYGIN_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3925" y="76200"/>
            <a:ext cx="4410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ular Callout 24"/>
          <p:cNvSpPr>
            <a:spLocks noChangeArrowheads="1"/>
          </p:cNvSpPr>
          <p:nvPr/>
        </p:nvSpPr>
        <p:spPr bwMode="auto">
          <a:xfrm>
            <a:off x="4876800" y="2819400"/>
            <a:ext cx="41148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By the 1970s, the USA </a:t>
            </a:r>
            <a:br>
              <a:rPr kumimoji="1" lang="en-US" sz="3100"/>
            </a:br>
            <a:r>
              <a:rPr kumimoji="1" lang="en-US" sz="3100"/>
              <a:t>&amp; USSR seemed willing </a:t>
            </a:r>
            <a:br>
              <a:rPr kumimoji="1" lang="en-US" sz="3100"/>
            </a:br>
            <a:r>
              <a:rPr kumimoji="1" lang="en-US" sz="3100"/>
              <a:t>to peacefully coexist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3/3d/IvyMik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ttp://ibhistoryreview.wikispaces.com/file/view/350px-Poster08.jpg/30558899/350px-Poster08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581400" y="0"/>
            <a:ext cx="5562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ular Callout 5"/>
          <p:cNvSpPr>
            <a:spLocks noChangeArrowheads="1"/>
          </p:cNvSpPr>
          <p:nvPr/>
        </p:nvSpPr>
        <p:spPr bwMode="auto">
          <a:xfrm>
            <a:off x="152400" y="76200"/>
            <a:ext cx="33528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Joseph Stalin led the Soviet Union from 1927 to 1953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762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5"/>
          <p:cNvSpPr>
            <a:spLocks noChangeArrowheads="1"/>
          </p:cNvSpPr>
          <p:nvPr/>
        </p:nvSpPr>
        <p:spPr bwMode="auto">
          <a:xfrm>
            <a:off x="76200" y="1371600"/>
            <a:ext cx="34290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When the Cold War began, Stalin spread communism into the satellites in Eastern Europe </a:t>
            </a:r>
          </a:p>
        </p:txBody>
      </p:sp>
      <p:sp>
        <p:nvSpPr>
          <p:cNvPr id="10" name="Rectangular Callout 5"/>
          <p:cNvSpPr>
            <a:spLocks noChangeArrowheads="1"/>
          </p:cNvSpPr>
          <p:nvPr/>
        </p:nvSpPr>
        <p:spPr bwMode="auto">
          <a:xfrm>
            <a:off x="5562600" y="152400"/>
            <a:ext cx="3505200" cy="1524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Stalin escalated the Cold War by creating the Berlin Blockade in 1948</a:t>
            </a:r>
          </a:p>
        </p:txBody>
      </p:sp>
      <p:sp>
        <p:nvSpPr>
          <p:cNvPr id="11" name="Rectangular Callout 5"/>
          <p:cNvSpPr>
            <a:spLocks noChangeArrowheads="1"/>
          </p:cNvSpPr>
          <p:nvPr/>
        </p:nvSpPr>
        <p:spPr bwMode="auto">
          <a:xfrm>
            <a:off x="5562600" y="1752600"/>
            <a:ext cx="3505200" cy="1905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Under Stalin, </a:t>
            </a:r>
            <a:br>
              <a:rPr lang="en-US" sz="3100"/>
            </a:br>
            <a:r>
              <a:rPr lang="en-US" sz="3100"/>
              <a:t>the USSR tested </a:t>
            </a:r>
            <a:br>
              <a:rPr lang="en-US" sz="3100"/>
            </a:br>
            <a:r>
              <a:rPr lang="en-US" sz="3100"/>
              <a:t>the atomic bomb </a:t>
            </a:r>
            <a:br>
              <a:rPr lang="en-US" sz="3100"/>
            </a:br>
            <a:r>
              <a:rPr lang="en-US" sz="3100"/>
              <a:t>in 1949 &amp; hydrogen bomb in 1953 </a:t>
            </a: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0" y="4419600"/>
            <a:ext cx="2438400" cy="16764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8" grpId="0" animBg="1"/>
      <p:bldP spid="8" grpId="1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6858000" y="4419600"/>
            <a:ext cx="2286000" cy="1676400"/>
          </a:xfrm>
          <a:prstGeom prst="rect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4" name="Rectangular Callout 14"/>
          <p:cNvSpPr>
            <a:spLocks noChangeArrowheads="1"/>
          </p:cNvSpPr>
          <p:nvPr/>
        </p:nvSpPr>
        <p:spPr bwMode="auto">
          <a:xfrm>
            <a:off x="76200" y="76200"/>
            <a:ext cx="45720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But, détente ended in 1979 when the USSR invaded Afghanistan to put down an anti-communist uprising 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025" y="0"/>
            <a:ext cx="4371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soviet_troops_afghanist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38" y="1752600"/>
            <a:ext cx="230346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File:Mortar attack on Shigal Tarna garrison, Kunar Province, 8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1752600"/>
            <a:ext cx="2379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0"/>
          <p:cNvSpPr>
            <a:spLocks noChangeArrowheads="1"/>
          </p:cNvSpPr>
          <p:nvPr/>
        </p:nvSpPr>
        <p:spPr bwMode="auto">
          <a:xfrm>
            <a:off x="6858000" y="4419600"/>
            <a:ext cx="2286000" cy="1676400"/>
          </a:xfrm>
          <a:prstGeom prst="rect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3558" name="Rectangular Callout 11"/>
          <p:cNvSpPr>
            <a:spLocks noChangeArrowheads="1"/>
          </p:cNvSpPr>
          <p:nvPr/>
        </p:nvSpPr>
        <p:spPr bwMode="auto">
          <a:xfrm>
            <a:off x="152400" y="76200"/>
            <a:ext cx="4419600" cy="14478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The U.S. viewed the attack</a:t>
            </a:r>
            <a:br>
              <a:rPr kumimoji="1" lang="en-US" sz="3100"/>
            </a:br>
            <a:r>
              <a:rPr kumimoji="1" lang="en-US" sz="3100"/>
              <a:t>as an attempt to spread communism into South Asia &amp; the Middle East 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4724400" y="76200"/>
            <a:ext cx="4267200" cy="14478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The United States cut off all trade with the USSR &amp; sent military &amp; economic aid to Afghan rebels </a:t>
            </a:r>
          </a:p>
        </p:txBody>
      </p:sp>
      <p:pic>
        <p:nvPicPr>
          <p:cNvPr id="23560" name="Picture 2" descr="http://2jjj.com/wp-content/uploads/ta-thumbnails-cache/TAdownload/2010/11/2387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600200"/>
            <a:ext cx="4210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sjmb.files.wordpress.com/2011/03/mujahideen-afghanistan-1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600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0"/>
            <a:ext cx="3392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0"/>
          <p:cNvSpPr>
            <a:spLocks noChangeArrowheads="1"/>
          </p:cNvSpPr>
          <p:nvPr/>
        </p:nvSpPr>
        <p:spPr bwMode="auto">
          <a:xfrm>
            <a:off x="6858000" y="4419600"/>
            <a:ext cx="2286000" cy="1676400"/>
          </a:xfrm>
          <a:prstGeom prst="rect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582" name="Rectangular Callout 10"/>
          <p:cNvSpPr>
            <a:spLocks noChangeArrowheads="1"/>
          </p:cNvSpPr>
          <p:nvPr/>
        </p:nvSpPr>
        <p:spPr bwMode="auto">
          <a:xfrm>
            <a:off x="228600" y="76200"/>
            <a:ext cx="8686800" cy="762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The USSR fought in Afghanistan from 1979 to 1989, but was unable to defeat the Afghan resistance 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52400" y="914400"/>
            <a:ext cx="4419600" cy="1447800"/>
          </a:xfrm>
          <a:prstGeom prst="wedgeRectCallout">
            <a:avLst>
              <a:gd name="adj1" fmla="val -25543"/>
              <a:gd name="adj2" fmla="val 2576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75000"/>
              </a:lnSpc>
              <a:spcBef>
                <a:spcPts val="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kumimoji="1" lang="en-US" sz="3100" dirty="0"/>
              <a:t>The war exhausted Soviet economy &amp; proved as unwinnable as Vietnam was for the United States </a:t>
            </a:r>
          </a:p>
        </p:txBody>
      </p:sp>
      <p:sp>
        <p:nvSpPr>
          <p:cNvPr id="18" name="Rectangular Callout 17"/>
          <p:cNvSpPr>
            <a:spLocks noChangeArrowheads="1"/>
          </p:cNvSpPr>
          <p:nvPr/>
        </p:nvSpPr>
        <p:spPr bwMode="auto">
          <a:xfrm>
            <a:off x="152400" y="2514600"/>
            <a:ext cx="4419600" cy="762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The war renewed tensions between the USA &amp; USSR</a:t>
            </a:r>
          </a:p>
        </p:txBody>
      </p:sp>
      <p:pic>
        <p:nvPicPr>
          <p:cNvPr id="24585" name="Picture 2" descr="http://t1.gstatic.com/images?q=tbn:ANd9GcTcHDM49RmY22NBu7jL0XrhAIAHzEi1Ch1t2fGkRVdEtfcS9rbC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609600"/>
            <a:ext cx="3200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" descr="http://www.videofact.com/polska/robocze%20today/afganista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939800"/>
            <a:ext cx="4495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20"/>
          <p:cNvSpPr>
            <a:spLocks noChangeArrowheads="1"/>
          </p:cNvSpPr>
          <p:nvPr/>
        </p:nvSpPr>
        <p:spPr bwMode="auto">
          <a:xfrm>
            <a:off x="6858000" y="4419600"/>
            <a:ext cx="2286000" cy="1676400"/>
          </a:xfrm>
          <a:prstGeom prst="rect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06" name="Rectangular Callout 10"/>
          <p:cNvSpPr>
            <a:spLocks noChangeArrowheads="1"/>
          </p:cNvSpPr>
          <p:nvPr/>
        </p:nvSpPr>
        <p:spPr bwMode="auto">
          <a:xfrm>
            <a:off x="228600" y="76200"/>
            <a:ext cx="8686800" cy="762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In the 1980s, new U.S. President Ronald Reagan helped win with Cold War against the Soviet Union </a:t>
            </a:r>
          </a:p>
        </p:txBody>
      </p:sp>
      <p:sp>
        <p:nvSpPr>
          <p:cNvPr id="25607" name="Rectangular Callout 14"/>
          <p:cNvSpPr>
            <a:spLocks noChangeArrowheads="1"/>
          </p:cNvSpPr>
          <p:nvPr/>
        </p:nvSpPr>
        <p:spPr bwMode="auto">
          <a:xfrm>
            <a:off x="152400" y="1143000"/>
            <a:ext cx="48006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100"/>
              <a:t>President Reagan’s strong </a:t>
            </a:r>
            <a:br>
              <a:rPr kumimoji="1" lang="en-US" sz="3100"/>
            </a:br>
            <a:r>
              <a:rPr kumimoji="1" lang="en-US" sz="3100"/>
              <a:t>anti-communist policies &amp; the collapse of communist economies brought the </a:t>
            </a:r>
            <a:br>
              <a:rPr kumimoji="1" lang="en-US" sz="3100"/>
            </a:br>
            <a:r>
              <a:rPr kumimoji="1" lang="en-US" sz="3100"/>
              <a:t>Cold War to an end by 1991 </a:t>
            </a:r>
          </a:p>
        </p:txBody>
      </p:sp>
      <p:pic>
        <p:nvPicPr>
          <p:cNvPr id="25608" name="Picture 2" descr="http://t1.gstatic.com/images?q=tbn:ANd9GcTcHDM49RmY22NBu7jL0XrhAIAHzEi1Ch1t2fGkRVdEtfcS9rbC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14400"/>
            <a:ext cx="3910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4000" smtClean="0">
                <a:solidFill>
                  <a:srgbClr val="C00000"/>
                </a:solidFill>
              </a:rPr>
              <a:t>Cold War Discussion Questions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6096000"/>
          </a:xfrm>
        </p:spPr>
        <p:txBody>
          <a:bodyPr/>
          <a:lstStyle/>
          <a:p>
            <a:pPr marL="630238" indent="-630238">
              <a:buFont typeface="Times New Roman" pitchFamily="18" charset="0"/>
              <a:buAutoNum type="arabicPeriod"/>
            </a:pPr>
            <a:r>
              <a:rPr lang="en-US" sz="3600" smtClean="0"/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0"/>
          <p:cNvSpPr>
            <a:spLocks noChangeArrowheads="1"/>
          </p:cNvSpPr>
          <p:nvPr/>
        </p:nvSpPr>
        <p:spPr bwMode="auto">
          <a:xfrm>
            <a:off x="0" y="4419600"/>
            <a:ext cx="2438400" cy="16764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4088" y="0"/>
            <a:ext cx="56499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ular Callout 5"/>
          <p:cNvSpPr>
            <a:spLocks noChangeArrowheads="1"/>
          </p:cNvSpPr>
          <p:nvPr/>
        </p:nvSpPr>
        <p:spPr bwMode="auto">
          <a:xfrm>
            <a:off x="76200" y="76200"/>
            <a:ext cx="3733800" cy="1524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Stalin signed a “treaty of friendship” with Mao Zedong after the Chinese Revolution </a:t>
            </a:r>
          </a:p>
        </p:txBody>
      </p:sp>
      <p:sp>
        <p:nvSpPr>
          <p:cNvPr id="15" name="Rectangular Callout 5"/>
          <p:cNvSpPr>
            <a:spLocks noChangeArrowheads="1"/>
          </p:cNvSpPr>
          <p:nvPr/>
        </p:nvSpPr>
        <p:spPr bwMode="auto">
          <a:xfrm>
            <a:off x="76200" y="1752600"/>
            <a:ext cx="3733800" cy="1524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100"/>
              <a:t>Stalin sent weapons to communists in      North Korea during the Korean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ular Callout 1"/>
          <p:cNvSpPr>
            <a:spLocks noChangeArrowheads="1"/>
          </p:cNvSpPr>
          <p:nvPr/>
        </p:nvSpPr>
        <p:spPr bwMode="auto">
          <a:xfrm>
            <a:off x="990600" y="76200"/>
            <a:ext cx="70104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Joseph Stalin’s death in 1953 changed </a:t>
            </a:r>
            <a:br>
              <a:rPr lang="en-US" sz="3200"/>
            </a:br>
            <a:r>
              <a:rPr lang="en-US" sz="3200"/>
              <a:t>the Soviet Union &amp; how it approached </a:t>
            </a:r>
            <a:br>
              <a:rPr lang="en-US" sz="3200"/>
            </a:br>
            <a:r>
              <a:rPr lang="en-US" sz="3200"/>
              <a:t>the Cold War against the United States </a:t>
            </a:r>
          </a:p>
        </p:txBody>
      </p:sp>
      <p:pic>
        <p:nvPicPr>
          <p:cNvPr id="6147" name="Picture 4" descr="http://gulaghistory.org/nps/onlineexhibit/dissidents/death-src/images/crowd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138488"/>
            <a:ext cx="51054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://3.bp.blogspot.com/_fq-guE2EUAg/S5E7WtZt6hI/AAAAAAAAAmk/nesCgCg9XIs/s400/Stalin_death+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38288"/>
            <a:ext cx="48006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0"/>
          <p:cNvSpPr>
            <a:spLocks noChangeArrowheads="1"/>
          </p:cNvSpPr>
          <p:nvPr/>
        </p:nvSpPr>
        <p:spPr bwMode="auto">
          <a:xfrm>
            <a:off x="2438400" y="4419600"/>
            <a:ext cx="2667000" cy="1676400"/>
          </a:xfrm>
          <a:prstGeom prst="rect">
            <a:avLst/>
          </a:prstGeom>
          <a:noFill/>
          <a:ln w="571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2971800" y="76200"/>
            <a:ext cx="6096000" cy="1981200"/>
          </a:xfrm>
          <a:prstGeom prst="wedgeRectCallout">
            <a:avLst>
              <a:gd name="adj1" fmla="val -25543"/>
              <a:gd name="adj2" fmla="val 25765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New USSR leader Nikita Khrushchev began a series of reforms known as de-Stalinization, which included releasing political prisoners &amp; relaxing censorship</a:t>
            </a:r>
          </a:p>
        </p:txBody>
      </p:sp>
      <p:pic>
        <p:nvPicPr>
          <p:cNvPr id="16" name="Picture 6" descr="Life - Nikita Khrushch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475" y="65088"/>
            <a:ext cx="277812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2971800" y="2133600"/>
            <a:ext cx="6096000" cy="1219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99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Khrushchev seemed willing </a:t>
            </a:r>
            <a:br>
              <a:rPr lang="en-US" sz="3200"/>
            </a:br>
            <a:r>
              <a:rPr lang="en-US" sz="3200"/>
              <a:t>to work with the USA to ease </a:t>
            </a:r>
            <a:br>
              <a:rPr lang="en-US" sz="3200"/>
            </a:br>
            <a:r>
              <a:rPr lang="en-US" sz="3200"/>
              <a:t>Cold War tensions… </a:t>
            </a:r>
          </a:p>
        </p:txBody>
      </p:sp>
      <p:pic>
        <p:nvPicPr>
          <p:cNvPr id="6154" name="Picture 10" descr="http://phobos.ramapo.edu/~theed/Cold_War/Indeximages/Ike_Khrushchev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180975" y="76200"/>
            <a:ext cx="2638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2438400" y="4419600"/>
            <a:ext cx="2667000" cy="1676400"/>
          </a:xfrm>
          <a:prstGeom prst="rect">
            <a:avLst/>
          </a:prstGeom>
          <a:noFill/>
          <a:ln w="571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" name="Picture 2" descr="http://euroheritage.net/khrushch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50800"/>
            <a:ext cx="5334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228600" y="457200"/>
            <a:ext cx="3352800" cy="21336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</a:pPr>
            <a:r>
              <a:rPr lang="en-US" sz="3200"/>
              <a:t>…But, tensions between the USA  &amp; USSR escalated throughout the 1950s &amp; 1960s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 bwMode="auto">
          <a:xfrm>
            <a:off x="76200" y="76200"/>
            <a:ext cx="3886200" cy="1600200"/>
          </a:xfrm>
          <a:prstGeom prst="wedgeRectCallout">
            <a:avLst>
              <a:gd name="adj1" fmla="val -25543"/>
              <a:gd name="adj2" fmla="val 25765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Under Khrushchev, the Soviet Union launched Sputnik &amp; the space race began</a:t>
            </a:r>
          </a:p>
        </p:txBody>
      </p:sp>
      <p:pic>
        <p:nvPicPr>
          <p:cNvPr id="11" name="Picture 9" descr="File:Dawn of the Space 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2413" y="76200"/>
            <a:ext cx="50053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20"/>
          <p:cNvSpPr>
            <a:spLocks noChangeArrowheads="1"/>
          </p:cNvSpPr>
          <p:nvPr/>
        </p:nvSpPr>
        <p:spPr bwMode="auto">
          <a:xfrm>
            <a:off x="2438400" y="4419600"/>
            <a:ext cx="2667000" cy="1676400"/>
          </a:xfrm>
          <a:prstGeom prst="rect">
            <a:avLst/>
          </a:prstGeom>
          <a:noFill/>
          <a:ln w="571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1752600"/>
            <a:ext cx="38862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CCFF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The creation of ICBMs led to the stockpiling of nuclear weapons </a:t>
            </a:r>
            <a:br>
              <a:rPr lang="en-US" sz="3200"/>
            </a:br>
            <a:r>
              <a:rPr lang="en-US" sz="3200"/>
              <a:t>during the arms race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1788" y="0"/>
            <a:ext cx="4697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6562725"/>
            <a:ext cx="1171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4038600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495800" cy="838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In 1961, John F Kennedy became U.S. president  </a:t>
            </a:r>
          </a:p>
        </p:txBody>
      </p:sp>
      <p:sp>
        <p:nvSpPr>
          <p:cNvPr id="10246" name="Rectangle 20"/>
          <p:cNvSpPr>
            <a:spLocks noChangeArrowheads="1"/>
          </p:cNvSpPr>
          <p:nvPr/>
        </p:nvSpPr>
        <p:spPr bwMode="auto">
          <a:xfrm>
            <a:off x="2438400" y="4419600"/>
            <a:ext cx="2667000" cy="1676400"/>
          </a:xfrm>
          <a:prstGeom prst="rect">
            <a:avLst/>
          </a:prstGeom>
          <a:noFill/>
          <a:ln w="571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7" name="Rectangular Callout 9"/>
          <p:cNvSpPr>
            <a:spLocks noChangeArrowheads="1"/>
          </p:cNvSpPr>
          <p:nvPr/>
        </p:nvSpPr>
        <p:spPr bwMode="auto">
          <a:xfrm>
            <a:off x="76200" y="990600"/>
            <a:ext cx="4495800" cy="2362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/>
              <a:t>Kennedy &amp; Khrushchev faced two important crises that heightened Cold War tensions: </a:t>
            </a:r>
            <a:br>
              <a:rPr lang="en-US" sz="3200"/>
            </a:br>
            <a:r>
              <a:rPr lang="en-US" sz="3200"/>
              <a:t>Building of the Berlin Wall &amp; the Cuban Missile Crisis</a:t>
            </a:r>
          </a:p>
        </p:txBody>
      </p:sp>
      <p:pic>
        <p:nvPicPr>
          <p:cNvPr id="10248" name="Picture 2" descr="http://www.kennedy.dubuque.k12.ia.us/Graphics/colorjf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1075" y="88900"/>
            <a:ext cx="42005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smtClean="0"/>
              <a:t>The Berlin Crisis, 1961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8153400" y="4038600"/>
            <a:ext cx="990600" cy="2819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55626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5486400" cy="1600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/>
              <a:t>Khrushchev was upset with the increasing number of communist East Germans who moved to democratic West Berlin</a:t>
            </a:r>
          </a:p>
        </p:txBody>
      </p:sp>
      <p:pic>
        <p:nvPicPr>
          <p:cNvPr id="8" name="Picture 4" descr="http://www.informationliteracy.org/users_data/8435/khrushchev%20photo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r="16072"/>
          <a:stretch>
            <a:fillRect/>
          </a:stretch>
        </p:blipFill>
        <p:spPr bwMode="auto">
          <a:xfrm>
            <a:off x="5638800" y="762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638800" y="3505200"/>
            <a:ext cx="3429000" cy="19812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/>
              <a:t>In 1961, Khrushchev </a:t>
            </a:r>
            <a:r>
              <a:rPr lang="en-US" sz="3200"/>
              <a:t>threatened to cut off access to West Berlin like Stalin’s blockade in 1948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5638800" y="5562600"/>
            <a:ext cx="3429000" cy="1143000"/>
          </a:xfrm>
          <a:prstGeom prst="wedgeRectCallout">
            <a:avLst>
              <a:gd name="adj1" fmla="val -25542"/>
              <a:gd name="adj2" fmla="val 25764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/>
              <a:t>President Kennedy promised to protect West Berlin 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1281</TotalTime>
  <Words>754</Words>
  <Application>Microsoft Office PowerPoint</Application>
  <PresentationFormat>On-screen Show (4:3)</PresentationFormat>
  <Paragraphs>77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Times New Roman</vt:lpstr>
      <vt:lpstr>Brooks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The Berlin Crisis, 1961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Cold War Discussion Questions 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134</cp:revision>
  <dcterms:created xsi:type="dcterms:W3CDTF">2011-04-25T15:58:37Z</dcterms:created>
  <dcterms:modified xsi:type="dcterms:W3CDTF">2014-11-10T13:08:36Z</dcterms:modified>
</cp:coreProperties>
</file>