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jpeg" ContentType="image/jpeg"/>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3"/>
  </p:notesMasterIdLst>
  <p:sldIdLst>
    <p:sldId id="280" r:id="rId2"/>
    <p:sldId id="293" r:id="rId3"/>
    <p:sldId id="299" r:id="rId4"/>
    <p:sldId id="294" r:id="rId5"/>
    <p:sldId id="338" r:id="rId6"/>
    <p:sldId id="334" r:id="rId7"/>
    <p:sldId id="339" r:id="rId8"/>
    <p:sldId id="284" r:id="rId9"/>
    <p:sldId id="281" r:id="rId10"/>
    <p:sldId id="342" r:id="rId11"/>
    <p:sldId id="300" r:id="rId12"/>
    <p:sldId id="304" r:id="rId13"/>
    <p:sldId id="344" r:id="rId14"/>
    <p:sldId id="316" r:id="rId15"/>
    <p:sldId id="291" r:id="rId16"/>
    <p:sldId id="350" r:id="rId17"/>
    <p:sldId id="345" r:id="rId18"/>
    <p:sldId id="287" r:id="rId19"/>
    <p:sldId id="286" r:id="rId20"/>
    <p:sldId id="347" r:id="rId21"/>
    <p:sldId id="346" r:id="rId22"/>
  </p:sldIdLst>
  <p:sldSz cx="9144000" cy="6858000" type="screen4x3"/>
  <p:notesSz cx="6858000" cy="9144000"/>
  <p:custDataLst>
    <p:tags r:id="rId24"/>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CCFFCC"/>
    <a:srgbClr val="FFFFCC"/>
    <a:srgbClr val="CCCCFF"/>
    <a:srgbClr val="FFCCFF"/>
    <a:srgbClr val="0000CC"/>
    <a:srgbClr val="660066"/>
    <a:srgbClr val="CC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73084" autoAdjust="0"/>
  </p:normalViewPr>
  <p:slideViewPr>
    <p:cSldViewPr>
      <p:cViewPr varScale="1">
        <p:scale>
          <a:sx n="46" d="100"/>
          <a:sy n="46" d="100"/>
        </p:scale>
        <p:origin x="-930" y="-90"/>
      </p:cViewPr>
      <p:guideLst>
        <p:guide orient="horz" pos="2160"/>
        <p:guide pos="2880"/>
      </p:guideLst>
    </p:cSldViewPr>
  </p:slideViewPr>
  <p:notesTextViewPr>
    <p:cViewPr>
      <p:scale>
        <a:sx n="100" d="100"/>
        <a:sy n="100" d="100"/>
      </p:scale>
      <p:origin x="0" y="0"/>
    </p:cViewPr>
  </p:notesTextViewPr>
  <p:sorterViewPr>
    <p:cViewPr>
      <p:scale>
        <a:sx n="48" d="100"/>
        <a:sy n="48" d="100"/>
      </p:scale>
      <p:origin x="0" y="0"/>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8F5AEAD6-1AD6-49C5-A4BC-3B2093D3A7E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p:txBody>
          <a:bodyPr/>
          <a:lstStyle/>
          <a:p>
            <a:pPr>
              <a:defRPr/>
            </a:pPr>
            <a:fld id="{2DE1C7A0-CF08-4DC9-8838-BA30C77F006B}" type="slidenum">
              <a:rPr lang="en-US" smtClean="0"/>
              <a:pPr>
                <a:defRPr/>
              </a:pPr>
              <a:t>1</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F9A45F6A-0506-4791-9C4B-9EF40BBB9C45}" type="slidenum">
              <a:rPr lang="en-US" smtClean="0"/>
              <a:pPr>
                <a:defRPr/>
              </a:pPr>
              <a:t>12</a:t>
            </a:fld>
            <a:endParaRPr lang="en-US" smtClean="0"/>
          </a:p>
        </p:txBody>
      </p:sp>
      <p:sp>
        <p:nvSpPr>
          <p:cNvPr id="34819" name="Rectangle 2"/>
          <p:cNvSpPr>
            <a:spLocks noRot="1" noChangeArrowheads="1" noTextEdit="1"/>
          </p:cNvSpPr>
          <p:nvPr>
            <p:ph type="sldImg"/>
          </p:nvPr>
        </p:nvSpPr>
        <p:spPr>
          <a:xfrm>
            <a:off x="1150938" y="692150"/>
            <a:ext cx="4556125" cy="3416300"/>
          </a:xfrm>
          <a:ln/>
        </p:spPr>
      </p:sp>
      <p:sp>
        <p:nvSpPr>
          <p:cNvPr id="3482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73D415A6-4624-46B6-B806-E8754C904111}" type="slidenum">
              <a:rPr lang="en-US" smtClean="0"/>
              <a:pPr>
                <a:defRPr/>
              </a:pPr>
              <a:t>13</a:t>
            </a:fld>
            <a:endParaRPr lang="en-US" smtClean="0"/>
          </a:p>
        </p:txBody>
      </p:sp>
      <p:sp>
        <p:nvSpPr>
          <p:cNvPr id="35843" name="Rectangle 2"/>
          <p:cNvSpPr>
            <a:spLocks noRot="1" noChangeArrowheads="1" noTextEdit="1"/>
          </p:cNvSpPr>
          <p:nvPr>
            <p:ph type="sldImg"/>
          </p:nvPr>
        </p:nvSpPr>
        <p:spPr>
          <a:xfrm>
            <a:off x="1150938" y="692150"/>
            <a:ext cx="4556125" cy="3416300"/>
          </a:xfrm>
          <a:ln/>
        </p:spPr>
      </p:sp>
      <p:sp>
        <p:nvSpPr>
          <p:cNvPr id="3584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6CCA1D0D-7E8E-44CC-8BF8-185E68418A27}" type="slidenum">
              <a:rPr lang="en-US" smtClean="0"/>
              <a:pPr>
                <a:defRPr/>
              </a:pPr>
              <a:t>14</a:t>
            </a:fld>
            <a:endParaRPr lang="en-US" smtClean="0"/>
          </a:p>
        </p:txBody>
      </p:sp>
      <p:sp>
        <p:nvSpPr>
          <p:cNvPr id="36867" name="Rectangle 2"/>
          <p:cNvSpPr>
            <a:spLocks noGrp="1" noChangeArrowheads="1"/>
          </p:cNvSpPr>
          <p:nvPr>
            <p:ph type="body" idx="1"/>
          </p:nvPr>
        </p:nvSpPr>
        <p:spPr>
          <a:xfrm>
            <a:off x="914400" y="4343400"/>
            <a:ext cx="5029200" cy="4114800"/>
          </a:xfrm>
          <a:noFill/>
          <a:ln/>
        </p:spPr>
        <p:txBody>
          <a:bodyPr lIns="90488" tIns="44450" rIns="90488" bIns="44450"/>
          <a:lstStyle/>
          <a:p>
            <a:r>
              <a:rPr lang="en-US" smtClean="0"/>
              <a:t>Espionage: CIA, KGB, covert military ops </a:t>
            </a:r>
          </a:p>
          <a:p>
            <a:r>
              <a:rPr lang="en-US" b="1" smtClean="0"/>
              <a:t>Cold War Strategies </a:t>
            </a:r>
            <a:r>
              <a:rPr lang="en-US" smtClean="0"/>
              <a:t>The United States, the Soviet Union, and, in some cases, China, used a variety of techniques to gain influence in the Third World. (See feature on next page.) They backed wars of revolution, liberation, or counterrevolution. The U.S. and Soviet intelligence agencies—the CIA and the KGB—engaged in various covert, or secret, activities, ranging from spying to assassination attempts. The United States also gave military aid, built schools, set up programs to combat poverty, and sent volunteer workers to many developing nations. The Soviets offered military and technical assistance, mainly to India and Egypt. </a:t>
            </a:r>
            <a:endParaRPr lang="en-US" smtClean="0">
              <a:solidFill>
                <a:schemeClr val="folHlink"/>
              </a:solidFill>
            </a:endParaRPr>
          </a:p>
        </p:txBody>
      </p:sp>
      <p:sp>
        <p:nvSpPr>
          <p:cNvPr id="36868" name="Rectangle 3"/>
          <p:cNvSpPr>
            <a:spLocks noRo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CA859508-3B7D-40E7-B945-553B9F410F63}"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p:txBody>
          <a:bodyPr/>
          <a:lstStyle/>
          <a:p>
            <a:pPr>
              <a:defRPr/>
            </a:pPr>
            <a:fld id="{92CE7326-6C59-49F2-8B16-27A8B5BCEBA3}" type="slidenum">
              <a:rPr lang="en-US" smtClean="0"/>
              <a:pPr>
                <a:defRPr/>
              </a:pPr>
              <a:t>16</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23A84F88-FCFA-409E-B031-07563EB4D642}" type="slidenum">
              <a:rPr lang="en-US" smtClean="0"/>
              <a:pPr>
                <a:defRPr/>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lnSpc>
                <a:spcPct val="90000"/>
              </a:lnSpc>
              <a:defRPr/>
            </a:pPr>
            <a:endParaRPr lang="en-US" sz="3900" dirty="0" smtClean="0"/>
          </a:p>
        </p:txBody>
      </p:sp>
      <p:sp>
        <p:nvSpPr>
          <p:cNvPr id="47108" name="Slide Number Placeholder 3"/>
          <p:cNvSpPr>
            <a:spLocks noGrp="1"/>
          </p:cNvSpPr>
          <p:nvPr>
            <p:ph type="sldNum" sz="quarter" idx="5"/>
          </p:nvPr>
        </p:nvSpPr>
        <p:spPr/>
        <p:txBody>
          <a:bodyPr/>
          <a:lstStyle/>
          <a:p>
            <a:pPr>
              <a:defRPr/>
            </a:pPr>
            <a:fld id="{3153560B-530F-4D04-922F-5DDFD470E9D1}" type="slidenum">
              <a:rPr lang="en-US" smtClean="0"/>
              <a:pPr>
                <a:defRPr/>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lnSpc>
                <a:spcPct val="90000"/>
              </a:lnSpc>
              <a:defRPr/>
            </a:pPr>
            <a:endParaRPr lang="en-US" sz="3900" dirty="0" smtClean="0"/>
          </a:p>
        </p:txBody>
      </p:sp>
      <p:sp>
        <p:nvSpPr>
          <p:cNvPr id="47108" name="Slide Number Placeholder 3"/>
          <p:cNvSpPr>
            <a:spLocks noGrp="1"/>
          </p:cNvSpPr>
          <p:nvPr>
            <p:ph type="sldNum" sz="quarter" idx="5"/>
          </p:nvPr>
        </p:nvSpPr>
        <p:spPr/>
        <p:txBody>
          <a:bodyPr/>
          <a:lstStyle/>
          <a:p>
            <a:pPr>
              <a:defRPr/>
            </a:pPr>
            <a:fld id="{D82CAD16-EA5F-48F1-9140-2AD149E60EA5}" type="slidenum">
              <a:rPr lang="en-US" smtClean="0"/>
              <a:pPr>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lnSpc>
                <a:spcPct val="90000"/>
              </a:lnSpc>
              <a:defRPr/>
            </a:pPr>
            <a:endParaRPr lang="en-US" sz="3900" dirty="0" smtClean="0"/>
          </a:p>
        </p:txBody>
      </p:sp>
      <p:sp>
        <p:nvSpPr>
          <p:cNvPr id="47108" name="Slide Number Placeholder 3"/>
          <p:cNvSpPr>
            <a:spLocks noGrp="1"/>
          </p:cNvSpPr>
          <p:nvPr>
            <p:ph type="sldNum" sz="quarter" idx="5"/>
          </p:nvPr>
        </p:nvSpPr>
        <p:spPr/>
        <p:txBody>
          <a:bodyPr/>
          <a:lstStyle/>
          <a:p>
            <a:pPr>
              <a:defRPr/>
            </a:pPr>
            <a:fld id="{B61E3719-D204-4235-AC2C-36E51F33E162}" type="slidenum">
              <a:rPr lang="en-US" smtClean="0"/>
              <a:pPr>
                <a:defRPr/>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159D0EDC-BD64-4DF9-B564-22D61A6A776B}" type="slidenum">
              <a:rPr lang="en-US" smtClean="0"/>
              <a:pPr>
                <a:defRPr/>
              </a:pPr>
              <a:t>6</a:t>
            </a:fld>
            <a:endParaRPr lang="en-US" smtClean="0"/>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2DDF9E57-375A-404A-90D2-5C3E191F1993}" type="slidenum">
              <a:rPr lang="en-US" smtClean="0"/>
              <a:pPr>
                <a:defRPr/>
              </a:pPr>
              <a:t>7</a:t>
            </a:fld>
            <a:endParaRPr lang="en-US" smtClean="0"/>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r>
              <a:rPr lang="en-US" b="1" smtClean="0"/>
              <a:t>The Threat of Nuclear War </a:t>
            </a:r>
            <a:r>
              <a:rPr lang="en-US" smtClean="0"/>
              <a:t>As these alliances were forming, the Cold War threatened to heat up enough to destroy the world. The United States already had atomic bombs. In 1949, the Soviet Union exploded its own atomic weapon. President Truman was determined to develop a more deadly weapon before the Soviets did. He authorized work on a thermonuclear weapon in 1950.The hydrogen or H-bomb would be thousands of times more powerful than the A-bomb. Its power came from the fusion, or joining together, of atoms, rather than the splitting of atoms, as in the A-bomb. In 1952, the United States tested the first H-bomb. The Soviets exploded their own in 1953. Dwight D. Eisenhower became the U.S. president in 1953. He appointed the firmly anti-Communist John Foster Dulles as his secretary of state. If the Soviet Union or its supporters attacked U.S. interests, Dulles threatened, the United States would “retaliate instantly, by means and at places of our own choosing.” This willingness to go to the brink, or edge, of war became known as brinkmanship</a:t>
            </a:r>
            <a:r>
              <a:rPr lang="en-US" b="1" smtClean="0"/>
              <a:t>. </a:t>
            </a:r>
            <a:r>
              <a:rPr lang="en-US" smtClean="0"/>
              <a:t>Brinkmanship required a reliable source of nuclear weapons and airplanes to deliver them. So, the United States strengthened its air force and began producing stockpiles of nuclear weapons. The Soviet Union responded with its own military buildup, beginning an arms race that would go on for four decades.</a:t>
            </a:r>
          </a:p>
          <a:p>
            <a:endParaRPr lang="en-US" smtClean="0"/>
          </a:p>
        </p:txBody>
      </p:sp>
      <p:sp>
        <p:nvSpPr>
          <p:cNvPr id="4" name="Slide Number Placeholder 3"/>
          <p:cNvSpPr>
            <a:spLocks noGrp="1"/>
          </p:cNvSpPr>
          <p:nvPr>
            <p:ph type="sldNum" sz="quarter" idx="5"/>
          </p:nvPr>
        </p:nvSpPr>
        <p:spPr/>
        <p:txBody>
          <a:bodyPr/>
          <a:lstStyle/>
          <a:p>
            <a:pPr>
              <a:defRPr/>
            </a:pPr>
            <a:fld id="{A4C1B112-1E0E-4325-9580-1029773F94C1}"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r>
              <a:rPr lang="en-US" b="1" smtClean="0"/>
              <a:t>Mutual Assured Destruction </a:t>
            </a:r>
            <a:endParaRPr lang="en-US" smtClean="0"/>
          </a:p>
          <a:p>
            <a:r>
              <a:rPr lang="en-US" smtClean="0"/>
              <a:t>When the Soviet Union achieved nuclear parity with the United States, the Cold War had entered a new phase. The cold war became a conflict more dangerous and unmanageable than anything Americans had faced before. In the old cold war Americans had enjoyed superior nuclear force, an unchallenged economy, strong alliances, and a trusted Imperial President to direct his incredible power against the Soviets. In the new cold war, however, Russian forces achieved nuclear equality. Each side could destroy the other many times. This fact was officially accepted in a military doctrine known as Mutual Assured Destruction, a.k.a. MAD. Mutual Assured Destruction began to emerge at the end of the Kennedy administration. MAD reflects the idea that one's population could best be protected by leaving it vulnerable so long as the other side faced comparable vulnerabilities. In short: Whoever shoots first, dies second. </a:t>
            </a:r>
          </a:p>
          <a:p>
            <a:endParaRPr lang="en-US" smtClean="0"/>
          </a:p>
        </p:txBody>
      </p:sp>
      <p:sp>
        <p:nvSpPr>
          <p:cNvPr id="4" name="Slide Number Placeholder 3"/>
          <p:cNvSpPr>
            <a:spLocks noGrp="1"/>
          </p:cNvSpPr>
          <p:nvPr>
            <p:ph type="sldNum" sz="quarter" idx="5"/>
          </p:nvPr>
        </p:nvSpPr>
        <p:spPr/>
        <p:txBody>
          <a:bodyPr/>
          <a:lstStyle/>
          <a:p>
            <a:pPr>
              <a:defRPr/>
            </a:pPr>
            <a:fld id="{719729BC-D177-4528-BD10-C48C6CB6674C}"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algn="just">
              <a:lnSpc>
                <a:spcPct val="90000"/>
              </a:lnSpc>
              <a:spcBef>
                <a:spcPct val="0"/>
              </a:spcBef>
              <a:spcAft>
                <a:spcPts val="1200"/>
              </a:spcAft>
            </a:pPr>
            <a:r>
              <a:rPr lang="en-US" smtClean="0"/>
              <a:t>Space Race: Sputnik, NASA, race to moon</a:t>
            </a:r>
          </a:p>
          <a:p>
            <a:pPr algn="just">
              <a:lnSpc>
                <a:spcPct val="90000"/>
              </a:lnSpc>
              <a:spcBef>
                <a:spcPct val="0"/>
              </a:spcBef>
              <a:spcAft>
                <a:spcPts val="1200"/>
              </a:spcAft>
            </a:pPr>
            <a:r>
              <a:rPr lang="en-US" b="1" smtClean="0"/>
              <a:t>The Cold War in the Skies </a:t>
            </a:r>
            <a:r>
              <a:rPr lang="en-US" smtClean="0"/>
              <a:t>The Cold War also affected the science and education programs of the two countries. In August 1957, the Soviets announced the development of a rocket that could travel great distances—an intercontinental ballistic missile, or ICBM. On October 4, the Soviets used an ICBM to push </a:t>
            </a:r>
            <a:r>
              <a:rPr lang="en-US" i="1" smtClean="0"/>
              <a:t>Sputnik, the first </a:t>
            </a:r>
            <a:r>
              <a:rPr lang="en-US" smtClean="0"/>
              <a:t>unmanned satellite, above the earth’s atmosphere. Americans felt they had fallen behind in science and technology, and the government poured money into science education. In 1958, the United States launched its own satellite. In 1960, the skies again provided the arena for a superpower conflict. Five years earlier, Eisenhower had proposed that the United States and the Soviet Union be able to fly over each other’s territory to guard against surprise nuclear attacks. The Soviet Union said no. In response, the U.S. Central Intelligence Agency (CIA) started secret high-altitude spy flights over Soviet territory in planes called U-2s. In May 1960, the Soviets shot down a U-2 plane, and its pilot, Francis Gary Powers, was captured. This U-2 incident heightened Cold War tensions..</a:t>
            </a:r>
          </a:p>
        </p:txBody>
      </p:sp>
      <p:sp>
        <p:nvSpPr>
          <p:cNvPr id="4" name="Slide Number Placeholder 3"/>
          <p:cNvSpPr>
            <a:spLocks noGrp="1"/>
          </p:cNvSpPr>
          <p:nvPr>
            <p:ph type="sldNum" sz="quarter" idx="5"/>
          </p:nvPr>
        </p:nvSpPr>
        <p:spPr/>
        <p:txBody>
          <a:bodyPr/>
          <a:lstStyle/>
          <a:p>
            <a:pPr>
              <a:defRPr/>
            </a:pPr>
            <a:fld id="{719DA8AE-D1CD-46A5-921A-04D90BE5A9EB}"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3" cy="645"/>
              <a:chOff x="-3" y="1562"/>
              <a:chExt cx="5763" cy="645"/>
            </a:xfrm>
          </p:grpSpPr>
          <p:sp>
            <p:nvSpPr>
              <p:cNvPr id="8" name="Freeform 4"/>
              <p:cNvSpPr>
                <a:spLocks/>
              </p:cNvSpPr>
              <p:nvPr/>
            </p:nvSpPr>
            <p:spPr bwMode="ltGray">
              <a:xfrm rot="-5400000">
                <a:off x="2558"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eaLnBrk="0" hangingPunct="0">
                  <a:defRPr/>
                </a:pPr>
                <a:endParaRPr lang="en-US">
                  <a:cs typeface="+mn-cs"/>
                </a:endParaRPr>
              </a:p>
            </p:txBody>
          </p:sp>
          <p:sp>
            <p:nvSpPr>
              <p:cNvPr id="9" name="Freeform 5"/>
              <p:cNvSpPr>
                <a:spLocks/>
              </p:cNvSpPr>
              <p:nvPr/>
            </p:nvSpPr>
            <p:spPr bwMode="ltGray">
              <a:xfrm rot="-5400000">
                <a:off x="1322"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10"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11" name="Freeform 7"/>
              <p:cNvSpPr>
                <a:spLocks/>
              </p:cNvSpPr>
              <p:nvPr/>
            </p:nvSpPr>
            <p:spPr bwMode="ltGray">
              <a:xfrm rot="-5400000">
                <a:off x="-58" y="1761"/>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12"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13"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14" name="Freeform 10"/>
              <p:cNvSpPr>
                <a:spLocks/>
              </p:cNvSpPr>
              <p:nvPr/>
            </p:nvSpPr>
            <p:spPr bwMode="ltGray">
              <a:xfrm rot="-5400000">
                <a:off x="154" y="1735"/>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15" name="Freeform 11"/>
              <p:cNvSpPr>
                <a:spLocks/>
              </p:cNvSpPr>
              <p:nvPr/>
            </p:nvSpPr>
            <p:spPr bwMode="ltGray">
              <a:xfrm rot="-5400000">
                <a:off x="3204" y="1665"/>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16"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17" name="Freeform 13"/>
              <p:cNvSpPr>
                <a:spLocks/>
              </p:cNvSpPr>
              <p:nvPr/>
            </p:nvSpPr>
            <p:spPr bwMode="ltGray">
              <a:xfrm rot="-5400000">
                <a:off x="1828" y="1756"/>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18"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19" name="Freeform 15"/>
              <p:cNvSpPr>
                <a:spLocks/>
              </p:cNvSpPr>
              <p:nvPr/>
            </p:nvSpPr>
            <p:spPr bwMode="ltGray">
              <a:xfrm rot="-5400000">
                <a:off x="2328"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20"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21" name="Freeform 17"/>
              <p:cNvSpPr>
                <a:spLocks/>
              </p:cNvSpPr>
              <p:nvPr/>
            </p:nvSpPr>
            <p:spPr bwMode="ltGray">
              <a:xfrm rot="-5400000">
                <a:off x="4070"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22"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23" name="Freeform 19"/>
              <p:cNvSpPr>
                <a:spLocks/>
              </p:cNvSpPr>
              <p:nvPr/>
            </p:nvSpPr>
            <p:spPr bwMode="ltGray">
              <a:xfrm rot="-5400000">
                <a:off x="4576" y="1753"/>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24"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25" name="Freeform 21"/>
              <p:cNvSpPr>
                <a:spLocks/>
              </p:cNvSpPr>
              <p:nvPr/>
            </p:nvSpPr>
            <p:spPr bwMode="ltGray">
              <a:xfrm rot="-5400000">
                <a:off x="5076"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26"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grpSp>
        <p:sp>
          <p:nvSpPr>
            <p:cNvPr id="6"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7"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a:effectLst/>
          </p:spPr>
          <p:txBody>
            <a:bodyPr wrap="none" anchor="ctr"/>
            <a:lstStyle/>
            <a:p>
              <a:pPr eaLnBrk="0" hangingPunct="0">
                <a:defRPr/>
              </a:pPr>
              <a:endParaRPr lang="en-US">
                <a:cs typeface="+mn-cs"/>
              </a:endParaRPr>
            </a:p>
          </p:txBody>
        </p:sp>
      </p:grpSp>
      <p:sp>
        <p:nvSpPr>
          <p:cNvPr id="5145" name="Rectangle 25"/>
          <p:cNvSpPr>
            <a:spLocks noGrp="1" noChangeArrowheads="1"/>
          </p:cNvSpPr>
          <p:nvPr>
            <p:ph type="ctrTitle"/>
          </p:nvPr>
        </p:nvSpPr>
        <p:spPr>
          <a:xfrm>
            <a:off x="381000" y="762000"/>
            <a:ext cx="8564563" cy="1722438"/>
          </a:xfrm>
        </p:spPr>
        <p:txBody>
          <a:bodyPr/>
          <a:lstStyle>
            <a:lvl1pPr>
              <a:defRPr sz="6000">
                <a:latin typeface="Calibri" pitchFamily="34" charset="0"/>
                <a:cs typeface="Calibri" pitchFamily="34" charset="0"/>
              </a:defRPr>
            </a:lvl1pPr>
          </a:lstStyle>
          <a:p>
            <a:r>
              <a:rPr lang="en-US" smtClean="0"/>
              <a:t>Click to edit Master title style</a:t>
            </a:r>
            <a:endParaRPr lang="en-US" dirty="0"/>
          </a:p>
        </p:txBody>
      </p:sp>
      <p:sp>
        <p:nvSpPr>
          <p:cNvPr id="5146"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atin typeface="Calibri" pitchFamily="34" charset="0"/>
                <a:cs typeface="Calibri" pitchFamily="34" charset="0"/>
              </a:defRPr>
            </a:lvl1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914400" y="1219200"/>
            <a:ext cx="4038600" cy="5638800"/>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05400" y="1219200"/>
            <a:ext cx="4038600" cy="5638800"/>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cs typeface="Calibri" pitchFamily="34" charset="0"/>
              </a:defRPr>
            </a:lvl1pPr>
            <a:lvl2pPr>
              <a:defRPr sz="2000">
                <a:latin typeface="Calibri" pitchFamily="34" charset="0"/>
                <a:cs typeface="Calibri" pitchFamily="34" charset="0"/>
              </a:defRPr>
            </a:lvl2pPr>
            <a:lvl3pPr>
              <a:defRPr sz="1800">
                <a:latin typeface="Calibri" pitchFamily="34" charset="0"/>
                <a:cs typeface="Calibri" pitchFamily="34" charset="0"/>
              </a:defRPr>
            </a:lvl3pPr>
            <a:lvl4pPr>
              <a:defRPr sz="1600">
                <a:latin typeface="Calibri" pitchFamily="34" charset="0"/>
                <a:cs typeface="Calibri" pitchFamily="34" charset="0"/>
              </a:defRPr>
            </a:lvl4pPr>
            <a:lvl5pPr>
              <a:defRPr sz="1600">
                <a:latin typeface="Calibri" pitchFamily="34" charset="0"/>
                <a:cs typeface="Calibri"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cs typeface="Calibri"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29" name="Group 3"/>
            <p:cNvGrpSpPr>
              <a:grpSpLocks/>
            </p:cNvGrpSpPr>
            <p:nvPr/>
          </p:nvGrpSpPr>
          <p:grpSpPr bwMode="auto">
            <a:xfrm rot="16200000" flipH="1">
              <a:off x="-1815" y="1838"/>
              <a:ext cx="4320" cy="638"/>
              <a:chOff x="-2" y="1562"/>
              <a:chExt cx="5762" cy="638"/>
            </a:xfrm>
          </p:grpSpPr>
          <p:sp>
            <p:nvSpPr>
              <p:cNvPr id="4100" name="Freeform 4"/>
              <p:cNvSpPr>
                <a:spLocks/>
              </p:cNvSpPr>
              <p:nvPr/>
            </p:nvSpPr>
            <p:spPr bwMode="ltGray">
              <a:xfrm rot="-5400000">
                <a:off x="2554" y="-990"/>
                <a:ext cx="624" cy="5746"/>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eaLnBrk="0" hangingPunct="0">
                  <a:defRPr/>
                </a:pPr>
                <a:endParaRPr lang="en-US">
                  <a:cs typeface="+mn-cs"/>
                </a:endParaRPr>
              </a:p>
            </p:txBody>
          </p:sp>
          <p:sp>
            <p:nvSpPr>
              <p:cNvPr id="4101"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4102" name="Freeform 6"/>
              <p:cNvSpPr>
                <a:spLocks/>
              </p:cNvSpPr>
              <p:nvPr/>
            </p:nvSpPr>
            <p:spPr bwMode="ltGray">
              <a:xfrm rot="-5400000">
                <a:off x="962" y="1678"/>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4103" name="Freeform 7"/>
              <p:cNvSpPr>
                <a:spLocks/>
              </p:cNvSpPr>
              <p:nvPr/>
            </p:nvSpPr>
            <p:spPr bwMode="ltGray">
              <a:xfrm rot="-5400000">
                <a:off x="-77" y="1762"/>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4104" name="Freeform 8"/>
              <p:cNvSpPr>
                <a:spLocks/>
              </p:cNvSpPr>
              <p:nvPr/>
            </p:nvSpPr>
            <p:spPr bwMode="ltGray">
              <a:xfrm rot="-5400000">
                <a:off x="664" y="1733"/>
                <a:ext cx="624" cy="29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4105" name="Freeform 9"/>
              <p:cNvSpPr>
                <a:spLocks/>
              </p:cNvSpPr>
              <p:nvPr/>
            </p:nvSpPr>
            <p:spPr bwMode="ltGray">
              <a:xfrm rot="-5400000">
                <a:off x="430" y="1699"/>
                <a:ext cx="624" cy="364"/>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4106" name="Freeform 10"/>
              <p:cNvSpPr>
                <a:spLocks/>
              </p:cNvSpPr>
              <p:nvPr/>
            </p:nvSpPr>
            <p:spPr bwMode="ltGray">
              <a:xfrm rot="-5400000">
                <a:off x="143" y="1728"/>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4107" name="Freeform 11"/>
              <p:cNvSpPr>
                <a:spLocks/>
              </p:cNvSpPr>
              <p:nvPr/>
            </p:nvSpPr>
            <p:spPr bwMode="ltGray">
              <a:xfrm rot="-5400000">
                <a:off x="3184" y="1655"/>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4108" name="Freeform 12"/>
              <p:cNvSpPr>
                <a:spLocks/>
              </p:cNvSpPr>
              <p:nvPr/>
            </p:nvSpPr>
            <p:spPr bwMode="ltGray">
              <a:xfrm rot="-5400000">
                <a:off x="2870"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4109" name="Freeform 13"/>
              <p:cNvSpPr>
                <a:spLocks/>
              </p:cNvSpPr>
              <p:nvPr/>
            </p:nvSpPr>
            <p:spPr bwMode="ltGray">
              <a:xfrm rot="-5400000">
                <a:off x="1829" y="1747"/>
                <a:ext cx="624" cy="256"/>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4110" name="Freeform 14"/>
              <p:cNvSpPr>
                <a:spLocks/>
              </p:cNvSpPr>
              <p:nvPr/>
            </p:nvSpPr>
            <p:spPr bwMode="ltGray">
              <a:xfrm rot="-5400000">
                <a:off x="2538" y="1729"/>
                <a:ext cx="624" cy="29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4111" name="Freeform 15"/>
              <p:cNvSpPr>
                <a:spLocks/>
              </p:cNvSpPr>
              <p:nvPr/>
            </p:nvSpPr>
            <p:spPr bwMode="ltGray">
              <a:xfrm rot="-5400000">
                <a:off x="2330" y="1695"/>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4112" name="Freeform 16"/>
              <p:cNvSpPr>
                <a:spLocks/>
              </p:cNvSpPr>
              <p:nvPr/>
            </p:nvSpPr>
            <p:spPr bwMode="ltGray">
              <a:xfrm rot="-5400000">
                <a:off x="2030"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4113" name="Freeform 17"/>
              <p:cNvSpPr>
                <a:spLocks/>
              </p:cNvSpPr>
              <p:nvPr/>
            </p:nvSpPr>
            <p:spPr bwMode="ltGray">
              <a:xfrm rot="-5400000">
                <a:off x="4052" y="1650"/>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4114" name="Freeform 18"/>
              <p:cNvSpPr>
                <a:spLocks/>
              </p:cNvSpPr>
              <p:nvPr/>
            </p:nvSpPr>
            <p:spPr bwMode="ltGray">
              <a:xfrm rot="-5400000">
                <a:off x="3697" y="1658"/>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4115" name="Freeform 19"/>
              <p:cNvSpPr>
                <a:spLocks/>
              </p:cNvSpPr>
              <p:nvPr/>
            </p:nvSpPr>
            <p:spPr bwMode="ltGray">
              <a:xfrm rot="-5400000">
                <a:off x="4544" y="173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4116" name="Freeform 20"/>
              <p:cNvSpPr>
                <a:spLocks/>
              </p:cNvSpPr>
              <p:nvPr/>
            </p:nvSpPr>
            <p:spPr bwMode="ltGray">
              <a:xfrm>
                <a:off x="5469" y="155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4117" name="Freeform 21"/>
              <p:cNvSpPr>
                <a:spLocks/>
              </p:cNvSpPr>
              <p:nvPr/>
            </p:nvSpPr>
            <p:spPr bwMode="ltGray">
              <a:xfrm rot="-5400000">
                <a:off x="5065" y="1675"/>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4118" name="Freeform 22"/>
              <p:cNvSpPr>
                <a:spLocks/>
              </p:cNvSpPr>
              <p:nvPr/>
            </p:nvSpPr>
            <p:spPr bwMode="ltGray">
              <a:xfrm rot="-5400000">
                <a:off x="4770" y="170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grpSp>
        <p:sp>
          <p:nvSpPr>
            <p:cNvPr id="4119" name="Freeform 23"/>
            <p:cNvSpPr>
              <a:spLocks/>
            </p:cNvSpPr>
            <p:nvPr/>
          </p:nvSpPr>
          <p:spPr bwMode="ltGray">
            <a:xfrm rot="16200000" flipH="1">
              <a:off x="-1954" y="1951"/>
              <a:ext cx="4320"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4120" name="Freeform 24"/>
            <p:cNvSpPr>
              <a:spLocks/>
            </p:cNvSpPr>
            <p:nvPr/>
          </p:nvSpPr>
          <p:spPr bwMode="ltGray">
            <a:xfrm rot="16200000" flipH="1">
              <a:off x="-1584" y="2062"/>
              <a:ext cx="4319"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grpSp>
      <p:sp>
        <p:nvSpPr>
          <p:cNvPr id="1027" name="Rectangle 25"/>
          <p:cNvSpPr>
            <a:spLocks noGrp="1" noChangeArrowheads="1"/>
          </p:cNvSpPr>
          <p:nvPr>
            <p:ph type="title"/>
          </p:nvPr>
        </p:nvSpPr>
        <p:spPr bwMode="auto">
          <a:xfrm>
            <a:off x="1143000" y="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26"/>
          <p:cNvSpPr>
            <a:spLocks noGrp="1" noChangeArrowheads="1"/>
          </p:cNvSpPr>
          <p:nvPr>
            <p:ph type="body" idx="1"/>
          </p:nvPr>
        </p:nvSpPr>
        <p:spPr bwMode="auto">
          <a:xfrm>
            <a:off x="914400" y="1219200"/>
            <a:ext cx="8229600" cy="563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35" r:id="rId1"/>
    <p:sldLayoutId id="2147483730" r:id="rId2"/>
    <p:sldLayoutId id="2147483731" r:id="rId3"/>
    <p:sldLayoutId id="2147483732" r:id="rId4"/>
    <p:sldLayoutId id="2147483733" r:id="rId5"/>
    <p:sldLayoutId id="2147483734" r:id="rId6"/>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2pPr>
      <a:lvl3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3pPr>
      <a:lvl4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4pPr>
      <a:lvl5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5pPr>
      <a:lvl6pPr marL="2514600" indent="-228600" algn="l" rtl="0" eaLnBrk="1" fontAlgn="base" hangingPunct="1">
        <a:spcBef>
          <a:spcPct val="20000"/>
        </a:spcBef>
        <a:spcAft>
          <a:spcPct val="0"/>
        </a:spcAft>
        <a:buChar char="•"/>
        <a:defRPr kumimoji="1" sz="4000">
          <a:solidFill>
            <a:schemeClr val="tx1"/>
          </a:solidFill>
          <a:latin typeface="+mn-lt"/>
        </a:defRPr>
      </a:lvl6pPr>
      <a:lvl7pPr marL="2971800" indent="-228600" algn="l" rtl="0" eaLnBrk="1" fontAlgn="base" hangingPunct="1">
        <a:spcBef>
          <a:spcPct val="20000"/>
        </a:spcBef>
        <a:spcAft>
          <a:spcPct val="0"/>
        </a:spcAft>
        <a:buChar char="•"/>
        <a:defRPr kumimoji="1" sz="4000">
          <a:solidFill>
            <a:schemeClr val="tx1"/>
          </a:solidFill>
          <a:latin typeface="+mn-lt"/>
        </a:defRPr>
      </a:lvl7pPr>
      <a:lvl8pPr marL="3429000" indent="-228600" algn="l" rtl="0" eaLnBrk="1" fontAlgn="base" hangingPunct="1">
        <a:spcBef>
          <a:spcPct val="20000"/>
        </a:spcBef>
        <a:spcAft>
          <a:spcPct val="0"/>
        </a:spcAft>
        <a:buChar char="•"/>
        <a:defRPr kumimoji="1" sz="4000">
          <a:solidFill>
            <a:schemeClr val="tx1"/>
          </a:solidFill>
          <a:latin typeface="+mn-lt"/>
        </a:defRPr>
      </a:lvl8pPr>
      <a:lvl9pPr marL="3886200" indent="-228600" algn="l" rtl="0" eaLnBrk="1" fontAlgn="base" hangingPunct="1">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hyperlink" Target="http://upload.wikimedia.org/wikipedia/commons/7/7c/W87_MX_Missile_schematic.jpg" TargetMode="Externa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body" idx="1"/>
          </p:nvPr>
        </p:nvSpPr>
        <p:spPr>
          <a:xfrm>
            <a:off x="838200" y="152400"/>
            <a:ext cx="8305800" cy="6705600"/>
          </a:xfrm>
        </p:spPr>
        <p:txBody>
          <a:bodyPr/>
          <a:lstStyle/>
          <a:p>
            <a:pPr eaLnBrk="1" hangingPunct="1">
              <a:lnSpc>
                <a:spcPct val="90000"/>
              </a:lnSpc>
              <a:spcBef>
                <a:spcPct val="0"/>
              </a:spcBef>
            </a:pPr>
            <a:r>
              <a:rPr lang="en-US" sz="3800" u="sng" smtClean="0"/>
              <a:t>Essential Question</a:t>
            </a:r>
            <a:r>
              <a:rPr lang="en-US" sz="3800" smtClean="0"/>
              <a:t>:</a:t>
            </a:r>
          </a:p>
          <a:p>
            <a:pPr lvl="1" eaLnBrk="1" hangingPunct="1">
              <a:lnSpc>
                <a:spcPct val="90000"/>
              </a:lnSpc>
              <a:spcBef>
                <a:spcPct val="0"/>
              </a:spcBef>
              <a:spcAft>
                <a:spcPts val="600"/>
              </a:spcAft>
            </a:pPr>
            <a:r>
              <a:rPr lang="en-US" sz="3800" smtClean="0"/>
              <a:t>How did the arms race &amp; space race escalate the Cold War between the United States &amp; the Soviet Union?</a:t>
            </a:r>
          </a:p>
          <a:p>
            <a:pPr eaLnBrk="1" hangingPunct="1">
              <a:lnSpc>
                <a:spcPct val="90000"/>
              </a:lnSpc>
              <a:spcBef>
                <a:spcPct val="0"/>
              </a:spcBef>
              <a:spcAft>
                <a:spcPts val="600"/>
              </a:spcAft>
            </a:pPr>
            <a:endParaRPr lang="en-US" sz="3800" smtClean="0"/>
          </a:p>
          <a:p>
            <a:pPr eaLnBrk="1" hangingPunct="1">
              <a:lnSpc>
                <a:spcPct val="90000"/>
              </a:lnSpc>
              <a:spcBef>
                <a:spcPct val="0"/>
              </a:spcBef>
            </a:pPr>
            <a:r>
              <a:rPr lang="en-US" sz="3800" u="sng" smtClean="0">
                <a:solidFill>
                  <a:schemeClr val="folHlink"/>
                </a:solidFill>
              </a:rPr>
              <a:t>Warm Up Question</a:t>
            </a:r>
            <a:r>
              <a:rPr lang="en-US" sz="3800" smtClean="0">
                <a:solidFill>
                  <a:schemeClr val="folHlink"/>
                </a:solidFill>
              </a:rPr>
              <a:t>:</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AutoShape 17"/>
          <p:cNvSpPr>
            <a:spLocks noChangeArrowheads="1"/>
          </p:cNvSpPr>
          <p:nvPr/>
        </p:nvSpPr>
        <p:spPr bwMode="auto">
          <a:xfrm>
            <a:off x="0" y="76200"/>
            <a:ext cx="9144000" cy="1219200"/>
          </a:xfrm>
          <a:prstGeom prst="wedgeRectCallout">
            <a:avLst>
              <a:gd name="adj1" fmla="val -29171"/>
              <a:gd name="adj2" fmla="val 10088"/>
            </a:avLst>
          </a:prstGeom>
          <a:solidFill>
            <a:srgbClr val="FFCCFF"/>
          </a:solidFill>
          <a:ln w="12700">
            <a:solidFill>
              <a:schemeClr val="tx1"/>
            </a:solidFill>
            <a:miter lim="800000"/>
            <a:headEnd/>
            <a:tailEnd/>
          </a:ln>
        </p:spPr>
        <p:txBody>
          <a:bodyPr/>
          <a:lstStyle/>
          <a:p>
            <a:pPr algn="ctr">
              <a:lnSpc>
                <a:spcPct val="80000"/>
              </a:lnSpc>
            </a:pPr>
            <a:r>
              <a:rPr lang="en-US" sz="3100"/>
              <a:t>With the USA &amp; USSR in possession of large nuclear stockpiles, each side could destroy each other: </a:t>
            </a:r>
            <a:br>
              <a:rPr lang="en-US" sz="3100"/>
            </a:br>
            <a:r>
              <a:rPr lang="en-US" sz="3100"/>
              <a:t>this was known as Mutually Assured Destruction (MAD) </a:t>
            </a:r>
          </a:p>
        </p:txBody>
      </p:sp>
      <p:pic>
        <p:nvPicPr>
          <p:cNvPr id="12291" name="Picture 2"/>
          <p:cNvPicPr>
            <a:picLocks noChangeAspect="1" noChangeArrowheads="1"/>
          </p:cNvPicPr>
          <p:nvPr/>
        </p:nvPicPr>
        <p:blipFill>
          <a:blip r:embed="rId3" cstate="print"/>
          <a:srcRect/>
          <a:stretch>
            <a:fillRect/>
          </a:stretch>
        </p:blipFill>
        <p:spPr bwMode="auto">
          <a:xfrm>
            <a:off x="0" y="1389063"/>
            <a:ext cx="6172200" cy="5468937"/>
          </a:xfrm>
          <a:prstGeom prst="rect">
            <a:avLst/>
          </a:prstGeom>
          <a:noFill/>
          <a:ln w="9525">
            <a:noFill/>
            <a:miter lim="800000"/>
            <a:headEnd/>
            <a:tailEnd/>
          </a:ln>
        </p:spPr>
      </p:pic>
      <p:pic>
        <p:nvPicPr>
          <p:cNvPr id="12292" name="Picture 1"/>
          <p:cNvPicPr>
            <a:picLocks noChangeAspect="1" noChangeArrowheads="1"/>
          </p:cNvPicPr>
          <p:nvPr/>
        </p:nvPicPr>
        <p:blipFill>
          <a:blip r:embed="rId4" cstate="print"/>
          <a:srcRect/>
          <a:stretch>
            <a:fillRect/>
          </a:stretch>
        </p:blipFill>
        <p:spPr bwMode="auto">
          <a:xfrm>
            <a:off x="0" y="1384300"/>
            <a:ext cx="1676400" cy="1435100"/>
          </a:xfrm>
          <a:prstGeom prst="rect">
            <a:avLst/>
          </a:prstGeom>
          <a:noFill/>
          <a:ln w="9525">
            <a:noFill/>
            <a:miter lim="800000"/>
            <a:headEnd/>
            <a:tailEnd/>
          </a:ln>
        </p:spPr>
      </p:pic>
      <p:pic>
        <p:nvPicPr>
          <p:cNvPr id="13" name="Picture 3" descr="82596"/>
          <p:cNvPicPr>
            <a:picLocks noChangeAspect="1" noChangeArrowheads="1"/>
          </p:cNvPicPr>
          <p:nvPr/>
        </p:nvPicPr>
        <p:blipFill>
          <a:blip r:embed="rId5" cstate="print"/>
          <a:srcRect/>
          <a:stretch>
            <a:fillRect/>
          </a:stretch>
        </p:blipFill>
        <p:spPr bwMode="auto">
          <a:xfrm>
            <a:off x="6172200" y="1371600"/>
            <a:ext cx="2895600" cy="2743200"/>
          </a:xfrm>
          <a:prstGeom prst="rect">
            <a:avLst/>
          </a:prstGeom>
          <a:noFill/>
          <a:ln w="9525">
            <a:noFill/>
            <a:miter lim="800000"/>
            <a:headEnd/>
            <a:tailEnd/>
          </a:ln>
        </p:spPr>
      </p:pic>
      <p:pic>
        <p:nvPicPr>
          <p:cNvPr id="12294" name="Picture 2" descr="http://picdit.files.wordpress.com/2008/07/nuclear1.jpg"/>
          <p:cNvPicPr>
            <a:picLocks noChangeAspect="1" noChangeArrowheads="1"/>
          </p:cNvPicPr>
          <p:nvPr/>
        </p:nvPicPr>
        <p:blipFill>
          <a:blip r:embed="rId6" cstate="print">
            <a:lum bright="10000"/>
          </a:blip>
          <a:srcRect/>
          <a:stretch>
            <a:fillRect/>
          </a:stretch>
        </p:blipFill>
        <p:spPr bwMode="auto">
          <a:xfrm>
            <a:off x="6132513" y="4191000"/>
            <a:ext cx="2935287" cy="2590800"/>
          </a:xfrm>
          <a:prstGeom prst="rect">
            <a:avLst/>
          </a:prstGeom>
          <a:noFill/>
          <a:ln w="9525">
            <a:noFill/>
            <a:miter lim="800000"/>
            <a:headEnd/>
            <a:tailEnd/>
          </a:ln>
        </p:spPr>
      </p:pic>
      <p:sp>
        <p:nvSpPr>
          <p:cNvPr id="14" name="AutoShape 17"/>
          <p:cNvSpPr>
            <a:spLocks noChangeArrowheads="1"/>
          </p:cNvSpPr>
          <p:nvPr/>
        </p:nvSpPr>
        <p:spPr bwMode="auto">
          <a:xfrm>
            <a:off x="6172200" y="1524000"/>
            <a:ext cx="2895600" cy="2438400"/>
          </a:xfrm>
          <a:prstGeom prst="wedgeRectCallout">
            <a:avLst>
              <a:gd name="adj1" fmla="val -29171"/>
              <a:gd name="adj2" fmla="val 10088"/>
            </a:avLst>
          </a:prstGeom>
          <a:solidFill>
            <a:srgbClr val="CCFFCC"/>
          </a:solidFill>
          <a:ln w="12700">
            <a:solidFill>
              <a:schemeClr val="tx1"/>
            </a:solidFill>
            <a:miter lim="800000"/>
            <a:headEnd/>
            <a:tailEnd/>
          </a:ln>
        </p:spPr>
        <p:txBody>
          <a:bodyPr/>
          <a:lstStyle/>
          <a:p>
            <a:pPr algn="ctr">
              <a:lnSpc>
                <a:spcPct val="80000"/>
              </a:lnSpc>
            </a:pPr>
            <a:r>
              <a:rPr lang="en-US" sz="3100"/>
              <a:t>Throughout the Cold War, the USA &amp; USSR looked for ways to gain first strike capability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3"/>
                                        </p:tgtEl>
                                      </p:cBhvr>
                                    </p:animEffect>
                                    <p:set>
                                      <p:cBhvr>
                                        <p:cTn id="7" dur="1" fill="hold">
                                          <p:stCondLst>
                                            <p:cond delay="999"/>
                                          </p:stCondLst>
                                        </p:cTn>
                                        <p:tgtEl>
                                          <p:spTgt spid="1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9" descr="File:Dawn of the Space Age.jpg"/>
          <p:cNvPicPr>
            <a:picLocks noChangeAspect="1" noChangeArrowheads="1"/>
          </p:cNvPicPr>
          <p:nvPr/>
        </p:nvPicPr>
        <p:blipFill>
          <a:blip r:embed="rId3" cstate="print"/>
          <a:srcRect/>
          <a:stretch>
            <a:fillRect/>
          </a:stretch>
        </p:blipFill>
        <p:spPr bwMode="auto">
          <a:xfrm>
            <a:off x="990600" y="1827213"/>
            <a:ext cx="7239000" cy="5030787"/>
          </a:xfrm>
          <a:prstGeom prst="rect">
            <a:avLst/>
          </a:prstGeom>
          <a:noFill/>
          <a:ln w="9525">
            <a:noFill/>
            <a:miter lim="800000"/>
            <a:headEnd/>
            <a:tailEnd/>
          </a:ln>
        </p:spPr>
      </p:pic>
      <p:sp>
        <p:nvSpPr>
          <p:cNvPr id="5" name="AutoShape 17"/>
          <p:cNvSpPr>
            <a:spLocks noChangeArrowheads="1"/>
          </p:cNvSpPr>
          <p:nvPr/>
        </p:nvSpPr>
        <p:spPr bwMode="auto">
          <a:xfrm>
            <a:off x="76200" y="76200"/>
            <a:ext cx="4038600" cy="1600200"/>
          </a:xfrm>
          <a:prstGeom prst="wedgeRectCallout">
            <a:avLst>
              <a:gd name="adj1" fmla="val -29171"/>
              <a:gd name="adj2" fmla="val 10087"/>
            </a:avLst>
          </a:prstGeom>
          <a:solidFill>
            <a:schemeClr val="tx2">
              <a:lumMod val="20000"/>
              <a:lumOff val="80000"/>
            </a:schemeClr>
          </a:solidFill>
          <a:ln w="12700">
            <a:solidFill>
              <a:schemeClr val="tx1"/>
            </a:solidFill>
            <a:miter lim="800000"/>
            <a:headEnd/>
            <a:tailEnd/>
          </a:ln>
        </p:spPr>
        <p:txBody>
          <a:bodyPr/>
          <a:lstStyle/>
          <a:p>
            <a:pPr algn="ctr">
              <a:lnSpc>
                <a:spcPct val="80000"/>
              </a:lnSpc>
              <a:spcBef>
                <a:spcPts val="0"/>
              </a:spcBef>
              <a:defRPr/>
            </a:pPr>
            <a:r>
              <a:rPr lang="en-US" sz="3200" dirty="0"/>
              <a:t>In  1957, the USSR used its first ICBM to launch Sputnik, the first satellite into space</a:t>
            </a:r>
          </a:p>
        </p:txBody>
      </p:sp>
      <p:sp>
        <p:nvSpPr>
          <p:cNvPr id="13316" name="AutoShape 17"/>
          <p:cNvSpPr>
            <a:spLocks noChangeArrowheads="1"/>
          </p:cNvSpPr>
          <p:nvPr/>
        </p:nvSpPr>
        <p:spPr bwMode="auto">
          <a:xfrm>
            <a:off x="4267200" y="76200"/>
            <a:ext cx="4724400" cy="1600200"/>
          </a:xfrm>
          <a:prstGeom prst="wedgeRectCallout">
            <a:avLst>
              <a:gd name="adj1" fmla="val -29171"/>
              <a:gd name="adj2" fmla="val 10088"/>
            </a:avLst>
          </a:prstGeom>
          <a:solidFill>
            <a:srgbClr val="FFFFCC"/>
          </a:solidFill>
          <a:ln w="12700">
            <a:solidFill>
              <a:schemeClr val="tx1"/>
            </a:solidFill>
            <a:miter lim="800000"/>
            <a:headEnd/>
            <a:tailEnd/>
          </a:ln>
        </p:spPr>
        <p:txBody>
          <a:bodyPr/>
          <a:lstStyle/>
          <a:p>
            <a:pPr algn="ctr">
              <a:lnSpc>
                <a:spcPct val="80000"/>
              </a:lnSpc>
            </a:pPr>
            <a:r>
              <a:rPr lang="en-US" sz="3200"/>
              <a:t>Sputnik shocked Americans who feared the U.S. had fallen behind the USSR in science &amp; technology</a:t>
            </a:r>
          </a:p>
        </p:txBody>
      </p:sp>
      <p:sp>
        <p:nvSpPr>
          <p:cNvPr id="7" name="AutoShape 17"/>
          <p:cNvSpPr>
            <a:spLocks noChangeArrowheads="1"/>
          </p:cNvSpPr>
          <p:nvPr/>
        </p:nvSpPr>
        <p:spPr bwMode="auto">
          <a:xfrm>
            <a:off x="152400" y="5943600"/>
            <a:ext cx="8763000" cy="838200"/>
          </a:xfrm>
          <a:prstGeom prst="wedgeRectCallout">
            <a:avLst>
              <a:gd name="adj1" fmla="val -29171"/>
              <a:gd name="adj2" fmla="val 10088"/>
            </a:avLst>
          </a:prstGeom>
          <a:solidFill>
            <a:srgbClr val="CCFFCC"/>
          </a:solidFill>
          <a:ln w="12700">
            <a:solidFill>
              <a:schemeClr val="tx1"/>
            </a:solidFill>
            <a:miter lim="800000"/>
            <a:headEnd/>
            <a:tailEnd/>
          </a:ln>
        </p:spPr>
        <p:txBody>
          <a:bodyPr/>
          <a:lstStyle/>
          <a:p>
            <a:pPr algn="ctr">
              <a:lnSpc>
                <a:spcPct val="80000"/>
              </a:lnSpc>
            </a:pPr>
            <a:r>
              <a:rPr lang="en-US" sz="3200"/>
              <a:t>As a result of Sputnik, the Cold War escalated into a space race to show American &amp; Soviet dominance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9"/>
          <p:cNvPicPr>
            <a:picLocks noChangeAspect="1" noChangeArrowheads="1"/>
          </p:cNvPicPr>
          <p:nvPr/>
        </p:nvPicPr>
        <p:blipFill>
          <a:blip r:embed="rId3" cstate="print"/>
          <a:srcRect/>
          <a:stretch>
            <a:fillRect/>
          </a:stretch>
        </p:blipFill>
        <p:spPr bwMode="auto">
          <a:xfrm>
            <a:off x="0" y="2895600"/>
            <a:ext cx="9144000" cy="3962400"/>
          </a:xfrm>
          <a:prstGeom prst="rect">
            <a:avLst/>
          </a:prstGeom>
          <a:noFill/>
          <a:ln w="38100">
            <a:noFill/>
            <a:miter lim="800000"/>
            <a:headEnd/>
            <a:tailEnd/>
          </a:ln>
        </p:spPr>
      </p:pic>
      <p:sp>
        <p:nvSpPr>
          <p:cNvPr id="11" name="AutoShape 17"/>
          <p:cNvSpPr>
            <a:spLocks noChangeArrowheads="1"/>
          </p:cNvSpPr>
          <p:nvPr/>
        </p:nvSpPr>
        <p:spPr bwMode="auto">
          <a:xfrm>
            <a:off x="76200" y="152400"/>
            <a:ext cx="4953000" cy="1600200"/>
          </a:xfrm>
          <a:prstGeom prst="wedgeRectCallout">
            <a:avLst>
              <a:gd name="adj1" fmla="val -29171"/>
              <a:gd name="adj2" fmla="val 10087"/>
            </a:avLst>
          </a:prstGeom>
          <a:solidFill>
            <a:schemeClr val="tx2">
              <a:lumMod val="20000"/>
              <a:lumOff val="80000"/>
            </a:schemeClr>
          </a:solidFill>
          <a:ln w="12700">
            <a:solidFill>
              <a:schemeClr val="tx1"/>
            </a:solidFill>
            <a:miter lim="800000"/>
            <a:headEnd/>
            <a:tailEnd/>
          </a:ln>
        </p:spPr>
        <p:txBody>
          <a:bodyPr/>
          <a:lstStyle/>
          <a:p>
            <a:pPr algn="ctr">
              <a:lnSpc>
                <a:spcPct val="80000"/>
              </a:lnSpc>
              <a:spcBef>
                <a:spcPts val="0"/>
              </a:spcBef>
              <a:defRPr/>
            </a:pPr>
            <a:r>
              <a:rPr lang="en-US" sz="3200" dirty="0"/>
              <a:t>In 1958, the USA created National Aeronautics &amp; Space Administration (NASA) to catch up to the USSR…</a:t>
            </a:r>
          </a:p>
        </p:txBody>
      </p:sp>
      <p:sp>
        <p:nvSpPr>
          <p:cNvPr id="14340" name="AutoShape 17"/>
          <p:cNvSpPr>
            <a:spLocks noChangeArrowheads="1"/>
          </p:cNvSpPr>
          <p:nvPr/>
        </p:nvSpPr>
        <p:spPr bwMode="auto">
          <a:xfrm>
            <a:off x="76200" y="1905000"/>
            <a:ext cx="4953000" cy="914400"/>
          </a:xfrm>
          <a:prstGeom prst="wedgeRectCallout">
            <a:avLst>
              <a:gd name="adj1" fmla="val -29171"/>
              <a:gd name="adj2" fmla="val 10088"/>
            </a:avLst>
          </a:prstGeom>
          <a:solidFill>
            <a:srgbClr val="FFCCFF"/>
          </a:solidFill>
          <a:ln w="12700">
            <a:solidFill>
              <a:schemeClr val="tx1"/>
            </a:solidFill>
            <a:miter lim="800000"/>
            <a:headEnd/>
            <a:tailEnd/>
          </a:ln>
        </p:spPr>
        <p:txBody>
          <a:bodyPr/>
          <a:lstStyle/>
          <a:p>
            <a:pPr algn="ctr">
              <a:lnSpc>
                <a:spcPct val="80000"/>
              </a:lnSpc>
            </a:pPr>
            <a:r>
              <a:rPr lang="en-US" sz="3200"/>
              <a:t>…U.S. schools promoted math, science, &amp; technology</a:t>
            </a:r>
          </a:p>
        </p:txBody>
      </p:sp>
      <p:pic>
        <p:nvPicPr>
          <p:cNvPr id="13" name="Picture 5"/>
          <p:cNvPicPr>
            <a:picLocks noChangeAspect="1" noChangeArrowheads="1"/>
          </p:cNvPicPr>
          <p:nvPr/>
        </p:nvPicPr>
        <p:blipFill>
          <a:blip r:embed="rId4" cstate="print"/>
          <a:srcRect/>
          <a:stretch>
            <a:fillRect/>
          </a:stretch>
        </p:blipFill>
        <p:spPr bwMode="auto">
          <a:xfrm>
            <a:off x="5410200" y="85725"/>
            <a:ext cx="3305175" cy="2809875"/>
          </a:xfrm>
          <a:prstGeom prst="rect">
            <a:avLst/>
          </a:prstGeom>
          <a:noFill/>
          <a:ln w="9525">
            <a:noFill/>
            <a:miter lim="800000"/>
            <a:headEnd/>
            <a:tailEnd/>
          </a:ln>
        </p:spPr>
      </p:pic>
      <p:sp>
        <p:nvSpPr>
          <p:cNvPr id="14" name="AutoShape 17"/>
          <p:cNvSpPr>
            <a:spLocks noChangeArrowheads="1"/>
          </p:cNvSpPr>
          <p:nvPr/>
        </p:nvSpPr>
        <p:spPr bwMode="auto">
          <a:xfrm>
            <a:off x="5181600" y="457200"/>
            <a:ext cx="3810000" cy="2057400"/>
          </a:xfrm>
          <a:prstGeom prst="wedgeRectCallout">
            <a:avLst>
              <a:gd name="adj1" fmla="val -29171"/>
              <a:gd name="adj2" fmla="val 10088"/>
            </a:avLst>
          </a:prstGeom>
          <a:solidFill>
            <a:srgbClr val="CCFFCC"/>
          </a:solidFill>
          <a:ln w="12700">
            <a:solidFill>
              <a:schemeClr val="tx1"/>
            </a:solidFill>
            <a:miter lim="800000"/>
            <a:headEnd/>
            <a:tailEnd/>
          </a:ln>
        </p:spPr>
        <p:txBody>
          <a:bodyPr/>
          <a:lstStyle/>
          <a:p>
            <a:pPr algn="ctr">
              <a:lnSpc>
                <a:spcPct val="80000"/>
              </a:lnSpc>
            </a:pPr>
            <a:r>
              <a:rPr lang="en-US" sz="3200"/>
              <a:t>The USSR repeatedly beat the USA in space by launching the first man into orbit &amp; orbiting the moon </a:t>
            </a:r>
          </a:p>
        </p:txBody>
      </p:sp>
      <p:pic>
        <p:nvPicPr>
          <p:cNvPr id="15" name="Picture 19" descr="Project Mercury Astronauts"/>
          <p:cNvPicPr preferRelativeResize="0">
            <a:picLocks noChangeAspect="1" noChangeArrowheads="1"/>
          </p:cNvPicPr>
          <p:nvPr/>
        </p:nvPicPr>
        <p:blipFill>
          <a:blip r:embed="rId5" cstate="print"/>
          <a:srcRect/>
          <a:stretch>
            <a:fillRect/>
          </a:stretch>
        </p:blipFill>
        <p:spPr bwMode="auto">
          <a:xfrm>
            <a:off x="5105400" y="2057400"/>
            <a:ext cx="3962400" cy="4191000"/>
          </a:xfrm>
          <a:prstGeom prst="rect">
            <a:avLst/>
          </a:prstGeom>
          <a:noFill/>
          <a:ln w="38100">
            <a:solidFill>
              <a:schemeClr val="tx1"/>
            </a:solidFill>
            <a:miter lim="800000"/>
            <a:headEnd/>
            <a:tailEnd/>
          </a:ln>
        </p:spPr>
      </p:pic>
      <p:sp>
        <p:nvSpPr>
          <p:cNvPr id="16" name="Text Box 20"/>
          <p:cNvSpPr txBox="1">
            <a:spLocks noChangeArrowheads="1"/>
          </p:cNvSpPr>
          <p:nvPr/>
        </p:nvSpPr>
        <p:spPr bwMode="auto">
          <a:xfrm>
            <a:off x="5029200" y="6275388"/>
            <a:ext cx="4114800" cy="658812"/>
          </a:xfrm>
          <a:prstGeom prst="rect">
            <a:avLst/>
          </a:prstGeom>
          <a:solidFill>
            <a:schemeClr val="bg1"/>
          </a:solidFill>
          <a:ln w="38100">
            <a:solidFill>
              <a:schemeClr val="tx1"/>
            </a:solidFill>
            <a:miter lim="800000"/>
            <a:headEnd/>
            <a:tailEnd/>
          </a:ln>
        </p:spPr>
        <p:txBody>
          <a:bodyPr>
            <a:spAutoFit/>
          </a:bodyPr>
          <a:lstStyle/>
          <a:p>
            <a:pPr algn="ctr">
              <a:lnSpc>
                <a:spcPct val="75000"/>
              </a:lnSpc>
            </a:pPr>
            <a:r>
              <a:rPr lang="en-US" sz="2400"/>
              <a:t>NASA’s original seven NASA Mercury astronauts</a:t>
            </a:r>
          </a:p>
        </p:txBody>
      </p:sp>
      <p:pic>
        <p:nvPicPr>
          <p:cNvPr id="12301" name="Picture 13" descr="http://img.ibtimes.com/www/data/images/full/2011/04/11/87474-yuri-gagarin.jpg"/>
          <p:cNvPicPr>
            <a:picLocks noChangeAspect="1" noChangeArrowheads="1"/>
          </p:cNvPicPr>
          <p:nvPr/>
        </p:nvPicPr>
        <p:blipFill>
          <a:blip r:embed="rId6" cstate="print">
            <a:lum bright="-10000" contrast="40000"/>
          </a:blip>
          <a:srcRect/>
          <a:stretch>
            <a:fillRect/>
          </a:stretch>
        </p:blipFill>
        <p:spPr bwMode="auto">
          <a:xfrm>
            <a:off x="4478338" y="2971800"/>
            <a:ext cx="4665662" cy="350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1000"/>
                                        <p:tgtEl>
                                          <p:spTgt spid="13"/>
                                        </p:tgtEl>
                                      </p:cBhvr>
                                    </p:animEffect>
                                    <p:set>
                                      <p:cBhvr>
                                        <p:cTn id="15" dur="1" fill="hold">
                                          <p:stCondLst>
                                            <p:cond delay="999"/>
                                          </p:stCondLst>
                                        </p:cTn>
                                        <p:tgtEl>
                                          <p:spTgt spid="13"/>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childTnLst>
                                </p:cTn>
                              </p:par>
                              <p:par>
                                <p:cTn id="19" presetID="10" presetClass="exit" presetSubtype="0" fill="hold" nodeType="withEffect">
                                  <p:stCondLst>
                                    <p:cond delay="0"/>
                                  </p:stCondLst>
                                  <p:childTnLst>
                                    <p:animEffect transition="out" filter="fade">
                                      <p:cBhvr>
                                        <p:cTn id="20" dur="1000"/>
                                        <p:tgtEl>
                                          <p:spTgt spid="15"/>
                                        </p:tgtEl>
                                      </p:cBhvr>
                                    </p:animEffect>
                                    <p:set>
                                      <p:cBhvr>
                                        <p:cTn id="21" dur="1" fill="hold">
                                          <p:stCondLst>
                                            <p:cond delay="999"/>
                                          </p:stCondLst>
                                        </p:cTn>
                                        <p:tgtEl>
                                          <p:spTgt spid="15"/>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1000"/>
                                        <p:tgtEl>
                                          <p:spTgt spid="16"/>
                                        </p:tgtEl>
                                      </p:cBhvr>
                                    </p:animEffect>
                                    <p:set>
                                      <p:cBhvr>
                                        <p:cTn id="24" dur="1" fill="hold">
                                          <p:stCondLst>
                                            <p:cond delay="999"/>
                                          </p:stCondLst>
                                        </p:cTn>
                                        <p:tgtEl>
                                          <p:spTgt spid="16"/>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12301"/>
                                        </p:tgtEl>
                                        <p:attrNameLst>
                                          <p:attrName>style.visibility</p:attrName>
                                        </p:attrNameLst>
                                      </p:cBhvr>
                                      <p:to>
                                        <p:strVal val="visible"/>
                                      </p:to>
                                    </p:set>
                                    <p:animEffect transition="in" filter="fade">
                                      <p:cBhvr>
                                        <p:cTn id="27" dur="1000"/>
                                        <p:tgtEl>
                                          <p:spTgt spid="12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6" grpId="1"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4"/>
          <p:cNvPicPr>
            <a:picLocks noChangeAspect="1" noChangeArrowheads="1"/>
          </p:cNvPicPr>
          <p:nvPr/>
        </p:nvPicPr>
        <p:blipFill>
          <a:blip r:embed="rId3" cstate="print"/>
          <a:srcRect/>
          <a:stretch>
            <a:fillRect/>
          </a:stretch>
        </p:blipFill>
        <p:spPr bwMode="auto">
          <a:xfrm>
            <a:off x="0" y="0"/>
            <a:ext cx="9144000" cy="2971800"/>
          </a:xfrm>
          <a:prstGeom prst="rect">
            <a:avLst/>
          </a:prstGeom>
          <a:noFill/>
          <a:ln w="9525">
            <a:noFill/>
            <a:miter lim="800000"/>
            <a:headEnd/>
            <a:tailEnd/>
          </a:ln>
        </p:spPr>
      </p:pic>
      <p:pic>
        <p:nvPicPr>
          <p:cNvPr id="15363" name="Picture 9"/>
          <p:cNvPicPr>
            <a:picLocks noChangeAspect="1" noChangeArrowheads="1"/>
          </p:cNvPicPr>
          <p:nvPr/>
        </p:nvPicPr>
        <p:blipFill>
          <a:blip r:embed="rId4" cstate="print"/>
          <a:srcRect/>
          <a:stretch>
            <a:fillRect/>
          </a:stretch>
        </p:blipFill>
        <p:spPr bwMode="auto">
          <a:xfrm>
            <a:off x="0" y="2895600"/>
            <a:ext cx="9144000" cy="3962400"/>
          </a:xfrm>
          <a:prstGeom prst="rect">
            <a:avLst/>
          </a:prstGeom>
          <a:noFill/>
          <a:ln w="38100">
            <a:noFill/>
            <a:miter lim="800000"/>
            <a:headEnd/>
            <a:tailEnd/>
          </a:ln>
        </p:spPr>
      </p:pic>
      <p:sp>
        <p:nvSpPr>
          <p:cNvPr id="11" name="AutoShape 17"/>
          <p:cNvSpPr>
            <a:spLocks noChangeArrowheads="1"/>
          </p:cNvSpPr>
          <p:nvPr/>
        </p:nvSpPr>
        <p:spPr bwMode="auto">
          <a:xfrm>
            <a:off x="76200" y="152400"/>
            <a:ext cx="4953000" cy="1600200"/>
          </a:xfrm>
          <a:prstGeom prst="wedgeRectCallout">
            <a:avLst>
              <a:gd name="adj1" fmla="val -29171"/>
              <a:gd name="adj2" fmla="val 10088"/>
            </a:avLst>
          </a:prstGeom>
          <a:solidFill>
            <a:srgbClr val="FFFFCC"/>
          </a:solidFill>
          <a:ln w="12700">
            <a:solidFill>
              <a:schemeClr val="tx1"/>
            </a:solidFill>
            <a:miter lim="800000"/>
            <a:headEnd/>
            <a:tailEnd/>
          </a:ln>
        </p:spPr>
        <p:txBody>
          <a:bodyPr/>
          <a:lstStyle/>
          <a:p>
            <a:pPr algn="ctr">
              <a:lnSpc>
                <a:spcPct val="80000"/>
              </a:lnSpc>
            </a:pPr>
            <a:r>
              <a:rPr lang="en-US" sz="3200"/>
              <a:t>In 1962, President John Kennedy committed the USA to beating the Soviet Union in the race to the moon </a:t>
            </a:r>
          </a:p>
        </p:txBody>
      </p:sp>
      <p:sp>
        <p:nvSpPr>
          <p:cNvPr id="12" name="AutoShape 17"/>
          <p:cNvSpPr>
            <a:spLocks noChangeArrowheads="1"/>
          </p:cNvSpPr>
          <p:nvPr/>
        </p:nvSpPr>
        <p:spPr bwMode="auto">
          <a:xfrm>
            <a:off x="76200" y="1905000"/>
            <a:ext cx="4953000" cy="838200"/>
          </a:xfrm>
          <a:prstGeom prst="wedgeRectCallout">
            <a:avLst>
              <a:gd name="adj1" fmla="val -29171"/>
              <a:gd name="adj2" fmla="val 10088"/>
            </a:avLst>
          </a:prstGeom>
          <a:solidFill>
            <a:srgbClr val="CCCCFF"/>
          </a:solidFill>
          <a:ln w="12700">
            <a:solidFill>
              <a:schemeClr val="tx1"/>
            </a:solidFill>
            <a:miter lim="800000"/>
            <a:headEnd/>
            <a:tailEnd/>
          </a:ln>
        </p:spPr>
        <p:txBody>
          <a:bodyPr/>
          <a:lstStyle/>
          <a:p>
            <a:pPr algn="ctr">
              <a:lnSpc>
                <a:spcPct val="80000"/>
              </a:lnSpc>
            </a:pPr>
            <a:r>
              <a:rPr lang="en-US" sz="3200"/>
              <a:t>In 1969, Apollo 11 landed U.S. astronauts on the moon </a:t>
            </a:r>
          </a:p>
        </p:txBody>
      </p:sp>
      <p:pic>
        <p:nvPicPr>
          <p:cNvPr id="17" name="Picture 11" descr="nasaNAS~5~5~21649~126419"/>
          <p:cNvPicPr>
            <a:picLocks noChangeAspect="1" noChangeArrowheads="1"/>
          </p:cNvPicPr>
          <p:nvPr/>
        </p:nvPicPr>
        <p:blipFill>
          <a:blip r:embed="rId5" cstate="print"/>
          <a:srcRect/>
          <a:stretch>
            <a:fillRect/>
          </a:stretch>
        </p:blipFill>
        <p:spPr bwMode="auto">
          <a:xfrm>
            <a:off x="5257800" y="76200"/>
            <a:ext cx="3733800" cy="2860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par>
                                <p:cTn id="8" presetID="10" presetClass="exit" presetSubtype="0" fill="hold" nodeType="withEffect">
                                  <p:stCondLst>
                                    <p:cond delay="0"/>
                                  </p:stCondLst>
                                  <p:childTnLst>
                                    <p:animEffect transition="out" filter="fade">
                                      <p:cBhvr>
                                        <p:cTn id="9" dur="1000"/>
                                        <p:tgtEl>
                                          <p:spTgt spid="17"/>
                                        </p:tgtEl>
                                      </p:cBhvr>
                                    </p:animEffect>
                                    <p:set>
                                      <p:cBhvr>
                                        <p:cTn id="10" dur="1" fill="hold">
                                          <p:stCondLst>
                                            <p:cond delay="999"/>
                                          </p:stCondLst>
                                        </p:cTn>
                                        <p:tgtEl>
                                          <p:spTgt spid="17"/>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000"/>
                                        <p:tgtEl>
                                          <p:spTgt spid="12"/>
                                        </p:tgtEl>
                                      </p:cBhvr>
                                    </p:animEffect>
                                    <p:set>
                                      <p:cBhvr>
                                        <p:cTn id="13" dur="1" fill="hold">
                                          <p:stCondLst>
                                            <p:cond delay="999"/>
                                          </p:stCondLst>
                                        </p:cTn>
                                        <p:tgtEl>
                                          <p:spTgt spid="12"/>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1000"/>
                                        <p:tgtEl>
                                          <p:spTgt spid="11"/>
                                        </p:tgtEl>
                                      </p:cBhvr>
                                    </p:animEffect>
                                    <p:set>
                                      <p:cBhvr>
                                        <p:cTn id="16"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13"/>
          <p:cNvPicPr>
            <a:picLocks noChangeAspect="1" noChangeArrowheads="1"/>
          </p:cNvPicPr>
          <p:nvPr/>
        </p:nvPicPr>
        <p:blipFill>
          <a:blip r:embed="rId3" cstate="print"/>
          <a:srcRect/>
          <a:stretch>
            <a:fillRect/>
          </a:stretch>
        </p:blipFill>
        <p:spPr bwMode="auto">
          <a:xfrm>
            <a:off x="2819400" y="1612900"/>
            <a:ext cx="2971800" cy="5245100"/>
          </a:xfrm>
          <a:prstGeom prst="rect">
            <a:avLst/>
          </a:prstGeom>
          <a:noFill/>
          <a:ln w="9525">
            <a:noFill/>
            <a:miter lim="800000"/>
            <a:headEnd/>
            <a:tailEnd/>
          </a:ln>
        </p:spPr>
      </p:pic>
      <p:sp>
        <p:nvSpPr>
          <p:cNvPr id="15" name="AutoShape 17"/>
          <p:cNvSpPr>
            <a:spLocks noChangeArrowheads="1"/>
          </p:cNvSpPr>
          <p:nvPr/>
        </p:nvSpPr>
        <p:spPr bwMode="auto">
          <a:xfrm>
            <a:off x="533400" y="152400"/>
            <a:ext cx="8229600" cy="1219200"/>
          </a:xfrm>
          <a:prstGeom prst="wedgeRectCallout">
            <a:avLst>
              <a:gd name="adj1" fmla="val -29171"/>
              <a:gd name="adj2" fmla="val 10087"/>
            </a:avLst>
          </a:prstGeom>
          <a:solidFill>
            <a:schemeClr val="tx2">
              <a:lumMod val="20000"/>
              <a:lumOff val="80000"/>
            </a:schemeClr>
          </a:solidFill>
          <a:ln w="12700">
            <a:solidFill>
              <a:schemeClr val="tx1"/>
            </a:solidFill>
            <a:miter lim="800000"/>
            <a:headEnd/>
            <a:tailEnd/>
          </a:ln>
        </p:spPr>
        <p:txBody>
          <a:bodyPr/>
          <a:lstStyle/>
          <a:p>
            <a:pPr algn="ctr">
              <a:lnSpc>
                <a:spcPct val="80000"/>
              </a:lnSpc>
              <a:spcBef>
                <a:spcPts val="0"/>
              </a:spcBef>
              <a:defRPr/>
            </a:pPr>
            <a:r>
              <a:rPr lang="en-US" sz="3200" dirty="0"/>
              <a:t>During the Cold War, the USA &amp; USSR created intelligence agencies, the CIA and KGB, in order </a:t>
            </a:r>
            <a:br>
              <a:rPr lang="en-US" sz="3200" dirty="0"/>
            </a:br>
            <a:r>
              <a:rPr lang="en-US" sz="3200" dirty="0"/>
              <a:t>to spy and carry out covert operations</a:t>
            </a:r>
          </a:p>
        </p:txBody>
      </p:sp>
      <p:pic>
        <p:nvPicPr>
          <p:cNvPr id="16388" name="Picture 8" descr="cia"/>
          <p:cNvPicPr>
            <a:picLocks noChangeAspect="1" noChangeArrowheads="1"/>
          </p:cNvPicPr>
          <p:nvPr/>
        </p:nvPicPr>
        <p:blipFill>
          <a:blip r:embed="rId4" cstate="print"/>
          <a:srcRect/>
          <a:stretch>
            <a:fillRect/>
          </a:stretch>
        </p:blipFill>
        <p:spPr bwMode="auto">
          <a:xfrm>
            <a:off x="0" y="1524000"/>
            <a:ext cx="3657600" cy="3657600"/>
          </a:xfrm>
          <a:prstGeom prst="rect">
            <a:avLst/>
          </a:prstGeom>
          <a:noFill/>
          <a:ln w="9525">
            <a:noFill/>
            <a:miter lim="800000"/>
            <a:headEnd/>
            <a:tailEnd/>
          </a:ln>
        </p:spPr>
      </p:pic>
      <p:sp>
        <p:nvSpPr>
          <p:cNvPr id="18" name="AutoShape 17"/>
          <p:cNvSpPr>
            <a:spLocks noChangeArrowheads="1"/>
          </p:cNvSpPr>
          <p:nvPr/>
        </p:nvSpPr>
        <p:spPr bwMode="auto">
          <a:xfrm>
            <a:off x="5715000" y="1524000"/>
            <a:ext cx="3276600" cy="1219200"/>
          </a:xfrm>
          <a:prstGeom prst="wedgeRectCallout">
            <a:avLst>
              <a:gd name="adj1" fmla="val -29171"/>
              <a:gd name="adj2" fmla="val 10088"/>
            </a:avLst>
          </a:prstGeom>
          <a:solidFill>
            <a:srgbClr val="FFCCFF"/>
          </a:solidFill>
          <a:ln w="12700">
            <a:solidFill>
              <a:schemeClr val="tx1"/>
            </a:solidFill>
            <a:miter lim="800000"/>
            <a:headEnd/>
            <a:tailEnd/>
          </a:ln>
        </p:spPr>
        <p:txBody>
          <a:bodyPr/>
          <a:lstStyle/>
          <a:p>
            <a:pPr algn="ctr">
              <a:lnSpc>
                <a:spcPct val="80000"/>
              </a:lnSpc>
            </a:pPr>
            <a:r>
              <a:rPr lang="en-US" sz="3200"/>
              <a:t>The USA &amp; USSR used spies to gather intelligence</a:t>
            </a:r>
          </a:p>
        </p:txBody>
      </p:sp>
      <p:pic>
        <p:nvPicPr>
          <p:cNvPr id="24591" name="Picture 15" descr="http://thewashingtonroast.com/wp-content/uploads/2011/04/Rosenberg_EJ.jpg"/>
          <p:cNvPicPr>
            <a:picLocks noChangeAspect="1" noChangeArrowheads="1"/>
          </p:cNvPicPr>
          <p:nvPr/>
        </p:nvPicPr>
        <p:blipFill>
          <a:blip r:embed="rId5" cstate="print"/>
          <a:srcRect/>
          <a:stretch>
            <a:fillRect/>
          </a:stretch>
        </p:blipFill>
        <p:spPr bwMode="auto">
          <a:xfrm>
            <a:off x="6080125" y="2819400"/>
            <a:ext cx="2759075" cy="3448050"/>
          </a:xfrm>
          <a:prstGeom prst="rect">
            <a:avLst/>
          </a:prstGeom>
          <a:noFill/>
          <a:ln w="9525">
            <a:noFill/>
            <a:miter lim="800000"/>
            <a:headEnd/>
            <a:tailEnd/>
          </a:ln>
        </p:spPr>
      </p:pic>
      <p:sp>
        <p:nvSpPr>
          <p:cNvPr id="20" name="TextBox 19"/>
          <p:cNvSpPr txBox="1">
            <a:spLocks noChangeArrowheads="1"/>
          </p:cNvSpPr>
          <p:nvPr/>
        </p:nvSpPr>
        <p:spPr bwMode="auto">
          <a:xfrm>
            <a:off x="5867400" y="6275388"/>
            <a:ext cx="3276600" cy="646112"/>
          </a:xfrm>
          <a:prstGeom prst="rect">
            <a:avLst/>
          </a:prstGeom>
          <a:solidFill>
            <a:schemeClr val="bg1"/>
          </a:solidFill>
          <a:ln w="9525">
            <a:noFill/>
            <a:miter lim="800000"/>
            <a:headEnd/>
            <a:tailEnd/>
          </a:ln>
        </p:spPr>
        <p:txBody>
          <a:bodyPr>
            <a:spAutoFit/>
          </a:bodyPr>
          <a:lstStyle/>
          <a:p>
            <a:pPr algn="ctr">
              <a:lnSpc>
                <a:spcPct val="75000"/>
              </a:lnSpc>
            </a:pPr>
            <a:r>
              <a:rPr lang="en-US" sz="2400"/>
              <a:t>Convicted spies</a:t>
            </a:r>
            <a:br>
              <a:rPr lang="en-US" sz="2400"/>
            </a:br>
            <a:r>
              <a:rPr lang="en-US" sz="2400"/>
              <a:t>Julius &amp; Ethel Rosenberg </a:t>
            </a:r>
          </a:p>
        </p:txBody>
      </p:sp>
      <p:sp>
        <p:nvSpPr>
          <p:cNvPr id="21" name="AutoShape 17"/>
          <p:cNvSpPr>
            <a:spLocks noChangeArrowheads="1"/>
          </p:cNvSpPr>
          <p:nvPr/>
        </p:nvSpPr>
        <p:spPr bwMode="auto">
          <a:xfrm>
            <a:off x="5791200" y="5638800"/>
            <a:ext cx="3276600" cy="1219200"/>
          </a:xfrm>
          <a:prstGeom prst="wedgeRectCallout">
            <a:avLst>
              <a:gd name="adj1" fmla="val -29171"/>
              <a:gd name="adj2" fmla="val 10088"/>
            </a:avLst>
          </a:prstGeom>
          <a:solidFill>
            <a:srgbClr val="CCFFCC"/>
          </a:solidFill>
          <a:ln w="12700">
            <a:solidFill>
              <a:schemeClr val="tx1"/>
            </a:solidFill>
            <a:miter lim="800000"/>
            <a:headEnd/>
            <a:tailEnd/>
          </a:ln>
        </p:spPr>
        <p:txBody>
          <a:bodyPr/>
          <a:lstStyle/>
          <a:p>
            <a:pPr algn="ctr">
              <a:lnSpc>
                <a:spcPct val="80000"/>
              </a:lnSpc>
            </a:pPr>
            <a:r>
              <a:rPr lang="en-US" sz="3200"/>
              <a:t>U.S. &amp; Soviet spy planes gathered information also </a:t>
            </a:r>
          </a:p>
        </p:txBody>
      </p:sp>
      <p:pic>
        <p:nvPicPr>
          <p:cNvPr id="24593" name="Picture 17" descr="http://msnbcmedia4.msn.com/i/msnbc/Components/Interactives/News/International/Military/U2_spy_plane.gif"/>
          <p:cNvPicPr>
            <a:picLocks noChangeAspect="1" noChangeArrowheads="1"/>
          </p:cNvPicPr>
          <p:nvPr/>
        </p:nvPicPr>
        <p:blipFill>
          <a:blip r:embed="rId6" cstate="print"/>
          <a:srcRect/>
          <a:stretch>
            <a:fillRect/>
          </a:stretch>
        </p:blipFill>
        <p:spPr bwMode="auto">
          <a:xfrm>
            <a:off x="5867400" y="1524000"/>
            <a:ext cx="3235325" cy="4038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91"/>
                                        </p:tgtEl>
                                        <p:attrNameLst>
                                          <p:attrName>style.visibility</p:attrName>
                                        </p:attrNameLst>
                                      </p:cBhvr>
                                      <p:to>
                                        <p:strVal val="visible"/>
                                      </p:to>
                                    </p:set>
                                    <p:animEffect transition="in" filter="fade">
                                      <p:cBhvr>
                                        <p:cTn id="7" dur="1000"/>
                                        <p:tgtEl>
                                          <p:spTgt spid="2459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1000"/>
                                        <p:tgtEl>
                                          <p:spTgt spid="18"/>
                                        </p:tgtEl>
                                      </p:cBhvr>
                                    </p:animEffect>
                                    <p:set>
                                      <p:cBhvr>
                                        <p:cTn id="18" dur="1" fill="hold">
                                          <p:stCondLst>
                                            <p:cond delay="999"/>
                                          </p:stCondLst>
                                        </p:cTn>
                                        <p:tgtEl>
                                          <p:spTgt spid="18"/>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1000"/>
                                        <p:tgtEl>
                                          <p:spTgt spid="24591"/>
                                        </p:tgtEl>
                                      </p:cBhvr>
                                    </p:animEffect>
                                    <p:set>
                                      <p:cBhvr>
                                        <p:cTn id="21" dur="1" fill="hold">
                                          <p:stCondLst>
                                            <p:cond delay="999"/>
                                          </p:stCondLst>
                                        </p:cTn>
                                        <p:tgtEl>
                                          <p:spTgt spid="24591"/>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1000"/>
                                        <p:tgtEl>
                                          <p:spTgt spid="20"/>
                                        </p:tgtEl>
                                      </p:cBhvr>
                                    </p:animEffect>
                                    <p:set>
                                      <p:cBhvr>
                                        <p:cTn id="24" dur="1" fill="hold">
                                          <p:stCondLst>
                                            <p:cond delay="999"/>
                                          </p:stCondLst>
                                        </p:cTn>
                                        <p:tgtEl>
                                          <p:spTgt spid="20"/>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childTnLst>
                                </p:cTn>
                              </p:par>
                              <p:par>
                                <p:cTn id="28" presetID="10" presetClass="entr" presetSubtype="0" fill="hold" nodeType="withEffect">
                                  <p:stCondLst>
                                    <p:cond delay="0"/>
                                  </p:stCondLst>
                                  <p:childTnLst>
                                    <p:set>
                                      <p:cBhvr>
                                        <p:cTn id="29" dur="1" fill="hold">
                                          <p:stCondLst>
                                            <p:cond delay="0"/>
                                          </p:stCondLst>
                                        </p:cTn>
                                        <p:tgtEl>
                                          <p:spTgt spid="24593"/>
                                        </p:tgtEl>
                                        <p:attrNameLst>
                                          <p:attrName>style.visibility</p:attrName>
                                        </p:attrNameLst>
                                      </p:cBhvr>
                                      <p:to>
                                        <p:strVal val="visible"/>
                                      </p:to>
                                    </p:set>
                                    <p:animEffect transition="in" filter="fade">
                                      <p:cBhvr>
                                        <p:cTn id="30" dur="1000"/>
                                        <p:tgtEl>
                                          <p:spTgt spid="24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20" grpId="0" animBg="1"/>
      <p:bldP spid="20" grpId="1"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a:stretch>
            <a:fillRect/>
          </a:stretch>
        </p:blipFill>
        <p:spPr bwMode="auto">
          <a:xfrm>
            <a:off x="0" y="1252538"/>
            <a:ext cx="9144000" cy="5605462"/>
          </a:xfrm>
          <a:prstGeom prst="rect">
            <a:avLst/>
          </a:prstGeom>
          <a:noFill/>
          <a:ln w="9525">
            <a:noFill/>
            <a:miter lim="800000"/>
            <a:headEnd/>
            <a:tailEnd/>
          </a:ln>
        </p:spPr>
      </p:pic>
      <p:sp>
        <p:nvSpPr>
          <p:cNvPr id="7" name="AutoShape 17"/>
          <p:cNvSpPr>
            <a:spLocks noChangeArrowheads="1"/>
          </p:cNvSpPr>
          <p:nvPr/>
        </p:nvSpPr>
        <p:spPr bwMode="auto">
          <a:xfrm>
            <a:off x="76200" y="152400"/>
            <a:ext cx="8991600" cy="838200"/>
          </a:xfrm>
          <a:prstGeom prst="wedgeRectCallout">
            <a:avLst>
              <a:gd name="adj1" fmla="val -29171"/>
              <a:gd name="adj2" fmla="val 10088"/>
            </a:avLst>
          </a:prstGeom>
          <a:solidFill>
            <a:srgbClr val="CCCCFF"/>
          </a:solidFill>
          <a:ln w="12700">
            <a:solidFill>
              <a:schemeClr val="tx1"/>
            </a:solidFill>
            <a:miter lim="800000"/>
            <a:headEnd/>
            <a:tailEnd/>
          </a:ln>
        </p:spPr>
        <p:txBody>
          <a:bodyPr/>
          <a:lstStyle/>
          <a:p>
            <a:pPr algn="ctr">
              <a:lnSpc>
                <a:spcPct val="80000"/>
              </a:lnSpc>
            </a:pPr>
            <a:r>
              <a:rPr lang="en-US" sz="3200"/>
              <a:t>The Cold War escalated as the threat of communism spread into the Middle East, Africa, &amp; Latin America</a:t>
            </a:r>
          </a:p>
        </p:txBody>
      </p:sp>
      <p:sp>
        <p:nvSpPr>
          <p:cNvPr id="8" name="AutoShape 17"/>
          <p:cNvSpPr>
            <a:spLocks noChangeArrowheads="1"/>
          </p:cNvSpPr>
          <p:nvPr/>
        </p:nvSpPr>
        <p:spPr bwMode="auto">
          <a:xfrm>
            <a:off x="1066800" y="76200"/>
            <a:ext cx="7086600" cy="1066800"/>
          </a:xfrm>
          <a:prstGeom prst="wedgeRectCallout">
            <a:avLst>
              <a:gd name="adj1" fmla="val -29171"/>
              <a:gd name="adj2" fmla="val 10088"/>
            </a:avLst>
          </a:prstGeom>
          <a:solidFill>
            <a:srgbClr val="FFCCFF"/>
          </a:solidFill>
          <a:ln w="12700">
            <a:solidFill>
              <a:schemeClr val="tx1"/>
            </a:solidFill>
            <a:miter lim="800000"/>
            <a:headEnd/>
            <a:tailEnd/>
          </a:ln>
        </p:spPr>
        <p:txBody>
          <a:bodyPr/>
          <a:lstStyle/>
          <a:p>
            <a:pPr algn="ctr">
              <a:lnSpc>
                <a:spcPct val="75000"/>
              </a:lnSpc>
            </a:pPr>
            <a:r>
              <a:rPr lang="en-US" sz="3100"/>
              <a:t>The CIA overthrew the governments of </a:t>
            </a:r>
            <a:br>
              <a:rPr lang="en-US" sz="3100"/>
            </a:br>
            <a:r>
              <a:rPr lang="en-US" sz="3100"/>
              <a:t>Iran &amp; Guatemala and intervened in Egypt, Bolivia, Chile, &amp; Cuba to stop communism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body" idx="1"/>
          </p:nvPr>
        </p:nvSpPr>
        <p:spPr>
          <a:xfrm>
            <a:off x="838200" y="152400"/>
            <a:ext cx="8305800" cy="6705600"/>
          </a:xfrm>
        </p:spPr>
        <p:txBody>
          <a:bodyPr/>
          <a:lstStyle/>
          <a:p>
            <a:pPr eaLnBrk="1" hangingPunct="1">
              <a:lnSpc>
                <a:spcPct val="90000"/>
              </a:lnSpc>
              <a:spcBef>
                <a:spcPct val="0"/>
              </a:spcBef>
            </a:pPr>
            <a:r>
              <a:rPr lang="en-US" sz="3800" u="sng" smtClean="0"/>
              <a:t>Essential Question</a:t>
            </a:r>
            <a:r>
              <a:rPr lang="en-US" sz="3800" smtClean="0"/>
              <a:t>:</a:t>
            </a:r>
          </a:p>
          <a:p>
            <a:pPr lvl="1" eaLnBrk="1" hangingPunct="1">
              <a:lnSpc>
                <a:spcPct val="90000"/>
              </a:lnSpc>
              <a:spcBef>
                <a:spcPct val="0"/>
              </a:spcBef>
              <a:spcAft>
                <a:spcPts val="600"/>
              </a:spcAft>
            </a:pPr>
            <a:r>
              <a:rPr lang="en-US" sz="3800" smtClean="0"/>
              <a:t>Why did the Cuban Missile Crisis result in near nuclear war in 1962?</a:t>
            </a:r>
          </a:p>
          <a:p>
            <a:pPr eaLnBrk="1" hangingPunct="1">
              <a:lnSpc>
                <a:spcPct val="90000"/>
              </a:lnSpc>
              <a:spcBef>
                <a:spcPct val="0"/>
              </a:spcBef>
              <a:spcAft>
                <a:spcPts val="600"/>
              </a:spcAft>
            </a:pPr>
            <a:endParaRPr lang="en-US" sz="3800" smtClean="0"/>
          </a:p>
          <a:p>
            <a:pPr eaLnBrk="1" hangingPunct="1">
              <a:lnSpc>
                <a:spcPct val="90000"/>
              </a:lnSpc>
              <a:spcBef>
                <a:spcPct val="0"/>
              </a:spcBef>
              <a:spcAft>
                <a:spcPts val="600"/>
              </a:spcAft>
            </a:pPr>
            <a:endParaRPr lang="en-US" sz="3800" smtClean="0"/>
          </a:p>
          <a:p>
            <a:pPr eaLnBrk="1" hangingPunct="1">
              <a:lnSpc>
                <a:spcPct val="90000"/>
              </a:lnSpc>
              <a:spcBef>
                <a:spcPct val="0"/>
              </a:spcBef>
              <a:spcAft>
                <a:spcPts val="600"/>
              </a:spcAft>
            </a:pPr>
            <a:endParaRPr lang="en-US" sz="3800" smtClean="0"/>
          </a:p>
          <a:p>
            <a:pPr eaLnBrk="1" hangingPunct="1">
              <a:lnSpc>
                <a:spcPct val="90000"/>
              </a:lnSpc>
              <a:spcBef>
                <a:spcPct val="0"/>
              </a:spcBef>
            </a:pPr>
            <a:r>
              <a:rPr lang="en-US" sz="3800" u="sng" smtClean="0">
                <a:solidFill>
                  <a:schemeClr val="folHlink"/>
                </a:solidFill>
              </a:rPr>
              <a:t>CPWH Agenda for Unit 13.3</a:t>
            </a:r>
            <a:r>
              <a:rPr lang="en-US" sz="3800" smtClean="0">
                <a:solidFill>
                  <a:schemeClr val="folHlink"/>
                </a:solidFill>
              </a:rPr>
              <a:t>:</a:t>
            </a:r>
          </a:p>
          <a:p>
            <a:pPr lvl="1" eaLnBrk="1" hangingPunct="1">
              <a:lnSpc>
                <a:spcPct val="90000"/>
              </a:lnSpc>
              <a:spcBef>
                <a:spcPct val="0"/>
              </a:spcBef>
              <a:spcAft>
                <a:spcPts val="600"/>
              </a:spcAft>
            </a:pPr>
            <a:r>
              <a:rPr lang="en-US" sz="3800" smtClean="0">
                <a:solidFill>
                  <a:schemeClr val="folHlink"/>
                </a:solidFill>
              </a:rPr>
              <a:t>Clicker Review Questions</a:t>
            </a:r>
          </a:p>
          <a:p>
            <a:pPr lvl="1" eaLnBrk="1" hangingPunct="1">
              <a:lnSpc>
                <a:spcPct val="90000"/>
              </a:lnSpc>
              <a:spcBef>
                <a:spcPct val="0"/>
              </a:spcBef>
              <a:spcAft>
                <a:spcPts val="600"/>
              </a:spcAft>
            </a:pPr>
            <a:r>
              <a:rPr lang="en-US" sz="3800" smtClean="0">
                <a:solidFill>
                  <a:schemeClr val="folHlink"/>
                </a:solidFill>
              </a:rPr>
              <a:t>“Cuban Missile Crisis” activity </a:t>
            </a:r>
          </a:p>
          <a:p>
            <a:pPr lvl="1" eaLnBrk="1" hangingPunct="1">
              <a:lnSpc>
                <a:spcPct val="90000"/>
              </a:lnSpc>
              <a:spcBef>
                <a:spcPct val="0"/>
              </a:spcBef>
              <a:spcAft>
                <a:spcPts val="600"/>
              </a:spcAft>
            </a:pPr>
            <a:r>
              <a:rPr lang="en-US" sz="3800" smtClean="0">
                <a:solidFill>
                  <a:srgbClr val="0000CC"/>
                </a:solidFill>
              </a:rPr>
              <a:t>Today’s HW: </a:t>
            </a:r>
            <a:r>
              <a:rPr lang="en-US" sz="3800" b="1" u="sng" smtClean="0">
                <a:solidFill>
                  <a:srgbClr val="0000CC"/>
                </a:solidFill>
              </a:rPr>
              <a:t>33.5</a:t>
            </a:r>
          </a:p>
          <a:p>
            <a:pPr lvl="1" eaLnBrk="1" hangingPunct="1">
              <a:lnSpc>
                <a:spcPct val="90000"/>
              </a:lnSpc>
              <a:spcBef>
                <a:spcPct val="0"/>
              </a:spcBef>
              <a:spcAft>
                <a:spcPts val="600"/>
              </a:spcAft>
            </a:pPr>
            <a:r>
              <a:rPr lang="en-US" sz="3800" smtClean="0">
                <a:solidFill>
                  <a:srgbClr val="660066"/>
                </a:solidFill>
              </a:rPr>
              <a:t>Unit 13 Test: </a:t>
            </a:r>
            <a:r>
              <a:rPr lang="en-US" sz="3800" b="1" u="sng" smtClean="0">
                <a:solidFill>
                  <a:srgbClr val="660066"/>
                </a:solidFill>
              </a:rPr>
              <a:t>Tuesday, May 3</a:t>
            </a: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a:stretch>
            <a:fillRect/>
          </a:stretch>
        </p:blipFill>
        <p:spPr bwMode="auto">
          <a:xfrm>
            <a:off x="0" y="1252538"/>
            <a:ext cx="9144000" cy="5605462"/>
          </a:xfrm>
          <a:prstGeom prst="rect">
            <a:avLst/>
          </a:prstGeom>
          <a:noFill/>
          <a:ln w="9525">
            <a:noFill/>
            <a:miter lim="800000"/>
            <a:headEnd/>
            <a:tailEnd/>
          </a:ln>
        </p:spPr>
      </p:pic>
      <p:sp>
        <p:nvSpPr>
          <p:cNvPr id="19459" name="AutoShape 17"/>
          <p:cNvSpPr>
            <a:spLocks noChangeArrowheads="1"/>
          </p:cNvSpPr>
          <p:nvPr/>
        </p:nvSpPr>
        <p:spPr bwMode="auto">
          <a:xfrm>
            <a:off x="228600" y="152400"/>
            <a:ext cx="8610600" cy="838200"/>
          </a:xfrm>
          <a:prstGeom prst="wedgeRectCallout">
            <a:avLst>
              <a:gd name="adj1" fmla="val -29171"/>
              <a:gd name="adj2" fmla="val 10088"/>
            </a:avLst>
          </a:prstGeom>
          <a:solidFill>
            <a:srgbClr val="FFFFCC"/>
          </a:solidFill>
          <a:ln w="12700">
            <a:solidFill>
              <a:schemeClr val="tx1"/>
            </a:solidFill>
            <a:miter lim="800000"/>
            <a:headEnd/>
            <a:tailEnd/>
          </a:ln>
        </p:spPr>
        <p:txBody>
          <a:bodyPr/>
          <a:lstStyle/>
          <a:p>
            <a:pPr algn="ctr">
              <a:lnSpc>
                <a:spcPct val="80000"/>
              </a:lnSpc>
            </a:pPr>
            <a:r>
              <a:rPr lang="en-US" sz="3200"/>
              <a:t>The Cuban Missile Crisis brought the United States </a:t>
            </a:r>
            <a:br>
              <a:rPr lang="en-US" sz="3200"/>
            </a:br>
            <a:r>
              <a:rPr lang="en-US" sz="3200"/>
              <a:t>&amp; Soviet Union to a near nuclear war in 1962</a:t>
            </a:r>
          </a:p>
        </p:txBody>
      </p:sp>
      <p:sp>
        <p:nvSpPr>
          <p:cNvPr id="5" name="AutoShape 17"/>
          <p:cNvSpPr>
            <a:spLocks noChangeArrowheads="1"/>
          </p:cNvSpPr>
          <p:nvPr/>
        </p:nvSpPr>
        <p:spPr bwMode="auto">
          <a:xfrm>
            <a:off x="3733800" y="1600200"/>
            <a:ext cx="5257800" cy="4953000"/>
          </a:xfrm>
          <a:prstGeom prst="wedgeRectCallout">
            <a:avLst>
              <a:gd name="adj1" fmla="val -29171"/>
              <a:gd name="adj2" fmla="val 10087"/>
            </a:avLst>
          </a:prstGeom>
          <a:solidFill>
            <a:srgbClr val="CCFFCC"/>
          </a:solidFill>
          <a:ln w="38100">
            <a:solidFill>
              <a:schemeClr val="tx1"/>
            </a:solidFill>
            <a:miter lim="800000"/>
            <a:headEnd/>
            <a:tailEnd/>
          </a:ln>
        </p:spPr>
        <p:txBody>
          <a:bodyPr/>
          <a:lstStyle/>
          <a:p>
            <a:pPr algn="ctr">
              <a:lnSpc>
                <a:spcPct val="90000"/>
              </a:lnSpc>
              <a:spcBef>
                <a:spcPts val="0"/>
              </a:spcBef>
              <a:spcAft>
                <a:spcPts val="600"/>
              </a:spcAft>
              <a:defRPr/>
            </a:pPr>
            <a:r>
              <a:rPr lang="en-US" sz="3400" b="1" dirty="0"/>
              <a:t>Cuban Missile Crisis </a:t>
            </a:r>
            <a:br>
              <a:rPr lang="en-US" sz="3400" b="1" dirty="0"/>
            </a:br>
            <a:r>
              <a:rPr lang="en-US" sz="3400" b="1" u="sng" dirty="0"/>
              <a:t>Decision-Making Activity:</a:t>
            </a:r>
          </a:p>
          <a:p>
            <a:pPr marL="342900" indent="-342900">
              <a:lnSpc>
                <a:spcPct val="90000"/>
              </a:lnSpc>
              <a:spcBef>
                <a:spcPts val="0"/>
              </a:spcBef>
              <a:spcAft>
                <a:spcPts val="600"/>
              </a:spcAft>
              <a:buFont typeface="Arial" pitchFamily="34" charset="0"/>
              <a:buChar char="•"/>
              <a:defRPr/>
            </a:pPr>
            <a:r>
              <a:rPr lang="en-US" sz="3400" dirty="0"/>
              <a:t>In groups, examine the information presented &amp; make an informed decision from the perspective of the U.S. government </a:t>
            </a:r>
          </a:p>
          <a:p>
            <a:pPr marL="342900" indent="-342900">
              <a:lnSpc>
                <a:spcPct val="90000"/>
              </a:lnSpc>
              <a:spcBef>
                <a:spcPts val="0"/>
              </a:spcBef>
              <a:spcAft>
                <a:spcPts val="600"/>
              </a:spcAft>
              <a:buFont typeface="Arial" pitchFamily="34" charset="0"/>
              <a:buChar char="•"/>
              <a:defRPr/>
            </a:pPr>
            <a:r>
              <a:rPr lang="en-US" sz="3400" dirty="0"/>
              <a:t>Write your answers in  the space provided on the decision-making guide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0"/>
            <a:ext cx="9144000" cy="762000"/>
          </a:xfrm>
        </p:spPr>
        <p:txBody>
          <a:bodyPr/>
          <a:lstStyle/>
          <a:p>
            <a:r>
              <a:rPr lang="en-US" sz="3600" smtClean="0">
                <a:solidFill>
                  <a:srgbClr val="C00000"/>
                </a:solidFill>
              </a:rPr>
              <a:t>Overview of Kennedy, the Cold War &amp; Cuba </a:t>
            </a:r>
          </a:p>
        </p:txBody>
      </p:sp>
      <p:pic>
        <p:nvPicPr>
          <p:cNvPr id="3" name="Picture 2"/>
          <p:cNvPicPr>
            <a:picLocks noChangeAspect="1" noChangeArrowheads="1"/>
          </p:cNvPicPr>
          <p:nvPr/>
        </p:nvPicPr>
        <p:blipFill>
          <a:blip r:embed="rId2" cstate="print"/>
          <a:srcRect/>
          <a:stretch>
            <a:fillRect/>
          </a:stretch>
        </p:blipFill>
        <p:spPr bwMode="auto">
          <a:xfrm>
            <a:off x="228600" y="1905000"/>
            <a:ext cx="4038600" cy="3640138"/>
          </a:xfrm>
          <a:prstGeom prst="rect">
            <a:avLst/>
          </a:prstGeom>
          <a:noFill/>
          <a:ln w="9525">
            <a:noFill/>
            <a:miter lim="800000"/>
            <a:headEnd/>
            <a:tailEnd/>
          </a:ln>
        </p:spPr>
      </p:pic>
      <p:pic>
        <p:nvPicPr>
          <p:cNvPr id="7" name="Picture 6" descr="Fidel_castro_life_magazine_2"/>
          <p:cNvPicPr>
            <a:picLocks noChangeAspect="1" noChangeArrowheads="1"/>
          </p:cNvPicPr>
          <p:nvPr/>
        </p:nvPicPr>
        <p:blipFill>
          <a:blip r:embed="rId3" cstate="print"/>
          <a:srcRect/>
          <a:stretch>
            <a:fillRect/>
          </a:stretch>
        </p:blipFill>
        <p:spPr bwMode="auto">
          <a:xfrm>
            <a:off x="4419600" y="1592263"/>
            <a:ext cx="4495800" cy="4838700"/>
          </a:xfrm>
          <a:prstGeom prst="rect">
            <a:avLst/>
          </a:prstGeom>
          <a:noFill/>
          <a:ln w="38100">
            <a:noFill/>
            <a:miter lim="800000"/>
            <a:headEnd/>
            <a:tailEnd/>
          </a:ln>
        </p:spPr>
      </p:pic>
      <p:pic>
        <p:nvPicPr>
          <p:cNvPr id="8" name="Picture 10" descr="Fidel_castro_life_magazine_2"/>
          <p:cNvPicPr>
            <a:picLocks noChangeAspect="1" noChangeArrowheads="1"/>
          </p:cNvPicPr>
          <p:nvPr/>
        </p:nvPicPr>
        <p:blipFill>
          <a:blip r:embed="rId4" cstate="print"/>
          <a:srcRect/>
          <a:stretch>
            <a:fillRect/>
          </a:stretch>
        </p:blipFill>
        <p:spPr bwMode="auto">
          <a:xfrm>
            <a:off x="4419600" y="808038"/>
            <a:ext cx="4495800" cy="792162"/>
          </a:xfrm>
          <a:prstGeom prst="rect">
            <a:avLst/>
          </a:prstGeom>
          <a:noFill/>
          <a:ln w="38100">
            <a:noFill/>
            <a:miter lim="800000"/>
            <a:headEnd/>
            <a:tailEnd/>
          </a:ln>
        </p:spPr>
      </p:pic>
      <p:pic>
        <p:nvPicPr>
          <p:cNvPr id="10" name="Picture 7" descr="castro-khrushchev-2"/>
          <p:cNvPicPr>
            <a:picLocks noChangeAspect="1" noChangeArrowheads="1"/>
          </p:cNvPicPr>
          <p:nvPr/>
        </p:nvPicPr>
        <p:blipFill>
          <a:blip r:embed="rId5" cstate="print"/>
          <a:srcRect/>
          <a:stretch>
            <a:fillRect/>
          </a:stretch>
        </p:blipFill>
        <p:spPr bwMode="auto">
          <a:xfrm>
            <a:off x="3505200" y="2835275"/>
            <a:ext cx="5638800" cy="4022725"/>
          </a:xfrm>
          <a:prstGeom prst="rect">
            <a:avLst/>
          </a:prstGeom>
          <a:noFill/>
          <a:ln w="38100">
            <a:noFill/>
            <a:miter lim="800000"/>
            <a:headEnd/>
            <a:tailEnd/>
          </a:ln>
        </p:spPr>
      </p:pic>
      <p:pic>
        <p:nvPicPr>
          <p:cNvPr id="11" name="Picture 9" descr="http://www.jfklibrary.org/~/media/assets/audiovisual/still%20photographs/a%20-%20abbie%20rowe%20-%20national%20park%20service/ar%208046-c.jpg?w=360"/>
          <p:cNvPicPr>
            <a:picLocks noChangeAspect="1" noChangeArrowheads="1"/>
          </p:cNvPicPr>
          <p:nvPr/>
        </p:nvPicPr>
        <p:blipFill>
          <a:blip r:embed="rId6" cstate="print"/>
          <a:srcRect/>
          <a:stretch>
            <a:fillRect/>
          </a:stretch>
        </p:blipFill>
        <p:spPr bwMode="auto">
          <a:xfrm>
            <a:off x="76200" y="762000"/>
            <a:ext cx="3962400" cy="464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3"/>
                                        </p:tgtEl>
                                      </p:cBhvr>
                                    </p:animEffect>
                                    <p:set>
                                      <p:cBhvr>
                                        <p:cTn id="7" dur="1" fill="hold">
                                          <p:stCondLst>
                                            <p:cond delay="999"/>
                                          </p:stCondLst>
                                        </p:cTn>
                                        <p:tgtEl>
                                          <p:spTgt spid="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7"/>
                                        </p:tgtEl>
                                      </p:cBhvr>
                                    </p:animEffect>
                                    <p:set>
                                      <p:cBhvr>
                                        <p:cTn id="10" dur="1" fill="hold">
                                          <p:stCondLst>
                                            <p:cond delay="999"/>
                                          </p:stCondLst>
                                        </p:cTn>
                                        <p:tgtEl>
                                          <p:spTgt spid="7"/>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8"/>
                                        </p:tgtEl>
                                      </p:cBhvr>
                                    </p:animEffect>
                                    <p:set>
                                      <p:cBhvr>
                                        <p:cTn id="13" dur="1" fill="hold">
                                          <p:stCondLst>
                                            <p:cond delay="999"/>
                                          </p:stCondLst>
                                        </p:cTn>
                                        <p:tgtEl>
                                          <p:spTgt spid="8"/>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0"/>
            <a:ext cx="9144000" cy="762000"/>
          </a:xfrm>
        </p:spPr>
        <p:txBody>
          <a:bodyPr/>
          <a:lstStyle/>
          <a:p>
            <a:r>
              <a:rPr lang="en-US" sz="3600" smtClean="0">
                <a:solidFill>
                  <a:srgbClr val="C00000"/>
                </a:solidFill>
              </a:rPr>
              <a:t>Critical Thinking Question A</a:t>
            </a:r>
          </a:p>
        </p:txBody>
      </p:sp>
      <p:pic>
        <p:nvPicPr>
          <p:cNvPr id="21507" name="Picture 6" descr="phot_1962_cmissilecrisis"/>
          <p:cNvPicPr preferRelativeResize="0">
            <a:picLocks noChangeAspect="1" noChangeArrowheads="1"/>
          </p:cNvPicPr>
          <p:nvPr/>
        </p:nvPicPr>
        <p:blipFill>
          <a:blip r:embed="rId2" cstate="print"/>
          <a:srcRect/>
          <a:stretch>
            <a:fillRect/>
          </a:stretch>
        </p:blipFill>
        <p:spPr bwMode="auto">
          <a:xfrm>
            <a:off x="0" y="762000"/>
            <a:ext cx="9144000" cy="5867400"/>
          </a:xfrm>
          <a:prstGeom prst="rect">
            <a:avLst/>
          </a:prstGeom>
          <a:noFill/>
          <a:ln w="38100">
            <a:solidFill>
              <a:schemeClr val="tx1"/>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0" y="2179638"/>
            <a:ext cx="9144000" cy="4906962"/>
          </a:xfrm>
          <a:prstGeom prst="rect">
            <a:avLst/>
          </a:prstGeom>
          <a:noFill/>
          <a:ln w="9525">
            <a:noFill/>
            <a:miter lim="800000"/>
            <a:headEnd/>
            <a:tailEnd/>
          </a:ln>
        </p:spPr>
      </p:pic>
      <p:sp>
        <p:nvSpPr>
          <p:cNvPr id="4099" name="Rectangle 4"/>
          <p:cNvSpPr>
            <a:spLocks noChangeArrowheads="1"/>
          </p:cNvSpPr>
          <p:nvPr/>
        </p:nvSpPr>
        <p:spPr bwMode="auto">
          <a:xfrm>
            <a:off x="2590800" y="6934200"/>
            <a:ext cx="4572000" cy="228600"/>
          </a:xfrm>
          <a:prstGeom prst="rect">
            <a:avLst/>
          </a:prstGeom>
          <a:solidFill>
            <a:schemeClr val="bg1"/>
          </a:solidFill>
          <a:ln w="9525" algn="ctr">
            <a:solidFill>
              <a:schemeClr val="bg1"/>
            </a:solidFill>
            <a:round/>
            <a:headEnd/>
            <a:tailEnd/>
          </a:ln>
        </p:spPr>
        <p:txBody>
          <a:bodyPr/>
          <a:lstStyle/>
          <a:p>
            <a:endParaRPr lang="en-US"/>
          </a:p>
        </p:txBody>
      </p:sp>
      <p:pic>
        <p:nvPicPr>
          <p:cNvPr id="4100" name="Picture 4" descr="usa flag"/>
          <p:cNvPicPr>
            <a:picLocks noChangeAspect="1" noChangeArrowheads="1"/>
          </p:cNvPicPr>
          <p:nvPr/>
        </p:nvPicPr>
        <p:blipFill>
          <a:blip r:embed="rId4" cstate="print"/>
          <a:srcRect r="10606"/>
          <a:stretch>
            <a:fillRect/>
          </a:stretch>
        </p:blipFill>
        <p:spPr bwMode="auto">
          <a:xfrm>
            <a:off x="1828800" y="990600"/>
            <a:ext cx="2362200" cy="1619250"/>
          </a:xfrm>
          <a:prstGeom prst="rect">
            <a:avLst/>
          </a:prstGeom>
          <a:noFill/>
          <a:ln w="12700">
            <a:solidFill>
              <a:schemeClr val="tx1"/>
            </a:solidFill>
            <a:miter lim="800000"/>
            <a:headEnd/>
            <a:tailEnd/>
          </a:ln>
        </p:spPr>
      </p:pic>
      <p:pic>
        <p:nvPicPr>
          <p:cNvPr id="4101" name="Picture 3" descr="ussr flag"/>
          <p:cNvPicPr>
            <a:picLocks noChangeAspect="1" noChangeArrowheads="1"/>
          </p:cNvPicPr>
          <p:nvPr/>
        </p:nvPicPr>
        <p:blipFill>
          <a:blip r:embed="rId5" cstate="print"/>
          <a:srcRect/>
          <a:stretch>
            <a:fillRect/>
          </a:stretch>
        </p:blipFill>
        <p:spPr bwMode="auto">
          <a:xfrm>
            <a:off x="4495800" y="990600"/>
            <a:ext cx="2327275" cy="1600200"/>
          </a:xfrm>
          <a:prstGeom prst="rect">
            <a:avLst/>
          </a:prstGeom>
          <a:noFill/>
          <a:ln w="12700">
            <a:solidFill>
              <a:schemeClr val="tx1"/>
            </a:solidFill>
            <a:miter lim="800000"/>
            <a:headEnd/>
            <a:tailEnd/>
          </a:ln>
        </p:spPr>
      </p:pic>
      <p:sp>
        <p:nvSpPr>
          <p:cNvPr id="4102" name="Rectangular Callout 13"/>
          <p:cNvSpPr>
            <a:spLocks noChangeArrowheads="1"/>
          </p:cNvSpPr>
          <p:nvPr/>
        </p:nvSpPr>
        <p:spPr bwMode="auto">
          <a:xfrm>
            <a:off x="914400" y="76200"/>
            <a:ext cx="7391400" cy="762000"/>
          </a:xfrm>
          <a:prstGeom prst="wedgeRectCallout">
            <a:avLst>
              <a:gd name="adj1" fmla="val -18264"/>
              <a:gd name="adj2" fmla="val 21699"/>
            </a:avLst>
          </a:prstGeom>
          <a:solidFill>
            <a:srgbClr val="FFFFCC"/>
          </a:solidFill>
          <a:ln w="9525" algn="ctr">
            <a:solidFill>
              <a:schemeClr val="tx1"/>
            </a:solidFill>
            <a:round/>
            <a:headEnd/>
            <a:tailEnd/>
          </a:ln>
        </p:spPr>
        <p:txBody>
          <a:bodyPr/>
          <a:lstStyle/>
          <a:p>
            <a:pPr algn="ctr">
              <a:lnSpc>
                <a:spcPct val="75000"/>
              </a:lnSpc>
            </a:pPr>
            <a:r>
              <a:rPr lang="en-US" sz="3200"/>
              <a:t>From 1945 to 1991, the USA &amp; USSR used    a variety of strategies to win the Cold War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0"/>
            <a:ext cx="9144000" cy="762000"/>
          </a:xfrm>
        </p:spPr>
        <p:txBody>
          <a:bodyPr/>
          <a:lstStyle/>
          <a:p>
            <a:r>
              <a:rPr lang="en-US" sz="3600" smtClean="0">
                <a:solidFill>
                  <a:srgbClr val="C00000"/>
                </a:solidFill>
              </a:rPr>
              <a:t>Critical Thinking Question B</a:t>
            </a:r>
          </a:p>
        </p:txBody>
      </p:sp>
      <p:pic>
        <p:nvPicPr>
          <p:cNvPr id="22531" name="Picture 12" descr="cercle_crise"/>
          <p:cNvPicPr preferRelativeResize="0">
            <a:picLocks noChangeAspect="1" noChangeArrowheads="1"/>
          </p:cNvPicPr>
          <p:nvPr/>
        </p:nvPicPr>
        <p:blipFill>
          <a:blip r:embed="rId2" cstate="print"/>
          <a:srcRect/>
          <a:stretch>
            <a:fillRect/>
          </a:stretch>
        </p:blipFill>
        <p:spPr bwMode="auto">
          <a:xfrm>
            <a:off x="0" y="685800"/>
            <a:ext cx="4267200" cy="4432300"/>
          </a:xfrm>
          <a:prstGeom prst="rect">
            <a:avLst/>
          </a:prstGeom>
          <a:noFill/>
          <a:ln w="38100">
            <a:noFill/>
            <a:miter lim="800000"/>
            <a:headEnd/>
            <a:tailEnd/>
          </a:ln>
        </p:spPr>
      </p:pic>
      <p:pic>
        <p:nvPicPr>
          <p:cNvPr id="22532" name="Picture 8" descr="cuba_anadir"/>
          <p:cNvPicPr preferRelativeResize="0">
            <a:picLocks noChangeAspect="1" noChangeArrowheads="1"/>
          </p:cNvPicPr>
          <p:nvPr/>
        </p:nvPicPr>
        <p:blipFill>
          <a:blip r:embed="rId3" cstate="print"/>
          <a:srcRect/>
          <a:stretch>
            <a:fillRect/>
          </a:stretch>
        </p:blipFill>
        <p:spPr bwMode="auto">
          <a:xfrm>
            <a:off x="3238500" y="4495800"/>
            <a:ext cx="5905500" cy="2362200"/>
          </a:xfrm>
          <a:prstGeom prst="rect">
            <a:avLst/>
          </a:prstGeom>
          <a:noFill/>
          <a:ln w="38100">
            <a:noFill/>
            <a:miter lim="800000"/>
            <a:headEnd/>
            <a:tailEnd/>
          </a:ln>
        </p:spPr>
      </p:pic>
      <p:pic>
        <p:nvPicPr>
          <p:cNvPr id="22533" name="Picture 4" descr="KennedyCabinet"/>
          <p:cNvPicPr preferRelativeResize="0">
            <a:picLocks noChangeAspect="1" noChangeArrowheads="1"/>
          </p:cNvPicPr>
          <p:nvPr/>
        </p:nvPicPr>
        <p:blipFill>
          <a:blip r:embed="rId4" cstate="print"/>
          <a:srcRect l="13997" t="5620" b="11861"/>
          <a:stretch>
            <a:fillRect/>
          </a:stretch>
        </p:blipFill>
        <p:spPr bwMode="auto">
          <a:xfrm>
            <a:off x="4343400" y="935038"/>
            <a:ext cx="4648200" cy="3332162"/>
          </a:xfrm>
          <a:prstGeom prst="rect">
            <a:avLst/>
          </a:prstGeom>
          <a:noFill/>
          <a:ln w="38100">
            <a:solidFill>
              <a:schemeClr val="tx1"/>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0"/>
            <a:ext cx="9144000" cy="762000"/>
          </a:xfrm>
        </p:spPr>
        <p:txBody>
          <a:bodyPr/>
          <a:lstStyle/>
          <a:p>
            <a:r>
              <a:rPr lang="en-US" sz="3600" smtClean="0">
                <a:solidFill>
                  <a:srgbClr val="C00000"/>
                </a:solidFill>
              </a:rPr>
              <a:t>Critical Thinking Question C</a:t>
            </a:r>
          </a:p>
        </p:txBody>
      </p:sp>
      <p:pic>
        <p:nvPicPr>
          <p:cNvPr id="23555" name="Picture 13" descr="blocus"/>
          <p:cNvPicPr preferRelativeResize="0">
            <a:picLocks noChangeAspect="1" noChangeArrowheads="1"/>
          </p:cNvPicPr>
          <p:nvPr/>
        </p:nvPicPr>
        <p:blipFill>
          <a:blip r:embed="rId2" cstate="print"/>
          <a:srcRect r="5833" b="4155"/>
          <a:stretch>
            <a:fillRect/>
          </a:stretch>
        </p:blipFill>
        <p:spPr bwMode="auto">
          <a:xfrm>
            <a:off x="0" y="990600"/>
            <a:ext cx="9144000" cy="5551488"/>
          </a:xfrm>
          <a:prstGeom prst="rect">
            <a:avLst/>
          </a:prstGeom>
          <a:noFill/>
          <a:ln w="38100">
            <a:noFill/>
            <a:miter lim="800000"/>
            <a:headEnd/>
            <a:tailEnd/>
          </a:ln>
        </p:spPr>
      </p:pic>
      <p:pic>
        <p:nvPicPr>
          <p:cNvPr id="5" name="Picture 15" descr="nitze1"/>
          <p:cNvPicPr>
            <a:picLocks noChangeAspect="1" noChangeArrowheads="1"/>
          </p:cNvPicPr>
          <p:nvPr/>
        </p:nvPicPr>
        <p:blipFill>
          <a:blip r:embed="rId3" cstate="print"/>
          <a:srcRect/>
          <a:stretch>
            <a:fillRect/>
          </a:stretch>
        </p:blipFill>
        <p:spPr bwMode="auto">
          <a:xfrm>
            <a:off x="0" y="1436688"/>
            <a:ext cx="9144000" cy="47101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5"/>
                                        </p:tgtEl>
                                      </p:cBhvr>
                                      <p:by x="35000" y="35000"/>
                                    </p:animScale>
                                  </p:childTnLst>
                                </p:cTn>
                              </p:par>
                              <p:par>
                                <p:cTn id="12" presetID="56" presetClass="path" presetSubtype="0" accel="50000" decel="50000" fill="hold" nodeType="withEffect">
                                  <p:stCondLst>
                                    <p:cond delay="0"/>
                                  </p:stCondLst>
                                  <p:childTnLst>
                                    <p:animMotion origin="layout" path="M 0 -2.59259E-6 L 0.43333 -0.28773 " pathEditMode="relative" rAng="0" ptsTypes="AA">
                                      <p:cBhvr>
                                        <p:cTn id="13" dur="2000" fill="hold"/>
                                        <p:tgtEl>
                                          <p:spTgt spid="5"/>
                                        </p:tgtEl>
                                        <p:attrNameLst>
                                          <p:attrName>ppt_x</p:attrName>
                                          <p:attrName>ppt_y</p:attrName>
                                        </p:attrNameLst>
                                      </p:cBhvr>
                                      <p:rCtr x="217" y="-144"/>
                                    </p:animMotion>
                                  </p:childTnLst>
                                </p:cTn>
                              </p:par>
                            </p:childTnLst>
                          </p:cTn>
                        </p:par>
                        <p:par>
                          <p:cTn id="14" fill="hold">
                            <p:stCondLst>
                              <p:cond delay="2000"/>
                            </p:stCondLst>
                            <p:childTnLst>
                              <p:par>
                                <p:cTn id="15" presetID="49" presetClass="path" presetSubtype="0" accel="50000" decel="50000" fill="hold" nodeType="afterEffect">
                                  <p:stCondLst>
                                    <p:cond delay="0"/>
                                  </p:stCondLst>
                                  <p:childTnLst>
                                    <p:animMotion origin="layout" path="M 0.43333 -0.28773 L 0.175 -0.12106 " pathEditMode="relative" rAng="0" ptsTypes="AA">
                                      <p:cBhvr>
                                        <p:cTn id="16" dur="5000" fill="hold"/>
                                        <p:tgtEl>
                                          <p:spTgt spid="5"/>
                                        </p:tgtEl>
                                        <p:attrNameLst>
                                          <p:attrName>ppt_x</p:attrName>
                                          <p:attrName>ppt_y</p:attrName>
                                        </p:attrNameLst>
                                      </p:cBhvr>
                                      <p:rCtr x="-129" y="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2"/>
          <p:cNvPicPr>
            <a:picLocks noChangeAspect="1" noChangeArrowheads="1"/>
          </p:cNvPicPr>
          <p:nvPr/>
        </p:nvPicPr>
        <p:blipFill>
          <a:blip r:embed="rId3" cstate="print"/>
          <a:srcRect/>
          <a:stretch>
            <a:fillRect/>
          </a:stretch>
        </p:blipFill>
        <p:spPr bwMode="auto">
          <a:xfrm>
            <a:off x="207963" y="1295400"/>
            <a:ext cx="8707437" cy="5562600"/>
          </a:xfrm>
          <a:prstGeom prst="rect">
            <a:avLst/>
          </a:prstGeom>
          <a:noFill/>
          <a:ln w="9525">
            <a:noFill/>
            <a:miter lim="800000"/>
            <a:headEnd/>
            <a:tailEnd/>
          </a:ln>
        </p:spPr>
      </p:pic>
      <p:pic>
        <p:nvPicPr>
          <p:cNvPr id="12" name="Picture 3" descr="Truman Doctrine in Turkey"/>
          <p:cNvPicPr>
            <a:picLocks noChangeAspect="1" noChangeArrowheads="1"/>
          </p:cNvPicPr>
          <p:nvPr/>
        </p:nvPicPr>
        <p:blipFill>
          <a:blip r:embed="rId4" cstate="print"/>
          <a:srcRect/>
          <a:stretch>
            <a:fillRect/>
          </a:stretch>
        </p:blipFill>
        <p:spPr bwMode="auto">
          <a:xfrm>
            <a:off x="76200" y="2895600"/>
            <a:ext cx="4114800" cy="3451225"/>
          </a:xfrm>
          <a:prstGeom prst="rect">
            <a:avLst/>
          </a:prstGeom>
          <a:noFill/>
          <a:ln w="9525">
            <a:noFill/>
            <a:miter lim="800000"/>
            <a:headEnd/>
            <a:tailEnd/>
          </a:ln>
        </p:spPr>
      </p:pic>
      <p:sp>
        <p:nvSpPr>
          <p:cNvPr id="14" name="Rectangular Callout 14"/>
          <p:cNvSpPr>
            <a:spLocks noChangeArrowheads="1"/>
          </p:cNvSpPr>
          <p:nvPr/>
        </p:nvSpPr>
        <p:spPr bwMode="auto">
          <a:xfrm>
            <a:off x="533400" y="6400800"/>
            <a:ext cx="3048000" cy="381000"/>
          </a:xfrm>
          <a:prstGeom prst="wedgeRectCallout">
            <a:avLst>
              <a:gd name="adj1" fmla="val 32630"/>
              <a:gd name="adj2" fmla="val 8843"/>
            </a:avLst>
          </a:prstGeom>
          <a:solidFill>
            <a:schemeClr val="bg1"/>
          </a:solidFill>
          <a:ln w="9525" algn="ctr">
            <a:solidFill>
              <a:schemeClr val="tx1"/>
            </a:solidFill>
            <a:round/>
            <a:headEnd/>
            <a:tailEnd/>
          </a:ln>
        </p:spPr>
        <p:txBody>
          <a:bodyPr/>
          <a:lstStyle/>
          <a:p>
            <a:pPr algn="ctr">
              <a:lnSpc>
                <a:spcPct val="75000"/>
              </a:lnSpc>
            </a:pPr>
            <a:r>
              <a:rPr lang="en-US" sz="3000"/>
              <a:t>Truman Doctrine</a:t>
            </a:r>
          </a:p>
        </p:txBody>
      </p:sp>
      <p:sp>
        <p:nvSpPr>
          <p:cNvPr id="5125" name="Rectangular Callout 14"/>
          <p:cNvSpPr>
            <a:spLocks noChangeArrowheads="1"/>
          </p:cNvSpPr>
          <p:nvPr/>
        </p:nvSpPr>
        <p:spPr bwMode="auto">
          <a:xfrm>
            <a:off x="304800" y="76200"/>
            <a:ext cx="8534400" cy="1143000"/>
          </a:xfrm>
          <a:prstGeom prst="wedgeRectCallout">
            <a:avLst>
              <a:gd name="adj1" fmla="val -18264"/>
              <a:gd name="adj2" fmla="val 21699"/>
            </a:avLst>
          </a:prstGeom>
          <a:solidFill>
            <a:srgbClr val="CCFFCC"/>
          </a:solidFill>
          <a:ln w="9525" algn="ctr">
            <a:solidFill>
              <a:schemeClr val="tx1"/>
            </a:solidFill>
            <a:round/>
            <a:headEnd/>
            <a:tailEnd/>
          </a:ln>
        </p:spPr>
        <p:txBody>
          <a:bodyPr/>
          <a:lstStyle/>
          <a:p>
            <a:pPr algn="ctr">
              <a:lnSpc>
                <a:spcPct val="75000"/>
              </a:lnSpc>
            </a:pPr>
            <a:r>
              <a:rPr lang="en-US" sz="3200"/>
              <a:t>In the early years of the Cold War (1945-1949), </a:t>
            </a:r>
            <a:br>
              <a:rPr lang="en-US" sz="3200"/>
            </a:br>
            <a:r>
              <a:rPr lang="en-US" sz="3200"/>
              <a:t>the USA used a containment policy to successfully stop the spread of communism in Europe </a:t>
            </a:r>
          </a:p>
        </p:txBody>
      </p:sp>
      <p:pic>
        <p:nvPicPr>
          <p:cNvPr id="16" name="Picture 3" descr="DIVI7233610"/>
          <p:cNvPicPr>
            <a:picLocks noChangeAspect="1" noChangeArrowheads="1"/>
          </p:cNvPicPr>
          <p:nvPr>
            <p:ph idx="1"/>
          </p:nvPr>
        </p:nvPicPr>
        <p:blipFill>
          <a:blip r:embed="rId5" cstate="print">
            <a:lum contrast="18000"/>
          </a:blip>
          <a:srcRect/>
          <a:stretch>
            <a:fillRect/>
          </a:stretch>
        </p:blipFill>
        <p:spPr>
          <a:xfrm>
            <a:off x="76200" y="1371600"/>
            <a:ext cx="3810000" cy="3895725"/>
          </a:xfrm>
        </p:spPr>
      </p:pic>
      <p:sp>
        <p:nvSpPr>
          <p:cNvPr id="17" name="Rectangular Callout 14"/>
          <p:cNvSpPr>
            <a:spLocks noChangeArrowheads="1"/>
          </p:cNvSpPr>
          <p:nvPr/>
        </p:nvSpPr>
        <p:spPr bwMode="auto">
          <a:xfrm>
            <a:off x="304800" y="5334000"/>
            <a:ext cx="3048000" cy="381000"/>
          </a:xfrm>
          <a:prstGeom prst="wedgeRectCallout">
            <a:avLst>
              <a:gd name="adj1" fmla="val 32630"/>
              <a:gd name="adj2" fmla="val 8843"/>
            </a:avLst>
          </a:prstGeom>
          <a:solidFill>
            <a:schemeClr val="bg1"/>
          </a:solidFill>
          <a:ln w="9525" algn="ctr">
            <a:solidFill>
              <a:schemeClr val="tx1"/>
            </a:solidFill>
            <a:round/>
            <a:headEnd/>
            <a:tailEnd/>
          </a:ln>
        </p:spPr>
        <p:txBody>
          <a:bodyPr/>
          <a:lstStyle/>
          <a:p>
            <a:pPr algn="ctr">
              <a:lnSpc>
                <a:spcPct val="75000"/>
              </a:lnSpc>
            </a:pPr>
            <a:r>
              <a:rPr lang="en-US" sz="3000"/>
              <a:t>Marshall Plan </a:t>
            </a:r>
          </a:p>
        </p:txBody>
      </p:sp>
      <p:pic>
        <p:nvPicPr>
          <p:cNvPr id="18" name="Content Placeholder 3" descr="NATO_edited-2.jpg"/>
          <p:cNvPicPr>
            <a:picLocks noChangeAspect="1"/>
          </p:cNvPicPr>
          <p:nvPr/>
        </p:nvPicPr>
        <p:blipFill>
          <a:blip r:embed="rId6" cstate="print"/>
          <a:srcRect/>
          <a:stretch>
            <a:fillRect/>
          </a:stretch>
        </p:blipFill>
        <p:spPr bwMode="auto">
          <a:xfrm>
            <a:off x="76200" y="1295400"/>
            <a:ext cx="4114800" cy="4114800"/>
          </a:xfrm>
          <a:prstGeom prst="rect">
            <a:avLst/>
          </a:prstGeom>
          <a:noFill/>
          <a:ln w="9525">
            <a:noFill/>
            <a:miter lim="800000"/>
            <a:headEnd/>
            <a:tailEnd/>
          </a:ln>
        </p:spPr>
      </p:pic>
      <p:sp>
        <p:nvSpPr>
          <p:cNvPr id="19" name="Rectangular Callout 14"/>
          <p:cNvSpPr>
            <a:spLocks noChangeArrowheads="1"/>
          </p:cNvSpPr>
          <p:nvPr/>
        </p:nvSpPr>
        <p:spPr bwMode="auto">
          <a:xfrm>
            <a:off x="1219200" y="5486400"/>
            <a:ext cx="1752600" cy="381000"/>
          </a:xfrm>
          <a:prstGeom prst="wedgeRectCallout">
            <a:avLst>
              <a:gd name="adj1" fmla="val 32630"/>
              <a:gd name="adj2" fmla="val 8843"/>
            </a:avLst>
          </a:prstGeom>
          <a:solidFill>
            <a:schemeClr val="bg1"/>
          </a:solidFill>
          <a:ln w="9525" algn="ctr">
            <a:solidFill>
              <a:schemeClr val="tx1"/>
            </a:solidFill>
            <a:round/>
            <a:headEnd/>
            <a:tailEnd/>
          </a:ln>
        </p:spPr>
        <p:txBody>
          <a:bodyPr/>
          <a:lstStyle/>
          <a:p>
            <a:pPr algn="ctr">
              <a:lnSpc>
                <a:spcPct val="75000"/>
              </a:lnSpc>
            </a:pPr>
            <a:r>
              <a:rPr lang="en-US" sz="3000"/>
              <a:t>NATO </a:t>
            </a:r>
          </a:p>
        </p:txBody>
      </p:sp>
      <p:pic>
        <p:nvPicPr>
          <p:cNvPr id="20" name="Picture 2" descr="http://steeljawscribe.com/wordpress/wp-content/uploads/2008/10/berlinerblockadeluftwege.jpg"/>
          <p:cNvPicPr>
            <a:picLocks noChangeAspect="1" noChangeArrowheads="1"/>
          </p:cNvPicPr>
          <p:nvPr/>
        </p:nvPicPr>
        <p:blipFill>
          <a:blip r:embed="rId7" cstate="print"/>
          <a:srcRect/>
          <a:stretch>
            <a:fillRect/>
          </a:stretch>
        </p:blipFill>
        <p:spPr bwMode="auto">
          <a:xfrm>
            <a:off x="228600" y="1371600"/>
            <a:ext cx="3810000" cy="4211638"/>
          </a:xfrm>
          <a:prstGeom prst="rect">
            <a:avLst/>
          </a:prstGeom>
          <a:solidFill>
            <a:schemeClr val="bg1"/>
          </a:solidFill>
          <a:ln w="9525">
            <a:noFill/>
            <a:miter lim="800000"/>
            <a:headEnd/>
            <a:tailEnd/>
          </a:ln>
        </p:spPr>
      </p:pic>
      <p:sp>
        <p:nvSpPr>
          <p:cNvPr id="21" name="Rectangular Callout 14"/>
          <p:cNvSpPr>
            <a:spLocks noChangeArrowheads="1"/>
          </p:cNvSpPr>
          <p:nvPr/>
        </p:nvSpPr>
        <p:spPr bwMode="auto">
          <a:xfrm>
            <a:off x="1143000" y="5562600"/>
            <a:ext cx="2133600" cy="381000"/>
          </a:xfrm>
          <a:prstGeom prst="wedgeRectCallout">
            <a:avLst>
              <a:gd name="adj1" fmla="val 32630"/>
              <a:gd name="adj2" fmla="val 8843"/>
            </a:avLst>
          </a:prstGeom>
          <a:solidFill>
            <a:schemeClr val="bg1"/>
          </a:solidFill>
          <a:ln w="9525" algn="ctr">
            <a:solidFill>
              <a:schemeClr val="tx1"/>
            </a:solidFill>
            <a:round/>
            <a:headEnd/>
            <a:tailEnd/>
          </a:ln>
        </p:spPr>
        <p:txBody>
          <a:bodyPr/>
          <a:lstStyle/>
          <a:p>
            <a:pPr algn="ctr">
              <a:lnSpc>
                <a:spcPct val="75000"/>
              </a:lnSpc>
            </a:pPr>
            <a:r>
              <a:rPr lang="en-US" sz="3000"/>
              <a:t>Berlin Airlift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1000"/>
                                        <p:tgtEl>
                                          <p:spTgt spid="14"/>
                                        </p:tgtEl>
                                      </p:cBhvr>
                                    </p:animEffect>
                                    <p:set>
                                      <p:cBhvr>
                                        <p:cTn id="15" dur="1" fill="hold">
                                          <p:stCondLst>
                                            <p:cond delay="999"/>
                                          </p:stCondLst>
                                        </p:cTn>
                                        <p:tgtEl>
                                          <p:spTgt spid="14"/>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1000"/>
                                        <p:tgtEl>
                                          <p:spTgt spid="12"/>
                                        </p:tgtEl>
                                      </p:cBhvr>
                                    </p:animEffect>
                                    <p:set>
                                      <p:cBhvr>
                                        <p:cTn id="18" dur="1" fill="hold">
                                          <p:stCondLst>
                                            <p:cond delay="999"/>
                                          </p:stCondLst>
                                        </p:cTn>
                                        <p:tgtEl>
                                          <p:spTgt spid="12"/>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1000"/>
                                        <p:tgtEl>
                                          <p:spTgt spid="17"/>
                                        </p:tgtEl>
                                      </p:cBhvr>
                                    </p:animEffect>
                                    <p:set>
                                      <p:cBhvr>
                                        <p:cTn id="29" dur="1" fill="hold">
                                          <p:stCondLst>
                                            <p:cond delay="999"/>
                                          </p:stCondLst>
                                        </p:cTn>
                                        <p:tgtEl>
                                          <p:spTgt spid="17"/>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1000"/>
                                        <p:tgtEl>
                                          <p:spTgt spid="16"/>
                                        </p:tgtEl>
                                      </p:cBhvr>
                                    </p:animEffect>
                                    <p:set>
                                      <p:cBhvr>
                                        <p:cTn id="32" dur="1" fill="hold">
                                          <p:stCondLst>
                                            <p:cond delay="999"/>
                                          </p:stCondLst>
                                        </p:cTn>
                                        <p:tgtEl>
                                          <p:spTgt spid="16"/>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1000"/>
                                        <p:tgtEl>
                                          <p:spTgt spid="19"/>
                                        </p:tgtEl>
                                      </p:cBhvr>
                                    </p:animEffect>
                                    <p:set>
                                      <p:cBhvr>
                                        <p:cTn id="43" dur="1" fill="hold">
                                          <p:stCondLst>
                                            <p:cond delay="999"/>
                                          </p:stCondLst>
                                        </p:cTn>
                                        <p:tgtEl>
                                          <p:spTgt spid="19"/>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1000"/>
                                        <p:tgtEl>
                                          <p:spTgt spid="18"/>
                                        </p:tgtEl>
                                      </p:cBhvr>
                                    </p:animEffect>
                                    <p:set>
                                      <p:cBhvr>
                                        <p:cTn id="46" dur="1" fill="hold">
                                          <p:stCondLst>
                                            <p:cond delay="999"/>
                                          </p:stCondLst>
                                        </p:cTn>
                                        <p:tgtEl>
                                          <p:spTgt spid="18"/>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childTnLst>
                                </p:cTn>
                              </p:par>
                              <p:par>
                                <p:cTn id="50" presetID="10" presetClass="entr" presetSubtype="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1000"/>
                                        <p:tgtEl>
                                          <p:spTgt spid="21"/>
                                        </p:tgtEl>
                                      </p:cBhvr>
                                    </p:animEffect>
                                    <p:set>
                                      <p:cBhvr>
                                        <p:cTn id="57" dur="1" fill="hold">
                                          <p:stCondLst>
                                            <p:cond delay="999"/>
                                          </p:stCondLst>
                                        </p:cTn>
                                        <p:tgtEl>
                                          <p:spTgt spid="21"/>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1000"/>
                                        <p:tgtEl>
                                          <p:spTgt spid="20"/>
                                        </p:tgtEl>
                                      </p:cBhvr>
                                    </p:animEffect>
                                    <p:set>
                                      <p:cBhvr>
                                        <p:cTn id="60" dur="1" fill="hold">
                                          <p:stCondLst>
                                            <p:cond delay="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7" grpId="0" animBg="1"/>
      <p:bldP spid="17" grpId="1" animBg="1"/>
      <p:bldP spid="19" grpId="0" animBg="1"/>
      <p:bldP spid="19" grpId="1" animBg="1"/>
      <p:bldP spid="21" grpId="0" animBg="1"/>
      <p:bldP spid="21"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endParaRPr lang="en-US" smtClean="0"/>
          </a:p>
        </p:txBody>
      </p:sp>
      <p:sp>
        <p:nvSpPr>
          <p:cNvPr id="6147" name="Content Placeholder 2"/>
          <p:cNvSpPr>
            <a:spLocks noGrp="1"/>
          </p:cNvSpPr>
          <p:nvPr>
            <p:ph idx="1"/>
          </p:nvPr>
        </p:nvSpPr>
        <p:spPr/>
        <p:txBody>
          <a:bodyPr/>
          <a:lstStyle/>
          <a:p>
            <a:pPr eaLnBrk="1" hangingPunct="1"/>
            <a:endParaRPr lang="en-US" smtClean="0"/>
          </a:p>
        </p:txBody>
      </p:sp>
      <p:pic>
        <p:nvPicPr>
          <p:cNvPr id="6148" name="Picture 3"/>
          <p:cNvPicPr>
            <a:picLocks noChangeAspect="1" noChangeArrowheads="1"/>
          </p:cNvPicPr>
          <p:nvPr/>
        </p:nvPicPr>
        <p:blipFill>
          <a:blip r:embed="rId2" cstate="print"/>
          <a:srcRect/>
          <a:stretch>
            <a:fillRect/>
          </a:stretch>
        </p:blipFill>
        <p:spPr bwMode="auto">
          <a:xfrm>
            <a:off x="0" y="1066800"/>
            <a:ext cx="9144000" cy="5791200"/>
          </a:xfrm>
          <a:prstGeom prst="rect">
            <a:avLst/>
          </a:prstGeom>
          <a:noFill/>
          <a:ln w="9525">
            <a:noFill/>
            <a:miter lim="800000"/>
            <a:headEnd/>
            <a:tailEnd/>
          </a:ln>
        </p:spPr>
      </p:pic>
      <p:sp>
        <p:nvSpPr>
          <p:cNvPr id="6149" name="Rectangular Callout 5"/>
          <p:cNvSpPr>
            <a:spLocks noChangeArrowheads="1"/>
          </p:cNvSpPr>
          <p:nvPr/>
        </p:nvSpPr>
        <p:spPr bwMode="auto">
          <a:xfrm>
            <a:off x="76200" y="228600"/>
            <a:ext cx="5181600" cy="1828800"/>
          </a:xfrm>
          <a:prstGeom prst="wedgeRectCallout">
            <a:avLst>
              <a:gd name="adj1" fmla="val -18264"/>
              <a:gd name="adj2" fmla="val 21699"/>
            </a:avLst>
          </a:prstGeom>
          <a:solidFill>
            <a:srgbClr val="FFCCFF"/>
          </a:solidFill>
          <a:ln w="9525" algn="ctr">
            <a:solidFill>
              <a:schemeClr val="tx1"/>
            </a:solidFill>
            <a:round/>
            <a:headEnd/>
            <a:tailEnd/>
          </a:ln>
        </p:spPr>
        <p:txBody>
          <a:bodyPr/>
          <a:lstStyle/>
          <a:p>
            <a:pPr algn="ctr">
              <a:lnSpc>
                <a:spcPct val="75000"/>
              </a:lnSpc>
            </a:pPr>
            <a:r>
              <a:rPr lang="en-US" sz="3200"/>
              <a:t>When communism spread to China in 1949, the USA feared the “domino theory” &amp; became more aggressive in its efforts to stop communism </a:t>
            </a:r>
          </a:p>
        </p:txBody>
      </p:sp>
      <p:pic>
        <p:nvPicPr>
          <p:cNvPr id="6" name="Picture 4"/>
          <p:cNvPicPr>
            <a:picLocks noChangeAspect="1" noChangeArrowheads="1"/>
          </p:cNvPicPr>
          <p:nvPr/>
        </p:nvPicPr>
        <p:blipFill>
          <a:blip r:embed="rId3" cstate="print"/>
          <a:srcRect/>
          <a:stretch>
            <a:fillRect/>
          </a:stretch>
        </p:blipFill>
        <p:spPr bwMode="auto">
          <a:xfrm>
            <a:off x="5334000" y="263525"/>
            <a:ext cx="3810000" cy="6442075"/>
          </a:xfrm>
          <a:prstGeom prst="rect">
            <a:avLst/>
          </a:prstGeom>
          <a:noFill/>
          <a:ln w="38100">
            <a:noFill/>
            <a:miter lim="800000"/>
            <a:headEnd/>
            <a:tailEnd/>
          </a:ln>
        </p:spPr>
      </p:pic>
      <p:sp>
        <p:nvSpPr>
          <p:cNvPr id="7" name="Rectangular Callout 5"/>
          <p:cNvSpPr>
            <a:spLocks noChangeArrowheads="1"/>
          </p:cNvSpPr>
          <p:nvPr/>
        </p:nvSpPr>
        <p:spPr bwMode="auto">
          <a:xfrm>
            <a:off x="76200" y="2209800"/>
            <a:ext cx="5181600" cy="1143000"/>
          </a:xfrm>
          <a:prstGeom prst="wedgeRectCallout">
            <a:avLst>
              <a:gd name="adj1" fmla="val -18264"/>
              <a:gd name="adj2" fmla="val 21699"/>
            </a:avLst>
          </a:prstGeom>
          <a:solidFill>
            <a:srgbClr val="CCFFCC"/>
          </a:solidFill>
          <a:ln w="9525" algn="ctr">
            <a:solidFill>
              <a:schemeClr val="tx1"/>
            </a:solidFill>
            <a:round/>
            <a:headEnd/>
            <a:tailEnd/>
          </a:ln>
        </p:spPr>
        <p:txBody>
          <a:bodyPr/>
          <a:lstStyle/>
          <a:p>
            <a:pPr algn="ctr">
              <a:lnSpc>
                <a:spcPct val="75000"/>
              </a:lnSpc>
            </a:pPr>
            <a:r>
              <a:rPr lang="en-US" sz="3200"/>
              <a:t>The USA went to war in  Korea to defend South Korea from communism </a:t>
            </a:r>
          </a:p>
        </p:txBody>
      </p:sp>
      <p:sp>
        <p:nvSpPr>
          <p:cNvPr id="8" name="Rectangular Callout 5"/>
          <p:cNvSpPr>
            <a:spLocks noChangeArrowheads="1"/>
          </p:cNvSpPr>
          <p:nvPr/>
        </p:nvSpPr>
        <p:spPr bwMode="auto">
          <a:xfrm>
            <a:off x="76200" y="3505200"/>
            <a:ext cx="5181600" cy="1143000"/>
          </a:xfrm>
          <a:prstGeom prst="wedgeRectCallout">
            <a:avLst>
              <a:gd name="adj1" fmla="val -18264"/>
              <a:gd name="adj2" fmla="val 21699"/>
            </a:avLst>
          </a:prstGeom>
          <a:solidFill>
            <a:srgbClr val="FFFFCC"/>
          </a:solidFill>
          <a:ln w="9525" algn="ctr">
            <a:solidFill>
              <a:schemeClr val="tx1"/>
            </a:solidFill>
            <a:round/>
            <a:headEnd/>
            <a:tailEnd/>
          </a:ln>
        </p:spPr>
        <p:txBody>
          <a:bodyPr/>
          <a:lstStyle/>
          <a:p>
            <a:pPr algn="ctr">
              <a:lnSpc>
                <a:spcPct val="75000"/>
              </a:lnSpc>
            </a:pPr>
            <a:r>
              <a:rPr lang="en-US" sz="3200"/>
              <a:t>The Soviet Union supplied weapons to the communists in North Korea during the war</a:t>
            </a:r>
          </a:p>
        </p:txBody>
      </p:sp>
      <p:sp>
        <p:nvSpPr>
          <p:cNvPr id="9" name="Rectangular Callout 5"/>
          <p:cNvSpPr>
            <a:spLocks noChangeArrowheads="1"/>
          </p:cNvSpPr>
          <p:nvPr/>
        </p:nvSpPr>
        <p:spPr bwMode="auto">
          <a:xfrm>
            <a:off x="76200" y="4800600"/>
            <a:ext cx="5181600" cy="1143000"/>
          </a:xfrm>
          <a:prstGeom prst="wedgeRectCallout">
            <a:avLst>
              <a:gd name="adj1" fmla="val -18264"/>
              <a:gd name="adj2" fmla="val 21699"/>
            </a:avLst>
          </a:prstGeom>
          <a:solidFill>
            <a:schemeClr val="tx2">
              <a:lumMod val="20000"/>
              <a:lumOff val="80000"/>
            </a:schemeClr>
          </a:solidFill>
          <a:ln w="9525" algn="ctr">
            <a:solidFill>
              <a:schemeClr val="tx1"/>
            </a:solidFill>
            <a:round/>
            <a:headEnd/>
            <a:tailEnd/>
          </a:ln>
        </p:spPr>
        <p:txBody>
          <a:bodyPr/>
          <a:lstStyle/>
          <a:p>
            <a:pPr algn="ctr">
              <a:lnSpc>
                <a:spcPct val="75000"/>
              </a:lnSpc>
              <a:defRPr/>
            </a:pPr>
            <a:r>
              <a:rPr lang="en-US" sz="3200" dirty="0">
                <a:cs typeface="Calibri" pitchFamily="34" charset="0"/>
              </a:rPr>
              <a:t>The type of indirect fight between the USA &amp; USSR </a:t>
            </a:r>
            <a:br>
              <a:rPr lang="en-US" sz="3200" dirty="0">
                <a:cs typeface="Calibri" pitchFamily="34" charset="0"/>
              </a:rPr>
            </a:br>
            <a:r>
              <a:rPr lang="en-US" sz="3200" dirty="0">
                <a:cs typeface="Calibri" pitchFamily="34" charset="0"/>
              </a:rPr>
              <a:t>is called a “proxy war”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0" y="2179638"/>
            <a:ext cx="9144000" cy="4906962"/>
          </a:xfrm>
          <a:prstGeom prst="rect">
            <a:avLst/>
          </a:prstGeom>
          <a:noFill/>
          <a:ln w="9525">
            <a:noFill/>
            <a:miter lim="800000"/>
            <a:headEnd/>
            <a:tailEnd/>
          </a:ln>
        </p:spPr>
      </p:pic>
      <p:sp>
        <p:nvSpPr>
          <p:cNvPr id="7171" name="Rectangle 4"/>
          <p:cNvSpPr>
            <a:spLocks noChangeArrowheads="1"/>
          </p:cNvSpPr>
          <p:nvPr/>
        </p:nvSpPr>
        <p:spPr bwMode="auto">
          <a:xfrm>
            <a:off x="2590800" y="6934200"/>
            <a:ext cx="4572000" cy="228600"/>
          </a:xfrm>
          <a:prstGeom prst="rect">
            <a:avLst/>
          </a:prstGeom>
          <a:solidFill>
            <a:schemeClr val="bg1"/>
          </a:solidFill>
          <a:ln w="9525" algn="ctr">
            <a:solidFill>
              <a:schemeClr val="bg1"/>
            </a:solidFill>
            <a:round/>
            <a:headEnd/>
            <a:tailEnd/>
          </a:ln>
        </p:spPr>
        <p:txBody>
          <a:bodyPr/>
          <a:lstStyle/>
          <a:p>
            <a:endParaRPr lang="en-US"/>
          </a:p>
        </p:txBody>
      </p:sp>
      <p:pic>
        <p:nvPicPr>
          <p:cNvPr id="7172" name="Picture 4" descr="usa flag"/>
          <p:cNvPicPr>
            <a:picLocks noChangeAspect="1" noChangeArrowheads="1"/>
          </p:cNvPicPr>
          <p:nvPr/>
        </p:nvPicPr>
        <p:blipFill>
          <a:blip r:embed="rId4" cstate="print"/>
          <a:srcRect r="10606"/>
          <a:stretch>
            <a:fillRect/>
          </a:stretch>
        </p:blipFill>
        <p:spPr bwMode="auto">
          <a:xfrm>
            <a:off x="2057400" y="1011238"/>
            <a:ext cx="2320925" cy="1590675"/>
          </a:xfrm>
          <a:prstGeom prst="rect">
            <a:avLst/>
          </a:prstGeom>
          <a:noFill/>
          <a:ln w="12700">
            <a:solidFill>
              <a:schemeClr val="tx1"/>
            </a:solidFill>
            <a:miter lim="800000"/>
            <a:headEnd/>
            <a:tailEnd/>
          </a:ln>
        </p:spPr>
      </p:pic>
      <p:pic>
        <p:nvPicPr>
          <p:cNvPr id="7173" name="Picture 3" descr="ussr flag"/>
          <p:cNvPicPr>
            <a:picLocks noChangeAspect="1" noChangeArrowheads="1"/>
          </p:cNvPicPr>
          <p:nvPr/>
        </p:nvPicPr>
        <p:blipFill>
          <a:blip r:embed="rId5" cstate="print"/>
          <a:srcRect/>
          <a:stretch>
            <a:fillRect/>
          </a:stretch>
        </p:blipFill>
        <p:spPr bwMode="auto">
          <a:xfrm>
            <a:off x="5029200" y="1014413"/>
            <a:ext cx="2286000" cy="1571625"/>
          </a:xfrm>
          <a:prstGeom prst="rect">
            <a:avLst/>
          </a:prstGeom>
          <a:noFill/>
          <a:ln w="12700">
            <a:solidFill>
              <a:schemeClr val="tx1"/>
            </a:solidFill>
            <a:miter lim="800000"/>
            <a:headEnd/>
            <a:tailEnd/>
          </a:ln>
        </p:spPr>
      </p:pic>
      <p:sp>
        <p:nvSpPr>
          <p:cNvPr id="7174" name="Rectangular Callout 13"/>
          <p:cNvSpPr>
            <a:spLocks noChangeArrowheads="1"/>
          </p:cNvSpPr>
          <p:nvPr/>
        </p:nvSpPr>
        <p:spPr bwMode="auto">
          <a:xfrm>
            <a:off x="152400" y="76200"/>
            <a:ext cx="8839200" cy="838200"/>
          </a:xfrm>
          <a:prstGeom prst="wedgeRectCallout">
            <a:avLst>
              <a:gd name="adj1" fmla="val -18264"/>
              <a:gd name="adj2" fmla="val 21699"/>
            </a:avLst>
          </a:prstGeom>
          <a:solidFill>
            <a:srgbClr val="FFFFCC"/>
          </a:solidFill>
          <a:ln w="9525" algn="ctr">
            <a:solidFill>
              <a:schemeClr val="tx1"/>
            </a:solidFill>
            <a:round/>
            <a:headEnd/>
            <a:tailEnd/>
          </a:ln>
        </p:spPr>
        <p:txBody>
          <a:bodyPr/>
          <a:lstStyle/>
          <a:p>
            <a:pPr algn="ctr">
              <a:lnSpc>
                <a:spcPct val="75000"/>
              </a:lnSpc>
              <a:tabLst>
                <a:tab pos="2297113" algn="l"/>
              </a:tabLst>
            </a:pPr>
            <a:r>
              <a:rPr lang="en-US" sz="3100"/>
              <a:t>From 1949 to 1970, the Cold War escalated as a result of a nuclear arms race, space race, &amp; espionage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AutoShape 6"/>
          <p:cNvSpPr>
            <a:spLocks noChangeArrowheads="1"/>
          </p:cNvSpPr>
          <p:nvPr/>
        </p:nvSpPr>
        <p:spPr bwMode="auto">
          <a:xfrm>
            <a:off x="76200" y="152400"/>
            <a:ext cx="8991600" cy="838200"/>
          </a:xfrm>
          <a:prstGeom prst="wedgeRectCallout">
            <a:avLst>
              <a:gd name="adj1" fmla="val 4977"/>
              <a:gd name="adj2" fmla="val 625"/>
            </a:avLst>
          </a:prstGeom>
          <a:solidFill>
            <a:srgbClr val="FFFFCC"/>
          </a:solidFill>
          <a:ln w="12700">
            <a:solidFill>
              <a:schemeClr val="tx1"/>
            </a:solidFill>
            <a:miter lim="800000"/>
            <a:headEnd/>
            <a:tailEnd/>
          </a:ln>
        </p:spPr>
        <p:txBody>
          <a:bodyPr/>
          <a:lstStyle/>
          <a:p>
            <a:pPr algn="ctr">
              <a:lnSpc>
                <a:spcPct val="80000"/>
              </a:lnSpc>
            </a:pPr>
            <a:r>
              <a:rPr lang="en-US" sz="3100"/>
              <a:t>The U.S. monopoly on nuclear weapons ended in 1949 when the USSR successfully tested an atomic bomb</a:t>
            </a:r>
          </a:p>
        </p:txBody>
      </p:sp>
      <p:pic>
        <p:nvPicPr>
          <p:cNvPr id="8195" name="Picture 10" descr="http://lh5.google.ca/abramsv/R8UfiKoD-GI/AAAAAAAAJkk/kP-FMWQsqL8/nb0101.jpg?imgmax=512"/>
          <p:cNvPicPr>
            <a:picLocks noChangeAspect="1" noChangeArrowheads="1"/>
          </p:cNvPicPr>
          <p:nvPr/>
        </p:nvPicPr>
        <p:blipFill>
          <a:blip r:embed="rId3" cstate="print"/>
          <a:srcRect/>
          <a:stretch>
            <a:fillRect/>
          </a:stretch>
        </p:blipFill>
        <p:spPr bwMode="auto">
          <a:xfrm>
            <a:off x="609600" y="1085850"/>
            <a:ext cx="8153400" cy="5772150"/>
          </a:xfrm>
          <a:prstGeom prst="rect">
            <a:avLst/>
          </a:prstGeom>
          <a:noFill/>
          <a:ln w="9525">
            <a:noFill/>
            <a:miter lim="800000"/>
            <a:headEnd/>
            <a:tailEnd/>
          </a:ln>
        </p:spPr>
      </p:pic>
      <p:pic>
        <p:nvPicPr>
          <p:cNvPr id="43020" name="Picture 12" descr="http://www.thisdaytrivia.com/content/atom_bomb_ussr.jpg"/>
          <p:cNvPicPr>
            <a:picLocks noChangeAspect="1" noChangeArrowheads="1"/>
          </p:cNvPicPr>
          <p:nvPr/>
        </p:nvPicPr>
        <p:blipFill>
          <a:blip r:embed="rId4" cstate="print"/>
          <a:srcRect l="-797" r="-2" b="11452"/>
          <a:stretch>
            <a:fillRect/>
          </a:stretch>
        </p:blipFill>
        <p:spPr bwMode="auto">
          <a:xfrm>
            <a:off x="309563" y="1066800"/>
            <a:ext cx="8453437" cy="5791200"/>
          </a:xfrm>
          <a:prstGeom prst="rect">
            <a:avLst/>
          </a:prstGeom>
          <a:noFill/>
          <a:ln w="9525">
            <a:noFill/>
            <a:miter lim="800000"/>
            <a:headEnd/>
            <a:tailEnd/>
          </a:ln>
        </p:spPr>
      </p:pic>
      <p:sp>
        <p:nvSpPr>
          <p:cNvPr id="14" name="AutoShape 6"/>
          <p:cNvSpPr>
            <a:spLocks noChangeArrowheads="1"/>
          </p:cNvSpPr>
          <p:nvPr/>
        </p:nvSpPr>
        <p:spPr bwMode="auto">
          <a:xfrm>
            <a:off x="609600" y="6019800"/>
            <a:ext cx="7924800" cy="762000"/>
          </a:xfrm>
          <a:prstGeom prst="wedgeRectCallout">
            <a:avLst>
              <a:gd name="adj1" fmla="val 4977"/>
              <a:gd name="adj2" fmla="val 625"/>
            </a:avLst>
          </a:prstGeom>
          <a:solidFill>
            <a:srgbClr val="CCFFCC"/>
          </a:solidFill>
          <a:ln w="12700">
            <a:solidFill>
              <a:schemeClr val="tx1"/>
            </a:solidFill>
            <a:miter lim="800000"/>
            <a:headEnd/>
            <a:tailEnd/>
          </a:ln>
        </p:spPr>
        <p:txBody>
          <a:bodyPr/>
          <a:lstStyle/>
          <a:p>
            <a:pPr algn="ctr">
              <a:lnSpc>
                <a:spcPct val="80000"/>
              </a:lnSpc>
            </a:pPr>
            <a:r>
              <a:rPr lang="en-US" sz="3100"/>
              <a:t>The Soviet development of the atomic bomb led </a:t>
            </a:r>
            <a:br>
              <a:rPr lang="en-US" sz="3100"/>
            </a:br>
            <a:r>
              <a:rPr lang="en-US" sz="3100"/>
              <a:t>to a nuclear arms race between the USA &amp; USSR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20"/>
                                        </p:tgtEl>
                                        <p:attrNameLst>
                                          <p:attrName>style.visibility</p:attrName>
                                        </p:attrNameLst>
                                      </p:cBhvr>
                                      <p:to>
                                        <p:strVal val="visible"/>
                                      </p:to>
                                    </p:set>
                                    <p:animEffect transition="in" filter="fade">
                                      <p:cBhvr>
                                        <p:cTn id="7" dur="1000"/>
                                        <p:tgtEl>
                                          <p:spTgt spid="430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4" descr="File:Mk17 bomb.jpg"/>
          <p:cNvPicPr>
            <a:picLocks noChangeAspect="1" noChangeArrowheads="1"/>
          </p:cNvPicPr>
          <p:nvPr/>
        </p:nvPicPr>
        <p:blipFill>
          <a:blip r:embed="rId3" cstate="print"/>
          <a:srcRect t="18475" b="7237"/>
          <a:stretch>
            <a:fillRect/>
          </a:stretch>
        </p:blipFill>
        <p:spPr bwMode="auto">
          <a:xfrm>
            <a:off x="381000" y="1828800"/>
            <a:ext cx="8401050" cy="4953000"/>
          </a:xfrm>
          <a:prstGeom prst="rect">
            <a:avLst/>
          </a:prstGeom>
          <a:noFill/>
          <a:ln w="9525">
            <a:noFill/>
            <a:miter lim="800000"/>
            <a:headEnd/>
            <a:tailEnd/>
          </a:ln>
        </p:spPr>
      </p:pic>
      <p:pic>
        <p:nvPicPr>
          <p:cNvPr id="13" name="Picture 2" descr="http://upload.wikimedia.org/wikipedia/commons/3/3d/IvyMike2.jpg"/>
          <p:cNvPicPr>
            <a:picLocks noChangeAspect="1" noChangeArrowheads="1"/>
          </p:cNvPicPr>
          <p:nvPr/>
        </p:nvPicPr>
        <p:blipFill>
          <a:blip r:embed="rId4" cstate="print"/>
          <a:srcRect/>
          <a:stretch>
            <a:fillRect/>
          </a:stretch>
        </p:blipFill>
        <p:spPr bwMode="auto">
          <a:xfrm>
            <a:off x="381000" y="1752600"/>
            <a:ext cx="8407400" cy="5045075"/>
          </a:xfrm>
          <a:prstGeom prst="rect">
            <a:avLst/>
          </a:prstGeom>
          <a:noFill/>
          <a:ln w="9525">
            <a:noFill/>
            <a:miter lim="800000"/>
            <a:headEnd/>
            <a:tailEnd/>
          </a:ln>
        </p:spPr>
      </p:pic>
      <p:sp>
        <p:nvSpPr>
          <p:cNvPr id="9220" name="AutoShape 17"/>
          <p:cNvSpPr>
            <a:spLocks noChangeArrowheads="1"/>
          </p:cNvSpPr>
          <p:nvPr/>
        </p:nvSpPr>
        <p:spPr bwMode="auto">
          <a:xfrm>
            <a:off x="76200" y="76200"/>
            <a:ext cx="4876800" cy="1600200"/>
          </a:xfrm>
          <a:prstGeom prst="wedgeRectCallout">
            <a:avLst>
              <a:gd name="adj1" fmla="val 1972"/>
              <a:gd name="adj2" fmla="val -42412"/>
            </a:avLst>
          </a:prstGeom>
          <a:solidFill>
            <a:srgbClr val="FFCCFF"/>
          </a:solidFill>
          <a:ln w="12700">
            <a:solidFill>
              <a:schemeClr val="tx1"/>
            </a:solidFill>
            <a:miter lim="800000"/>
            <a:headEnd/>
            <a:tailEnd/>
          </a:ln>
        </p:spPr>
        <p:txBody>
          <a:bodyPr/>
          <a:lstStyle/>
          <a:p>
            <a:pPr algn="ctr">
              <a:lnSpc>
                <a:spcPct val="80000"/>
              </a:lnSpc>
            </a:pPr>
            <a:r>
              <a:rPr lang="en-US" sz="3100"/>
              <a:t>In 1952, the USA tested the first hydrogen bomb which </a:t>
            </a:r>
            <a:br>
              <a:rPr lang="en-US" sz="3100"/>
            </a:br>
            <a:r>
              <a:rPr lang="en-US" sz="3100"/>
              <a:t>is 1,000 times more powerful than the atomic bomb </a:t>
            </a:r>
          </a:p>
        </p:txBody>
      </p:sp>
      <p:sp>
        <p:nvSpPr>
          <p:cNvPr id="15" name="AutoShape 18"/>
          <p:cNvSpPr>
            <a:spLocks noChangeArrowheads="1"/>
          </p:cNvSpPr>
          <p:nvPr/>
        </p:nvSpPr>
        <p:spPr bwMode="auto">
          <a:xfrm>
            <a:off x="5029200" y="76200"/>
            <a:ext cx="4038600" cy="1600200"/>
          </a:xfrm>
          <a:prstGeom prst="wedgeRectCallout">
            <a:avLst>
              <a:gd name="adj1" fmla="val 361"/>
              <a:gd name="adj2" fmla="val -50148"/>
            </a:avLst>
          </a:prstGeom>
          <a:solidFill>
            <a:srgbClr val="CCCCFF"/>
          </a:solidFill>
          <a:ln w="12700">
            <a:solidFill>
              <a:schemeClr val="tx1"/>
            </a:solidFill>
            <a:miter lim="800000"/>
            <a:headEnd/>
            <a:tailEnd/>
          </a:ln>
        </p:spPr>
        <p:txBody>
          <a:bodyPr/>
          <a:lstStyle/>
          <a:p>
            <a:pPr algn="ctr">
              <a:lnSpc>
                <a:spcPct val="80000"/>
              </a:lnSpc>
            </a:pPr>
            <a:r>
              <a:rPr lang="en-US" sz="3100"/>
              <a:t>The Soviet Union responded by detonating its own hydrogen bomb in 1953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17"/>
          <p:cNvSpPr>
            <a:spLocks noChangeArrowheads="1"/>
          </p:cNvSpPr>
          <p:nvPr/>
        </p:nvSpPr>
        <p:spPr bwMode="auto">
          <a:xfrm>
            <a:off x="152400" y="76200"/>
            <a:ext cx="8763000" cy="1219200"/>
          </a:xfrm>
          <a:prstGeom prst="wedgeRectCallout">
            <a:avLst>
              <a:gd name="adj1" fmla="val 1973"/>
              <a:gd name="adj2" fmla="val -42413"/>
            </a:avLst>
          </a:prstGeom>
          <a:solidFill>
            <a:schemeClr val="accent1">
              <a:lumMod val="20000"/>
              <a:lumOff val="80000"/>
            </a:schemeClr>
          </a:solidFill>
          <a:ln w="12700">
            <a:solidFill>
              <a:schemeClr val="tx1"/>
            </a:solidFill>
            <a:miter lim="800000"/>
            <a:headEnd/>
            <a:tailEnd/>
          </a:ln>
        </p:spPr>
        <p:txBody>
          <a:bodyPr/>
          <a:lstStyle/>
          <a:p>
            <a:pPr algn="ctr">
              <a:lnSpc>
                <a:spcPct val="80000"/>
              </a:lnSpc>
              <a:spcBef>
                <a:spcPts val="0"/>
              </a:spcBef>
              <a:defRPr/>
            </a:pPr>
            <a:r>
              <a:rPr lang="en-US" sz="3200" dirty="0"/>
              <a:t>By 1959, both the USA &amp; USSR developed rockets called intercontinental ballistic missiles (ICBMs) that could deliver nuclear warheads to distant targets </a:t>
            </a:r>
          </a:p>
        </p:txBody>
      </p:sp>
      <p:pic>
        <p:nvPicPr>
          <p:cNvPr id="10243" name="Picture 2" descr="http://upload.wikimedia.org/wikipedia/commons/9/97/Titan2_color_silo.jpg"/>
          <p:cNvPicPr>
            <a:picLocks noChangeAspect="1" noChangeArrowheads="1"/>
          </p:cNvPicPr>
          <p:nvPr/>
        </p:nvPicPr>
        <p:blipFill>
          <a:blip r:embed="rId2" cstate="print"/>
          <a:srcRect/>
          <a:stretch>
            <a:fillRect/>
          </a:stretch>
        </p:blipFill>
        <p:spPr bwMode="auto">
          <a:xfrm>
            <a:off x="152400" y="1371600"/>
            <a:ext cx="4114800" cy="5148263"/>
          </a:xfrm>
          <a:prstGeom prst="rect">
            <a:avLst/>
          </a:prstGeom>
          <a:noFill/>
          <a:ln w="9525">
            <a:noFill/>
            <a:miter lim="800000"/>
            <a:headEnd/>
            <a:tailEnd/>
          </a:ln>
        </p:spPr>
      </p:pic>
      <p:sp>
        <p:nvSpPr>
          <p:cNvPr id="10244" name="TextBox 3"/>
          <p:cNvSpPr txBox="1">
            <a:spLocks noChangeArrowheads="1"/>
          </p:cNvSpPr>
          <p:nvPr/>
        </p:nvSpPr>
        <p:spPr bwMode="auto">
          <a:xfrm>
            <a:off x="0" y="6472238"/>
            <a:ext cx="4343400" cy="461962"/>
          </a:xfrm>
          <a:prstGeom prst="rect">
            <a:avLst/>
          </a:prstGeom>
          <a:noFill/>
          <a:ln w="9525">
            <a:noFill/>
            <a:miter lim="800000"/>
            <a:headEnd/>
            <a:tailEnd/>
          </a:ln>
        </p:spPr>
        <p:txBody>
          <a:bodyPr>
            <a:spAutoFit/>
          </a:bodyPr>
          <a:lstStyle/>
          <a:p>
            <a:pPr algn="ctr"/>
            <a:r>
              <a:rPr lang="en-US" sz="2400"/>
              <a:t>U.S. Titan  ICMB from the 1960s </a:t>
            </a:r>
          </a:p>
        </p:txBody>
      </p:sp>
      <p:pic>
        <p:nvPicPr>
          <p:cNvPr id="10245" name="Picture 12" descr="icbm_1"/>
          <p:cNvPicPr>
            <a:picLocks noChangeAspect="1" noChangeArrowheads="1"/>
          </p:cNvPicPr>
          <p:nvPr/>
        </p:nvPicPr>
        <p:blipFill>
          <a:blip r:embed="rId3" cstate="print">
            <a:lum bright="-6000" contrast="24000"/>
          </a:blip>
          <a:srcRect/>
          <a:stretch>
            <a:fillRect/>
          </a:stretch>
        </p:blipFill>
        <p:spPr bwMode="auto">
          <a:xfrm>
            <a:off x="4419600" y="1416050"/>
            <a:ext cx="4648200" cy="5060950"/>
          </a:xfrm>
          <a:prstGeom prst="rect">
            <a:avLst/>
          </a:prstGeom>
          <a:noFill/>
          <a:ln w="12700">
            <a:noFill/>
            <a:miter lim="800000"/>
            <a:headEnd/>
            <a:tailEnd/>
          </a:ln>
        </p:spPr>
      </p:pic>
      <p:sp>
        <p:nvSpPr>
          <p:cNvPr id="10246" name="TextBox 5"/>
          <p:cNvSpPr txBox="1">
            <a:spLocks noChangeArrowheads="1"/>
          </p:cNvSpPr>
          <p:nvPr/>
        </p:nvSpPr>
        <p:spPr bwMode="auto">
          <a:xfrm>
            <a:off x="4343400" y="6477000"/>
            <a:ext cx="4800600" cy="457200"/>
          </a:xfrm>
          <a:prstGeom prst="rect">
            <a:avLst/>
          </a:prstGeom>
          <a:noFill/>
          <a:ln w="9525">
            <a:noFill/>
            <a:miter lim="800000"/>
            <a:headEnd/>
            <a:tailEnd/>
          </a:ln>
        </p:spPr>
        <p:txBody>
          <a:bodyPr>
            <a:spAutoFit/>
          </a:bodyPr>
          <a:lstStyle/>
          <a:p>
            <a:pPr algn="ctr"/>
            <a:r>
              <a:rPr lang="en-US" sz="2400"/>
              <a:t>Soviet ICMBs from 1960-1975</a:t>
            </a:r>
          </a:p>
        </p:txBody>
      </p:sp>
      <p:pic>
        <p:nvPicPr>
          <p:cNvPr id="11" name="Picture 6" descr="File:Тягач МЗКТ-79221 (комплекс Тополь-М).jpg"/>
          <p:cNvPicPr>
            <a:picLocks noChangeAspect="1" noChangeArrowheads="1"/>
          </p:cNvPicPr>
          <p:nvPr/>
        </p:nvPicPr>
        <p:blipFill>
          <a:blip r:embed="rId4" cstate="print"/>
          <a:srcRect/>
          <a:stretch>
            <a:fillRect/>
          </a:stretch>
        </p:blipFill>
        <p:spPr bwMode="auto">
          <a:xfrm>
            <a:off x="0" y="1371600"/>
            <a:ext cx="9009063" cy="5410200"/>
          </a:xfrm>
          <a:prstGeom prst="rect">
            <a:avLst/>
          </a:prstGeom>
          <a:noFill/>
          <a:ln w="9525">
            <a:noFill/>
            <a:miter lim="800000"/>
            <a:headEnd/>
            <a:tailEnd/>
          </a:ln>
        </p:spPr>
      </p:pic>
      <p:sp>
        <p:nvSpPr>
          <p:cNvPr id="17" name="Rectangle 16"/>
          <p:cNvSpPr>
            <a:spLocks noChangeArrowheads="1"/>
          </p:cNvSpPr>
          <p:nvPr/>
        </p:nvSpPr>
        <p:spPr bwMode="auto">
          <a:xfrm>
            <a:off x="304800" y="1600200"/>
            <a:ext cx="5522913" cy="461963"/>
          </a:xfrm>
          <a:prstGeom prst="rect">
            <a:avLst/>
          </a:prstGeom>
          <a:solidFill>
            <a:schemeClr val="bg1"/>
          </a:solidFill>
          <a:ln w="9525">
            <a:noFill/>
            <a:miter lim="800000"/>
            <a:headEnd/>
            <a:tailEnd/>
          </a:ln>
        </p:spPr>
        <p:txBody>
          <a:bodyPr wrap="none">
            <a:spAutoFit/>
          </a:bodyPr>
          <a:lstStyle/>
          <a:p>
            <a:pPr algn="ctr"/>
            <a:r>
              <a:rPr lang="en-US" sz="2400"/>
              <a:t>Soviet Transporter Erector Launcher (TEL) </a:t>
            </a:r>
          </a:p>
        </p:txBody>
      </p:sp>
      <p:pic>
        <p:nvPicPr>
          <p:cNvPr id="19" name="Picture 17" descr="Hình:Ohio-class submarine launches Trident ICBMs (artist concept).jpg"/>
          <p:cNvPicPr>
            <a:picLocks noChangeAspect="1" noChangeArrowheads="1"/>
          </p:cNvPicPr>
          <p:nvPr/>
        </p:nvPicPr>
        <p:blipFill>
          <a:blip r:embed="rId5" cstate="print"/>
          <a:srcRect/>
          <a:stretch>
            <a:fillRect/>
          </a:stretch>
        </p:blipFill>
        <p:spPr bwMode="auto">
          <a:xfrm>
            <a:off x="0" y="1371600"/>
            <a:ext cx="9144000" cy="5486400"/>
          </a:xfrm>
          <a:prstGeom prst="rect">
            <a:avLst/>
          </a:prstGeom>
          <a:noFill/>
          <a:ln w="38100">
            <a:noFill/>
            <a:miter lim="800000"/>
            <a:headEnd/>
            <a:tailEnd/>
          </a:ln>
        </p:spPr>
      </p:pic>
      <p:sp>
        <p:nvSpPr>
          <p:cNvPr id="20" name="Rectangle 19"/>
          <p:cNvSpPr>
            <a:spLocks noChangeArrowheads="1"/>
          </p:cNvSpPr>
          <p:nvPr/>
        </p:nvSpPr>
        <p:spPr bwMode="auto">
          <a:xfrm>
            <a:off x="228600" y="1524000"/>
            <a:ext cx="3060700" cy="461963"/>
          </a:xfrm>
          <a:prstGeom prst="rect">
            <a:avLst/>
          </a:prstGeom>
          <a:solidFill>
            <a:schemeClr val="bg1"/>
          </a:solidFill>
          <a:ln w="9525">
            <a:noFill/>
            <a:miter lim="800000"/>
            <a:headEnd/>
            <a:tailEnd/>
          </a:ln>
        </p:spPr>
        <p:txBody>
          <a:bodyPr wrap="none">
            <a:spAutoFit/>
          </a:bodyPr>
          <a:lstStyle/>
          <a:p>
            <a:pPr algn="ctr"/>
            <a:r>
              <a:rPr lang="en-US" sz="2400"/>
              <a:t>U.S. Polaris Submarine </a:t>
            </a:r>
          </a:p>
        </p:txBody>
      </p:sp>
      <p:pic>
        <p:nvPicPr>
          <p:cNvPr id="21" name="Picture 5" descr="721px-W87_MX_Missile_schematic">
            <a:hlinkClick r:id="rId6"/>
          </p:cNvPr>
          <p:cNvPicPr>
            <a:picLocks noChangeAspect="1" noChangeArrowheads="1"/>
          </p:cNvPicPr>
          <p:nvPr/>
        </p:nvPicPr>
        <p:blipFill>
          <a:blip r:embed="rId7" cstate="print"/>
          <a:srcRect/>
          <a:stretch>
            <a:fillRect/>
          </a:stretch>
        </p:blipFill>
        <p:spPr bwMode="auto">
          <a:xfrm>
            <a:off x="1371600" y="1371600"/>
            <a:ext cx="6629400" cy="55070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AutoShape 17"/>
          <p:cNvSpPr>
            <a:spLocks noChangeArrowheads="1"/>
          </p:cNvSpPr>
          <p:nvPr/>
        </p:nvSpPr>
        <p:spPr bwMode="auto">
          <a:xfrm>
            <a:off x="76200" y="76200"/>
            <a:ext cx="8991600" cy="1143000"/>
          </a:xfrm>
          <a:prstGeom prst="wedgeRectCallout">
            <a:avLst>
              <a:gd name="adj1" fmla="val 1972"/>
              <a:gd name="adj2" fmla="val -42412"/>
            </a:avLst>
          </a:prstGeom>
          <a:solidFill>
            <a:srgbClr val="FFFFCC"/>
          </a:solidFill>
          <a:ln w="12700">
            <a:solidFill>
              <a:schemeClr val="tx1"/>
            </a:solidFill>
            <a:miter lim="800000"/>
            <a:headEnd/>
            <a:tailEnd/>
          </a:ln>
        </p:spPr>
        <p:txBody>
          <a:bodyPr/>
          <a:lstStyle/>
          <a:p>
            <a:pPr algn="ctr">
              <a:lnSpc>
                <a:spcPct val="80000"/>
              </a:lnSpc>
            </a:pPr>
            <a:r>
              <a:rPr lang="en-US" sz="3000"/>
              <a:t>In the 1950s, U.S. President Eisenhower escalated the Cold War by using brinkmanship: threatening to use nuclear weapons &amp; willingness to go to the brink of war </a:t>
            </a:r>
          </a:p>
        </p:txBody>
      </p:sp>
      <p:pic>
        <p:nvPicPr>
          <p:cNvPr id="11267" name="Picture 2"/>
          <p:cNvPicPr>
            <a:picLocks noChangeAspect="1" noChangeArrowheads="1"/>
          </p:cNvPicPr>
          <p:nvPr/>
        </p:nvPicPr>
        <p:blipFill>
          <a:blip r:embed="rId3" cstate="print"/>
          <a:srcRect/>
          <a:stretch>
            <a:fillRect/>
          </a:stretch>
        </p:blipFill>
        <p:spPr bwMode="auto">
          <a:xfrm>
            <a:off x="0" y="1389063"/>
            <a:ext cx="6172200" cy="5468937"/>
          </a:xfrm>
          <a:prstGeom prst="rect">
            <a:avLst/>
          </a:prstGeom>
          <a:noFill/>
          <a:ln w="9525">
            <a:noFill/>
            <a:miter lim="800000"/>
            <a:headEnd/>
            <a:tailEnd/>
          </a:ln>
        </p:spPr>
      </p:pic>
      <p:pic>
        <p:nvPicPr>
          <p:cNvPr id="11268" name="Picture 1"/>
          <p:cNvPicPr>
            <a:picLocks noChangeAspect="1" noChangeArrowheads="1"/>
          </p:cNvPicPr>
          <p:nvPr/>
        </p:nvPicPr>
        <p:blipFill>
          <a:blip r:embed="rId4" cstate="print"/>
          <a:srcRect/>
          <a:stretch>
            <a:fillRect/>
          </a:stretch>
        </p:blipFill>
        <p:spPr bwMode="auto">
          <a:xfrm>
            <a:off x="0" y="1384300"/>
            <a:ext cx="1676400" cy="1435100"/>
          </a:xfrm>
          <a:prstGeom prst="rect">
            <a:avLst/>
          </a:prstGeom>
          <a:noFill/>
          <a:ln w="9525">
            <a:noFill/>
            <a:miter lim="800000"/>
            <a:headEnd/>
            <a:tailEnd/>
          </a:ln>
        </p:spPr>
      </p:pic>
      <p:pic>
        <p:nvPicPr>
          <p:cNvPr id="9" name="Picture 4" descr="aa_eisenhower_subj_e"/>
          <p:cNvPicPr>
            <a:picLocks noChangeAspect="1" noChangeArrowheads="1"/>
          </p:cNvPicPr>
          <p:nvPr/>
        </p:nvPicPr>
        <p:blipFill>
          <a:blip r:embed="rId5" cstate="print"/>
          <a:srcRect/>
          <a:stretch>
            <a:fillRect/>
          </a:stretch>
        </p:blipFill>
        <p:spPr bwMode="auto">
          <a:xfrm>
            <a:off x="6172200" y="1752600"/>
            <a:ext cx="2800350" cy="4079875"/>
          </a:xfrm>
          <a:prstGeom prst="rect">
            <a:avLst/>
          </a:prstGeom>
          <a:noFill/>
          <a:ln w="12700">
            <a:solidFill>
              <a:schemeClr val="tx1"/>
            </a:solidFill>
            <a:miter lim="800000"/>
            <a:headEnd/>
            <a:tailEnd/>
          </a:ln>
        </p:spPr>
      </p:pic>
      <p:sp>
        <p:nvSpPr>
          <p:cNvPr id="10" name="AutoShape 17"/>
          <p:cNvSpPr>
            <a:spLocks noChangeArrowheads="1"/>
          </p:cNvSpPr>
          <p:nvPr/>
        </p:nvSpPr>
        <p:spPr bwMode="auto">
          <a:xfrm>
            <a:off x="6172200" y="1371600"/>
            <a:ext cx="2895600" cy="3200400"/>
          </a:xfrm>
          <a:prstGeom prst="wedgeRectCallout">
            <a:avLst>
              <a:gd name="adj1" fmla="val 1972"/>
              <a:gd name="adj2" fmla="val -42412"/>
            </a:avLst>
          </a:prstGeom>
          <a:solidFill>
            <a:srgbClr val="CCFFCC"/>
          </a:solidFill>
          <a:ln w="12700">
            <a:solidFill>
              <a:schemeClr val="tx1"/>
            </a:solidFill>
            <a:miter lim="800000"/>
            <a:headEnd/>
            <a:tailEnd/>
          </a:ln>
        </p:spPr>
        <p:txBody>
          <a:bodyPr/>
          <a:lstStyle/>
          <a:p>
            <a:pPr algn="ctr">
              <a:lnSpc>
                <a:spcPct val="75000"/>
              </a:lnSpc>
            </a:pPr>
            <a:r>
              <a:rPr lang="en-US" sz="3000"/>
              <a:t>If the USSR attacked a NATO member, </a:t>
            </a:r>
            <a:br>
              <a:rPr lang="en-US" sz="3000"/>
            </a:br>
            <a:r>
              <a:rPr lang="en-US" sz="3000"/>
              <a:t>the U.S. would use massive retaliation: attack every major Soviet city &amp; military target </a:t>
            </a:r>
          </a:p>
        </p:txBody>
      </p:sp>
      <p:sp>
        <p:nvSpPr>
          <p:cNvPr id="11" name="AutoShape 17"/>
          <p:cNvSpPr>
            <a:spLocks noChangeArrowheads="1"/>
          </p:cNvSpPr>
          <p:nvPr/>
        </p:nvSpPr>
        <p:spPr bwMode="auto">
          <a:xfrm>
            <a:off x="6172200" y="4648200"/>
            <a:ext cx="2895600" cy="2133600"/>
          </a:xfrm>
          <a:prstGeom prst="wedgeRectCallout">
            <a:avLst>
              <a:gd name="adj1" fmla="val 1972"/>
              <a:gd name="adj2" fmla="val -42412"/>
            </a:avLst>
          </a:prstGeom>
          <a:solidFill>
            <a:srgbClr val="CCCCFF"/>
          </a:solidFill>
          <a:ln w="12700">
            <a:solidFill>
              <a:schemeClr val="tx1"/>
            </a:solidFill>
            <a:miter lim="800000"/>
            <a:headEnd/>
            <a:tailEnd/>
          </a:ln>
        </p:spPr>
        <p:txBody>
          <a:bodyPr/>
          <a:lstStyle/>
          <a:p>
            <a:pPr algn="ctr">
              <a:lnSpc>
                <a:spcPct val="75000"/>
              </a:lnSpc>
            </a:pPr>
            <a:r>
              <a:rPr lang="en-US" sz="3000"/>
              <a:t>As a result, </a:t>
            </a:r>
            <a:br>
              <a:rPr lang="en-US" sz="3000"/>
            </a:br>
            <a:r>
              <a:rPr lang="en-US" sz="3000"/>
              <a:t>the USA &amp; USSR began stockpiling nuclear weapons &amp; building up their militaries  </a:t>
            </a:r>
          </a:p>
        </p:txBody>
      </p:sp>
      <p:pic>
        <p:nvPicPr>
          <p:cNvPr id="12" name="Picture 11"/>
          <p:cNvPicPr>
            <a:picLocks noChangeAspect="1" noChangeArrowheads="1"/>
          </p:cNvPicPr>
          <p:nvPr/>
        </p:nvPicPr>
        <p:blipFill>
          <a:blip r:embed="rId6" cstate="print"/>
          <a:srcRect/>
          <a:stretch>
            <a:fillRect/>
          </a:stretch>
        </p:blipFill>
        <p:spPr bwMode="auto">
          <a:xfrm>
            <a:off x="0" y="1371600"/>
            <a:ext cx="6096000" cy="548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9"/>
                                        </p:tgtEl>
                                      </p:cBhvr>
                                    </p:animEffect>
                                    <p:set>
                                      <p:cBhvr>
                                        <p:cTn id="7" dur="1" fill="hold">
                                          <p:stCondLst>
                                            <p:cond delay="999"/>
                                          </p:stCondLst>
                                        </p:cTn>
                                        <p:tgtEl>
                                          <p:spTgt spid="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6"/>
  <p:tag name="DELIMITERS" val="3.1"/>
  <p:tag name="SHOWBARVISIBLE" val="True"/>
  <p:tag name="EXPANDSHOWBAR" val="True"/>
  <p:tag name="USESECONDARYMONITOR" val="True"/>
  <p:tag name="ENABLEPRESENTERVPAD" val="False"/>
  <p:tag name="DEFAULTPORT" val="1001"/>
  <p:tag name="REQUIREPASSWORD" val="Fals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USEENTERPRISEMANAGER" val="False"/>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CORRECTPOINTVALUE" val="100"/>
  <p:tag name="INCORRECTPOINTVALUE" val="0"/>
  <p:tag name="REALTIMEBACKUP" val="False"/>
  <p:tag name="ADDINALWAYSLOADED" val="False"/>
  <p:tag name="ZEROBASED" val="False"/>
  <p:tag name="AUTOADJUSTPARTRANGE" val="True"/>
  <p:tag name="CHARTSCALE" val="Tru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Brooks Template">
  <a:themeElements>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Brooks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Brooks desig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Brooks desig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Brooks desig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ooks desig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Brooks desig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Brooks desig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Brooks design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0000CC"/>
        </a:folHlink>
      </a:clrScheme>
      <a:clrMap bg1="lt1" tx1="dk1" bg2="lt2" tx2="dk2" accent1="accent1" accent2="accent2" accent3="accent3" accent4="accent4" accent5="accent5" accent6="accent6" hlink="hlink" folHlink="folHlink"/>
    </a:extraClrScheme>
    <a:extraClrScheme>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Brooks Template</Template>
  <TotalTime>665</TotalTime>
  <Words>1390</Words>
  <Application>Microsoft Office PowerPoint</Application>
  <PresentationFormat>On-screen Show (4:3)</PresentationFormat>
  <Paragraphs>84</Paragraphs>
  <Slides>21</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Calibri</vt:lpstr>
      <vt:lpstr>Arial</vt:lpstr>
      <vt:lpstr>Brooks Template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Overview of Kennedy, the Cold War &amp; Cuba </vt:lpstr>
      <vt:lpstr>Critical Thinking Question A</vt:lpstr>
      <vt:lpstr>Critical Thinking Question B</vt:lpstr>
      <vt:lpstr>Critical Thinking Question C</vt:lpstr>
    </vt:vector>
  </TitlesOfParts>
  <Company>GCPS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Brooks Baggett</dc:creator>
  <cp:lastModifiedBy>roselynf.coyne</cp:lastModifiedBy>
  <cp:revision>82</cp:revision>
  <dcterms:created xsi:type="dcterms:W3CDTF">2011-04-23T18:22:18Z</dcterms:created>
  <dcterms:modified xsi:type="dcterms:W3CDTF">2014-11-10T13:08:15Z</dcterms:modified>
</cp:coreProperties>
</file>