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80" r:id="rId2"/>
    <p:sldId id="283" r:id="rId3"/>
    <p:sldId id="288" r:id="rId4"/>
    <p:sldId id="282" r:id="rId5"/>
    <p:sldId id="284" r:id="rId6"/>
    <p:sldId id="290" r:id="rId7"/>
    <p:sldId id="289" r:id="rId8"/>
    <p:sldId id="281" r:id="rId9"/>
    <p:sldId id="293" r:id="rId10"/>
    <p:sldId id="294" r:id="rId11"/>
    <p:sldId id="291" r:id="rId12"/>
    <p:sldId id="296" r:id="rId13"/>
    <p:sldId id="298" r:id="rId14"/>
    <p:sldId id="297" r:id="rId15"/>
    <p:sldId id="295" r:id="rId16"/>
    <p:sldId id="302" r:id="rId17"/>
    <p:sldId id="301" r:id="rId18"/>
    <p:sldId id="300" r:id="rId19"/>
    <p:sldId id="299" r:id="rId20"/>
    <p:sldId id="307" r:id="rId21"/>
    <p:sldId id="303" r:id="rId22"/>
    <p:sldId id="305" r:id="rId23"/>
    <p:sldId id="306" r:id="rId24"/>
    <p:sldId id="311" r:id="rId25"/>
    <p:sldId id="334" r:id="rId26"/>
    <p:sldId id="312" r:id="rId27"/>
    <p:sldId id="337" r:id="rId28"/>
    <p:sldId id="338" r:id="rId29"/>
    <p:sldId id="315" r:id="rId30"/>
    <p:sldId id="322" r:id="rId31"/>
    <p:sldId id="339" r:id="rId32"/>
    <p:sldId id="340" r:id="rId33"/>
    <p:sldId id="335" r:id="rId34"/>
    <p:sldId id="333" r:id="rId35"/>
    <p:sldId id="309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ECFF"/>
    <a:srgbClr val="FFCC99"/>
    <a:srgbClr val="CCCCFF"/>
    <a:srgbClr val="FFCCFF"/>
    <a:srgbClr val="CCFFCC"/>
    <a:srgbClr val="FFFFC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7944" autoAdjust="0"/>
  </p:normalViewPr>
  <p:slideViewPr>
    <p:cSldViewPr>
      <p:cViewPr>
        <p:scale>
          <a:sx n="40" d="100"/>
          <a:sy n="40" d="100"/>
        </p:scale>
        <p:origin x="-111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4005A82-F443-42A2-A4CF-40C2BD8B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D77ED-4A00-4324-A73C-9B4E124D6031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2D0D4-37A9-41A7-B5AB-86373D9BFC0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0C307-B32C-4D0E-8400-C72868FB7C4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ADAD45-CB95-49ED-9B7D-40B482443B9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C7CC30-A09E-48CC-875E-065CC811F92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94C9D-CBBD-4DC6-B672-CF74ACF24EFA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320E11-EBBA-47EB-9E8C-DBE418F9B780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B61EE7-7485-4F13-A2FA-BB8707AB294E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sz="39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ED002-DA74-4A83-BCD9-83D5BE1DBA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CE4D1F-D19B-4F50-B6DD-8A4265C36CF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BB4FE-22BE-4F26-93D9-9890731B1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C1F6A-9EDA-47CB-90D7-970DA9F5AE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990DB-0C9E-4F84-B526-2D9BA9522C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70495-FF14-49C4-A74C-565F0759EF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04B1D-40B3-4310-8618-90AAD5F684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50"/>
              <a:chOff x="-3" y="1562"/>
              <a:chExt cx="5763" cy="65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5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9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19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60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1" y="1755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956 h 720"/>
                  <a:gd name="T4" fmla="*/ 243 w 1000"/>
                  <a:gd name="T5" fmla="*/ 365956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54" y="168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6 h 317"/>
                  <a:gd name="T4" fmla="*/ 624 w 624"/>
                  <a:gd name="T5" fmla="*/ 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85" y="1766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 h 317"/>
                  <a:gd name="T4" fmla="*/ 624 w 624"/>
                  <a:gd name="T5" fmla="*/ 21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24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52 h 272"/>
                  <a:gd name="T4" fmla="*/ 240 w 624"/>
                  <a:gd name="T5" fmla="*/ 575 h 272"/>
                  <a:gd name="T6" fmla="*/ 624 w 624"/>
                  <a:gd name="T7" fmla="*/ 65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37" y="1728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173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2 h 317"/>
                  <a:gd name="T4" fmla="*/ 624 w 624"/>
                  <a:gd name="T5" fmla="*/ 6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8 h 370"/>
                  <a:gd name="T4" fmla="*/ 624 w 624"/>
                  <a:gd name="T5" fmla="*/ 108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33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3 h 317"/>
                  <a:gd name="T4" fmla="*/ 624 w 624"/>
                  <a:gd name="T5" fmla="*/ 21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 h 272"/>
                  <a:gd name="T4" fmla="*/ 240 w 624"/>
                  <a:gd name="T5" fmla="*/ 557 h 272"/>
                  <a:gd name="T6" fmla="*/ 624 w 624"/>
                  <a:gd name="T7" fmla="*/ 63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42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2 h 317"/>
                  <a:gd name="T4" fmla="*/ 624 w 624"/>
                  <a:gd name="T5" fmla="*/ 6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681" y="165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6 h 317"/>
                  <a:gd name="T4" fmla="*/ 624 w 624"/>
                  <a:gd name="T5" fmla="*/ 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28" y="1733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4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60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 h 272"/>
                  <a:gd name="T4" fmla="*/ 240 w 624"/>
                  <a:gd name="T5" fmla="*/ 557 h 272"/>
                  <a:gd name="T6" fmla="*/ 624 w 624"/>
                  <a:gd name="T7" fmla="*/ 63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59" y="1693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6" r:id="rId2"/>
    <p:sldLayoutId id="2147483787" r:id="rId3"/>
    <p:sldLayoutId id="2147483788" r:id="rId4"/>
    <p:sldLayoutId id="2147483789" r:id="rId5"/>
    <p:sldLayoutId id="2147483790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e/Great_Schism_1054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■"/>
              <a:defRPr/>
            </a:pPr>
            <a:r>
              <a:rPr lang="en-US" sz="3900" u="sng" dirty="0" smtClean="0">
                <a:ea typeface="+mn-ea"/>
              </a:rPr>
              <a:t>Essential Question</a:t>
            </a:r>
            <a:r>
              <a:rPr lang="en-US" sz="3900" dirty="0" smtClean="0">
                <a:ea typeface="+mn-ea"/>
              </a:rPr>
              <a:t>: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sz="3900" dirty="0" smtClean="0"/>
              <a:t>What is the significance of the Byzantine Empire?</a:t>
            </a:r>
          </a:p>
          <a:p>
            <a:pPr marL="457200" lvl="1" indent="0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9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Byzantine Capital of Constantinople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39800"/>
            <a:ext cx="62357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Byzantine Empire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900" kern="0" dirty="0">
                <a:cs typeface="Calibri" pitchFamily="34" charset="0"/>
              </a:rPr>
              <a:t>Citizens in the Byzantine Empire thought of themselves as Romans &amp; they shared some similarities with the Roman Empire: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kumimoji="1" lang="en-US" sz="3900" kern="0" dirty="0">
                <a:cs typeface="Calibri" pitchFamily="34" charset="0"/>
              </a:rPr>
              <a:t>The Byzantine Empire kept alive    Greco-Roman culture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kumimoji="1" lang="en-US" sz="3900" kern="0" dirty="0">
                <a:cs typeface="Calibri" pitchFamily="34" charset="0"/>
              </a:rPr>
              <a:t>Constantinople was a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center for learning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where schools taught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philosophy, medicine,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 Greek and Latin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grammar, geometry</a:t>
            </a:r>
            <a:br>
              <a:rPr kumimoji="1" lang="en-US" sz="3900" kern="0" dirty="0">
                <a:cs typeface="Calibri" pitchFamily="34" charset="0"/>
              </a:rPr>
            </a:br>
            <a:endParaRPr kumimoji="1" lang="en-US" sz="3900" kern="0" dirty="0">
              <a:cs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endParaRPr kumimoji="1" lang="en-US" sz="3900" kern="0" dirty="0">
              <a:solidFill>
                <a:schemeClr val="folHlink"/>
              </a:solidFill>
              <a:cs typeface="Calibri" pitchFamily="34" charset="0"/>
            </a:endParaRPr>
          </a:p>
        </p:txBody>
      </p:sp>
      <p:pic>
        <p:nvPicPr>
          <p:cNvPr id="13316" name="Picture 4" descr="http://www.mlahanas.de/Hellas/Byzanz/Bio/KyrillMethod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488" y="3048000"/>
            <a:ext cx="38465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Byzantine Empire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900" kern="0" dirty="0">
                <a:cs typeface="Calibri" pitchFamily="34" charset="0"/>
              </a:rPr>
              <a:t>Citizens in the Byzantine Empire thought of themselves as Romans &amp; they shared some similarities with the Roman Empire:</a:t>
            </a:r>
          </a:p>
        </p:txBody>
      </p:sp>
      <p:pic>
        <p:nvPicPr>
          <p:cNvPr id="14340" name="Picture 5" descr="pantheon"/>
          <p:cNvPicPr>
            <a:picLocks noChangeAspect="1" noChangeArrowheads="1"/>
          </p:cNvPicPr>
          <p:nvPr/>
        </p:nvPicPr>
        <p:blipFill>
          <a:blip r:embed="rId3" cstate="print"/>
          <a:srcRect l="10570" t="5556" b="8771"/>
          <a:stretch>
            <a:fillRect/>
          </a:stretch>
        </p:blipFill>
        <p:spPr bwMode="auto">
          <a:xfrm>
            <a:off x="0" y="3194050"/>
            <a:ext cx="451326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5486400" y="24384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</a:rPr>
              <a:t>Byzantine Hagia Sophia</a:t>
            </a:r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0" y="6400800"/>
            <a:ext cx="4953000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was architecture similar?</a:t>
            </a:r>
          </a:p>
        </p:txBody>
      </p:sp>
      <p:pic>
        <p:nvPicPr>
          <p:cNvPr id="14343" name="Picture 12" descr="hagia Soph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925" y="3013075"/>
            <a:ext cx="4664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0" y="2676525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Roman Pantheon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Byzantine Empire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900" kern="0" dirty="0">
                <a:cs typeface="Calibri" pitchFamily="34" charset="0"/>
              </a:rPr>
              <a:t>Citizens in the Byzantine Empire thought of themselves as Romans &amp; they shared some similarities with the Roman Empire: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kumimoji="1" lang="en-US" sz="3900" kern="0" dirty="0">
                <a:cs typeface="Calibri" pitchFamily="34" charset="0"/>
              </a:rPr>
              <a:t>Constantinople used Roman-style  architecture such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as arches &amp; domes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kumimoji="1" lang="en-US" sz="3900" kern="0" dirty="0">
                <a:cs typeface="Calibri" pitchFamily="34" charset="0"/>
              </a:rPr>
              <a:t>Byzantine cities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had forums for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trade &amp; arenas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to entertain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citizens</a:t>
            </a:r>
          </a:p>
        </p:txBody>
      </p:sp>
      <p:pic>
        <p:nvPicPr>
          <p:cNvPr id="4" name="Picture 2" descr="istanbul market-fo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44958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ippodrome"/>
          <p:cNvPicPr>
            <a:picLocks noChangeAspect="1" noChangeArrowheads="1"/>
          </p:cNvPicPr>
          <p:nvPr/>
        </p:nvPicPr>
        <p:blipFill>
          <a:blip r:embed="rId4" cstate="print"/>
          <a:srcRect l="3334" r="3334"/>
          <a:stretch>
            <a:fillRect/>
          </a:stretch>
        </p:blipFill>
        <p:spPr bwMode="auto">
          <a:xfrm>
            <a:off x="4648200" y="33528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ippodrome race"/>
          <p:cNvPicPr>
            <a:picLocks noChangeAspect="1" noChangeArrowheads="1"/>
          </p:cNvPicPr>
          <p:nvPr/>
        </p:nvPicPr>
        <p:blipFill>
          <a:blip r:embed="rId5" cstate="print">
            <a:lum bright="12000" contrast="30000"/>
          </a:blip>
          <a:srcRect b="-1376"/>
          <a:stretch>
            <a:fillRect/>
          </a:stretch>
        </p:blipFill>
        <p:spPr bwMode="auto">
          <a:xfrm>
            <a:off x="4648200" y="3238500"/>
            <a:ext cx="4495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en-US" sz="3800" kern="0" dirty="0">
                <a:cs typeface="Calibri" pitchFamily="34" charset="0"/>
              </a:rPr>
              <a:t>One of the most impressive architectural buildings in the Byzantine Empire was a</a:t>
            </a:r>
            <a:br>
              <a:rPr kumimoji="1" lang="en-US" sz="3800" kern="0" dirty="0">
                <a:cs typeface="Calibri" pitchFamily="34" charset="0"/>
              </a:rPr>
            </a:br>
            <a:r>
              <a:rPr kumimoji="1" lang="en-US" sz="3800" kern="0" dirty="0">
                <a:cs typeface="Calibri" pitchFamily="34" charset="0"/>
              </a:rPr>
              <a:t>Christian cathedral called the Hagia Sophia </a:t>
            </a:r>
          </a:p>
        </p:txBody>
      </p:sp>
      <p:pic>
        <p:nvPicPr>
          <p:cNvPr id="16387" name="Picture 3" descr="hagia Soph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7239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agia Sophia2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685800" y="1625600"/>
            <a:ext cx="78867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Byzantine Empire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900" kern="0" dirty="0">
                <a:cs typeface="Calibri" pitchFamily="34" charset="0"/>
              </a:rPr>
              <a:t>Citizens in the Byzantine Empire thought of themselves as Romans &amp; they shared some similarities with the Roman Empire: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kumimoji="1" lang="en-US" sz="3900" kern="0" dirty="0">
                <a:cs typeface="Calibri" pitchFamily="34" charset="0"/>
              </a:rPr>
              <a:t>The official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language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was Latin,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but most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Byzantines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spoke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Greek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59436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Byzantine Empire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900" kern="0" dirty="0">
                <a:cs typeface="Calibri" pitchFamily="34" charset="0"/>
              </a:rPr>
              <a:t>Citizens in the Byzantine Empire thought of themselves as Romans &amp; they shared some similarities with the Roman Empire: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5867400" y="2438400"/>
            <a:ext cx="3276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>
                <a:solidFill>
                  <a:srgbClr val="0000CC"/>
                </a:solidFill>
              </a:rPr>
              <a:t>Religion in the Byzantine Empire</a:t>
            </a:r>
          </a:p>
        </p:txBody>
      </p:sp>
      <p:sp>
        <p:nvSpPr>
          <p:cNvPr id="18437" name="TextBox 13"/>
          <p:cNvSpPr txBox="1">
            <a:spLocks noChangeArrowheads="1"/>
          </p:cNvSpPr>
          <p:nvPr/>
        </p:nvSpPr>
        <p:spPr bwMode="auto">
          <a:xfrm>
            <a:off x="0" y="2514600"/>
            <a:ext cx="3352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>
                <a:solidFill>
                  <a:srgbClr val="C00000"/>
                </a:solidFill>
              </a:rPr>
              <a:t>Religion in the </a:t>
            </a:r>
            <a:br>
              <a:rPr lang="en-US" sz="2800">
                <a:solidFill>
                  <a:srgbClr val="C00000"/>
                </a:solidFill>
              </a:rPr>
            </a:br>
            <a:r>
              <a:rPr lang="en-US" sz="2800">
                <a:solidFill>
                  <a:srgbClr val="C00000"/>
                </a:solidFill>
              </a:rPr>
              <a:t>late Roman Empire</a:t>
            </a:r>
          </a:p>
        </p:txBody>
      </p:sp>
      <p:pic>
        <p:nvPicPr>
          <p:cNvPr id="18438" name="Picture 5" descr="sofi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67075"/>
            <a:ext cx="3505200" cy="3590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3581400" y="4267200"/>
            <a:ext cx="1752600" cy="1384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was </a:t>
            </a:r>
            <a:br>
              <a:rPr lang="en-US" sz="2800"/>
            </a:br>
            <a:r>
              <a:rPr lang="en-US" sz="2800"/>
              <a:t>religion similar?</a:t>
            </a:r>
          </a:p>
        </p:txBody>
      </p:sp>
      <p:pic>
        <p:nvPicPr>
          <p:cNvPr id="18440" name="Picture 4" descr="http://www.stjosephmelkitecatholicchurch.org/CONSTA_1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3276600"/>
            <a:ext cx="3187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en-US" sz="3900" kern="0" dirty="0">
                <a:cs typeface="Calibri" pitchFamily="34" charset="0"/>
              </a:rPr>
              <a:t>Because of its location close to Judea, most Byzantines had converted to Christianity before those in the Western Roman Empire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2106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Byzantine Empire</a:t>
            </a:r>
          </a:p>
        </p:txBody>
      </p:sp>
      <p:pic>
        <p:nvPicPr>
          <p:cNvPr id="32770" name="Picture 2" descr="http://www.kmkz.com/jonesj/gallery/Justinian%20and%20his%20Retin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73325"/>
            <a:ext cx="22860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14600"/>
            <a:ext cx="2028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35052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Roman government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3465513"/>
            <a:ext cx="1981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</a:rPr>
              <a:t>Byzantine government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5105400"/>
            <a:ext cx="1981200" cy="1384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was government similar?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900" kern="0" dirty="0">
                <a:cs typeface="Calibri" pitchFamily="34" charset="0"/>
              </a:rPr>
              <a:t>Citizens in the Byzantine Empire thought of themselves as Romans &amp; they shared some similarities with the Roman Empire: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kumimoji="1" lang="en-US" sz="3900" kern="0" dirty="0">
                <a:cs typeface="Calibri" pitchFamily="34" charset="0"/>
              </a:rPr>
              <a:t>Both the Roman &amp; Byzantine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Empires were ruled by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emperors who had absolute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power over the empire 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kumimoji="1" lang="en-US" sz="3900" kern="0" dirty="0">
                <a:cs typeface="Calibri" pitchFamily="34" charset="0"/>
              </a:rPr>
              <a:t>Justinian was the most </a:t>
            </a:r>
            <a:br>
              <a:rPr kumimoji="1" lang="en-US" sz="3900" kern="0" dirty="0">
                <a:cs typeface="Calibri" pitchFamily="34" charset="0"/>
              </a:rPr>
            </a:br>
            <a:r>
              <a:rPr kumimoji="1" lang="en-US" sz="3900" kern="0" dirty="0">
                <a:cs typeface="Calibri" pitchFamily="34" charset="0"/>
              </a:rPr>
              <a:t>famous Byzantine Emperor </a:t>
            </a:r>
            <a:br>
              <a:rPr kumimoji="1" lang="en-US" sz="3900" kern="0" dirty="0">
                <a:cs typeface="Calibri" pitchFamily="34" charset="0"/>
              </a:rPr>
            </a:br>
            <a:endParaRPr kumimoji="1" lang="en-US" sz="3900" kern="0" dirty="0">
              <a:cs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endParaRPr kumimoji="1" lang="en-US" sz="3900" kern="0" dirty="0">
              <a:solidFill>
                <a:schemeClr val="folHlink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175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3800" smtClean="0"/>
              <a:t>About 50 years after the fall of Rome, Byzantine Emperor Justinian came to power &amp; began reconquering Roman territories</a:t>
            </a:r>
          </a:p>
        </p:txBody>
      </p:sp>
      <p:pic>
        <p:nvPicPr>
          <p:cNvPr id="21507" name="Picture 4" descr="Justinian Empire"/>
          <p:cNvPicPr>
            <a:picLocks noChangeAspect="1" noChangeArrowheads="1"/>
          </p:cNvPicPr>
          <p:nvPr/>
        </p:nvPicPr>
        <p:blipFill>
          <a:blip r:embed="rId2" cstate="print"/>
          <a:srcRect l="3629" t="3268" r="4762" b="14862"/>
          <a:stretch>
            <a:fillRect/>
          </a:stretch>
        </p:blipFill>
        <p:spPr bwMode="auto">
          <a:xfrm>
            <a:off x="0" y="19812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 smtClean="0">
                <a:solidFill>
                  <a:srgbClr val="C00000"/>
                </a:solidFill>
              </a:rPr>
              <a:t>What happened to the </a:t>
            </a:r>
            <a:br>
              <a:rPr lang="en-US" sz="4000" smtClean="0">
                <a:solidFill>
                  <a:srgbClr val="C00000"/>
                </a:solidFill>
              </a:rPr>
            </a:br>
            <a:r>
              <a:rPr lang="en-US" sz="4000" smtClean="0">
                <a:solidFill>
                  <a:srgbClr val="C00000"/>
                </a:solidFill>
              </a:rPr>
              <a:t>Roman Empire by 500 A.D.?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C00000"/>
                </a:solidFill>
              </a:rPr>
              <a:t>In addition to empire building, </a:t>
            </a:r>
            <a:br>
              <a:rPr lang="en-US" sz="3600" smtClean="0">
                <a:solidFill>
                  <a:srgbClr val="C00000"/>
                </a:solidFill>
              </a:rPr>
            </a:br>
            <a:r>
              <a:rPr lang="en-US" sz="3600" smtClean="0">
                <a:solidFill>
                  <a:srgbClr val="C00000"/>
                </a:solidFill>
              </a:rPr>
              <a:t>what else did Emperor Justinian value?</a:t>
            </a:r>
          </a:p>
        </p:txBody>
      </p:sp>
      <p:pic>
        <p:nvPicPr>
          <p:cNvPr id="22531" name="Picture 2" descr="http://www.kmkz.com/jonesj/gallery/Justinian%20and%20his%20Retin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1143000"/>
            <a:ext cx="91582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The Justinian Code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To oversee his new empire, Justinian ordered legal experts to consolidate  old Roman laws into a single law code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The Justinian Code served as the legal basis for criminal justice, marriage, property, slavery, &amp; women’s rights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The law code became one of the most important legacies of the Byzantine Empire &amp; served as the basis for laws for the next 900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In addition to expanding the empire &amp; creating a uniform set of laws, Emperor Justinian also began large building projects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He ordered the construction of the </a:t>
            </a:r>
            <a:br>
              <a:rPr lang="en-US" sz="3800" smtClean="0"/>
            </a:br>
            <a:r>
              <a:rPr lang="en-US" sz="3800" smtClean="0"/>
              <a:t>Hagia Sophia </a:t>
            </a:r>
            <a:br>
              <a:rPr lang="en-US" sz="3800" smtClean="0"/>
            </a:br>
            <a:r>
              <a:rPr lang="en-US" sz="3800" smtClean="0"/>
              <a:t>to show the </a:t>
            </a:r>
            <a:br>
              <a:rPr lang="en-US" sz="3800" smtClean="0"/>
            </a:br>
            <a:r>
              <a:rPr lang="en-US" sz="3800" smtClean="0"/>
              <a:t>importance of </a:t>
            </a:r>
            <a:br>
              <a:rPr lang="en-US" sz="3800" smtClean="0"/>
            </a:br>
            <a:r>
              <a:rPr lang="en-US" sz="3800" smtClean="0"/>
              <a:t>the church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He built hospitals,</a:t>
            </a:r>
            <a:br>
              <a:rPr lang="en-US" sz="3800" smtClean="0"/>
            </a:br>
            <a:r>
              <a:rPr lang="en-US" sz="3800" smtClean="0"/>
              <a:t> aqueducts, </a:t>
            </a:r>
            <a:br>
              <a:rPr lang="en-US" sz="3800" smtClean="0"/>
            </a:br>
            <a:r>
              <a:rPr lang="en-US" sz="3800" smtClean="0"/>
              <a:t>public baths, </a:t>
            </a:r>
            <a:br>
              <a:rPr lang="en-US" sz="3800" smtClean="0"/>
            </a:br>
            <a:r>
              <a:rPr lang="en-US" sz="3800" smtClean="0"/>
              <a:t>schools, &amp; courts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4400" kern="0" dirty="0">
                <a:solidFill>
                  <a:schemeClr val="tx2"/>
                </a:solidFill>
                <a:ea typeface="+mj-ea"/>
                <a:cs typeface="Calibri" pitchFamily="34" charset="0"/>
              </a:rPr>
              <a:t>Justinian</a:t>
            </a:r>
          </a:p>
        </p:txBody>
      </p:sp>
      <p:pic>
        <p:nvPicPr>
          <p:cNvPr id="24580" name="Picture 9" descr="http://www.1st-art-gallery.com/thumbnail/224241/1/Ruins-Of-The-Grand-Aqueduct-Of-Ancient-Carthage-Plate-23-From-Views-In-The-Ottoman-Em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825" y="2895600"/>
            <a:ext cx="4702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Justinian’s wife Theodora </a:t>
            </a:r>
            <a:br>
              <a:rPr lang="en-US" sz="3800" smtClean="0"/>
            </a:br>
            <a:r>
              <a:rPr lang="en-US" sz="3800" smtClean="0"/>
              <a:t>had a lot of power &amp; </a:t>
            </a:r>
            <a:br>
              <a:rPr lang="en-US" sz="3800" smtClean="0"/>
            </a:br>
            <a:r>
              <a:rPr lang="en-US" sz="3800" smtClean="0"/>
              <a:t>influence in the </a:t>
            </a:r>
            <a:br>
              <a:rPr lang="en-US" sz="3800" smtClean="0"/>
            </a:br>
            <a:r>
              <a:rPr lang="en-US" sz="3800" smtClean="0"/>
              <a:t>Byzantine Empire: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She met with &amp; wrote </a:t>
            </a:r>
            <a:br>
              <a:rPr lang="en-US" sz="3800" smtClean="0"/>
            </a:br>
            <a:r>
              <a:rPr lang="en-US" sz="3800" smtClean="0"/>
              <a:t>to foreign leaders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She advised Justinian </a:t>
            </a:r>
            <a:br>
              <a:rPr lang="en-US" sz="3800" smtClean="0"/>
            </a:br>
            <a:r>
              <a:rPr lang="en-US" sz="3800" smtClean="0"/>
              <a:t>&amp; helped him pass laws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She encouraged </a:t>
            </a:r>
            <a:br>
              <a:rPr lang="en-US" sz="3800" smtClean="0"/>
            </a:br>
            <a:r>
              <a:rPr lang="en-US" sz="3800" smtClean="0"/>
              <a:t>building of Christian </a:t>
            </a:r>
            <a:br>
              <a:rPr lang="en-US" sz="3800" smtClean="0"/>
            </a:br>
            <a:r>
              <a:rPr lang="en-US" sz="3800" smtClean="0"/>
              <a:t>cathedrals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4400" kern="0" dirty="0">
                <a:solidFill>
                  <a:schemeClr val="tx2"/>
                </a:solidFill>
                <a:ea typeface="+mj-ea"/>
                <a:cs typeface="Calibri" pitchFamily="34" charset="0"/>
              </a:rPr>
              <a:t>Empress Theodora </a:t>
            </a:r>
          </a:p>
        </p:txBody>
      </p:sp>
      <p:pic>
        <p:nvPicPr>
          <p:cNvPr id="25604" name="Picture 5" descr="http://www.mlahanas.de/Hellas/Byzanz/Bio/Theodor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09613"/>
            <a:ext cx="3581400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The Division of Christianity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800" kern="0" dirty="0">
                <a:cs typeface="Calibri" pitchFamily="34" charset="0"/>
              </a:rPr>
              <a:t>Because of the distance &amp; lack of contact between Byzantine Empire &amp; Western Europe, Christianity developed differently 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kumimoji="1" lang="en-US" sz="3800" kern="0" dirty="0">
                <a:cs typeface="Calibri" pitchFamily="34" charset="0"/>
              </a:rPr>
              <a:t>All Christians</a:t>
            </a:r>
            <a:br>
              <a:rPr kumimoji="1" lang="en-US" sz="3800" kern="0" dirty="0">
                <a:cs typeface="Calibri" pitchFamily="34" charset="0"/>
              </a:rPr>
            </a:br>
            <a:r>
              <a:rPr kumimoji="1" lang="en-US" sz="3800" kern="0" dirty="0">
                <a:cs typeface="Calibri" pitchFamily="34" charset="0"/>
              </a:rPr>
              <a:t>based their </a:t>
            </a:r>
            <a:br>
              <a:rPr kumimoji="1" lang="en-US" sz="3800" kern="0" dirty="0">
                <a:cs typeface="Calibri" pitchFamily="34" charset="0"/>
              </a:rPr>
            </a:br>
            <a:r>
              <a:rPr kumimoji="1" lang="en-US" sz="3800" kern="0" dirty="0">
                <a:cs typeface="Calibri" pitchFamily="34" charset="0"/>
              </a:rPr>
              <a:t>faith on Jesus</a:t>
            </a:r>
            <a:br>
              <a:rPr kumimoji="1" lang="en-US" sz="3800" kern="0" dirty="0">
                <a:cs typeface="Calibri" pitchFamily="34" charset="0"/>
              </a:rPr>
            </a:br>
            <a:r>
              <a:rPr kumimoji="1" lang="en-US" sz="3800" kern="0" dirty="0">
                <a:cs typeface="Calibri" pitchFamily="34" charset="0"/>
              </a:rPr>
              <a:t>&amp; the Bible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kumimoji="1" lang="en-US" sz="3800" kern="0" dirty="0">
                <a:cs typeface="Calibri" pitchFamily="34" charset="0"/>
              </a:rPr>
              <a:t>But they had </a:t>
            </a:r>
            <a:br>
              <a:rPr kumimoji="1" lang="en-US" sz="3800" kern="0" dirty="0">
                <a:cs typeface="Calibri" pitchFamily="34" charset="0"/>
              </a:rPr>
            </a:br>
            <a:r>
              <a:rPr kumimoji="1" lang="en-US" sz="3800" kern="0" dirty="0">
                <a:cs typeface="Calibri" pitchFamily="34" charset="0"/>
              </a:rPr>
              <a:t>different </a:t>
            </a:r>
            <a:br>
              <a:rPr kumimoji="1" lang="en-US" sz="3800" kern="0" dirty="0">
                <a:cs typeface="Calibri" pitchFamily="34" charset="0"/>
              </a:rPr>
            </a:br>
            <a:r>
              <a:rPr kumimoji="1" lang="en-US" sz="3800" kern="0" dirty="0">
                <a:cs typeface="Calibri" pitchFamily="34" charset="0"/>
              </a:rPr>
              <a:t>practices </a:t>
            </a:r>
            <a:br>
              <a:rPr kumimoji="1" lang="en-US" sz="3800" kern="0" dirty="0">
                <a:cs typeface="Calibri" pitchFamily="34" charset="0"/>
              </a:rPr>
            </a:br>
            <a:r>
              <a:rPr kumimoji="1" lang="en-US" sz="3800" kern="0" dirty="0">
                <a:cs typeface="Calibri" pitchFamily="34" charset="0"/>
              </a:rPr>
              <a:t>to show </a:t>
            </a:r>
            <a:br>
              <a:rPr kumimoji="1" lang="en-US" sz="3800" kern="0" dirty="0">
                <a:cs typeface="Calibri" pitchFamily="34" charset="0"/>
              </a:rPr>
            </a:br>
            <a:r>
              <a:rPr kumimoji="1" lang="en-US" sz="3800" kern="0" dirty="0">
                <a:cs typeface="Calibri" pitchFamily="34" charset="0"/>
              </a:rPr>
              <a:t>their faith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36220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The Division of Christianity 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Christians were organized the same way: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Archbishops &amp; bishops oversaw regions where Christianity was practiced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Priests led</a:t>
            </a:r>
            <a:br>
              <a:rPr lang="en-US" sz="3900" smtClean="0"/>
            </a:br>
            <a:r>
              <a:rPr lang="en-US" sz="3900" smtClean="0"/>
              <a:t>individual </a:t>
            </a:r>
            <a:br>
              <a:rPr lang="en-US" sz="3900" smtClean="0"/>
            </a:br>
            <a:r>
              <a:rPr lang="en-US" sz="3900" smtClean="0"/>
              <a:t>churches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But, Christians </a:t>
            </a:r>
            <a:br>
              <a:rPr lang="en-US" sz="3900" smtClean="0"/>
            </a:br>
            <a:r>
              <a:rPr lang="en-US" sz="3900" smtClean="0"/>
              <a:t>in the East &amp; </a:t>
            </a:r>
            <a:br>
              <a:rPr lang="en-US" sz="3900" smtClean="0"/>
            </a:br>
            <a:r>
              <a:rPr lang="en-US" sz="3900" smtClean="0"/>
              <a:t>West disagreed</a:t>
            </a:r>
            <a:br>
              <a:rPr lang="en-US" sz="3900" smtClean="0"/>
            </a:br>
            <a:r>
              <a:rPr lang="en-US" sz="3900" smtClean="0"/>
              <a:t>over leadership</a:t>
            </a:r>
            <a:br>
              <a:rPr lang="en-US" sz="3900" smtClean="0"/>
            </a:br>
            <a:r>
              <a:rPr lang="en-US" sz="3900" smtClean="0"/>
              <a:t>of the Church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3900" smtClean="0"/>
          </a:p>
        </p:txBody>
      </p:sp>
      <p:pic>
        <p:nvPicPr>
          <p:cNvPr id="27652" name="Picture 2" descr="http://extremecatholic.blogspot.com/images/sm-hierarchy-462x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25" y="2286000"/>
            <a:ext cx="5616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The Division of Christianity 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5486400" cy="6019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Christians in </a:t>
            </a:r>
            <a:br>
              <a:rPr lang="en-US" sz="3800" smtClean="0"/>
            </a:br>
            <a:r>
              <a:rPr lang="en-US" sz="3800" smtClean="0"/>
              <a:t>Western Europe: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Believed that there should be a Pope to oversee bishops &amp; </a:t>
            </a:r>
            <a:br>
              <a:rPr lang="en-US" sz="3800" smtClean="0"/>
            </a:br>
            <a:r>
              <a:rPr lang="en-US" sz="3800" smtClean="0"/>
              <a:t>give authority to all Christians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Christians in Western Europe accepted the authority of the Pope</a:t>
            </a:r>
          </a:p>
        </p:txBody>
      </p:sp>
      <p:pic>
        <p:nvPicPr>
          <p:cNvPr id="28676" name="Picture 4" descr="http://jeffpearlman.com/wp-content/uploads/2010/03/pope-bened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04875"/>
            <a:ext cx="3962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The Division of Christianity 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6248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mtClean="0"/>
              <a:t>Christians in Eastern Europe: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mtClean="0"/>
              <a:t>Believed that the Byzantine Emperor had authority over issues involving Christianity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mtClean="0"/>
              <a:t>Byzantine emperors relied on a Patriarch to oversee the church, but the emperor had final authority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mtClean="0"/>
              <a:t>Christians in the Byzantine Empire did not accept the authority of the Pope </a:t>
            </a:r>
          </a:p>
        </p:txBody>
      </p:sp>
      <p:pic>
        <p:nvPicPr>
          <p:cNvPr id="29700" name="Picture 4" descr="http://3.bp.blogspot.com/_QfVWU-2pVL4/SuJUIO2yOfI/AAAAAAAAJO0/xBuvLVTj3eM/s1600/Ecumenical%2BPatriarch%2BBartholomew%2BI,%2Bleader%2Bof%2BChristian%2BOrthodox%2BChurch,%2Baddressing%2Benvironmental%2Bchallenges%2BMississippi%2BRiver%2BLouisiana%2BNew%2BOrleans,%2BOct.%2B21,%2B2009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1143000"/>
            <a:ext cx="294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0725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Division of Christianity 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One of the biggest controversies among Christians was the use of icons: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Icons were religious </a:t>
            </a:r>
            <a:br>
              <a:rPr lang="en-US" sz="3900" smtClean="0"/>
            </a:br>
            <a:r>
              <a:rPr lang="en-US" sz="3900" smtClean="0"/>
              <a:t>images to help </a:t>
            </a:r>
            <a:br>
              <a:rPr lang="en-US" sz="3900" smtClean="0"/>
            </a:br>
            <a:r>
              <a:rPr lang="en-US" sz="3900" smtClean="0"/>
              <a:t>Christians in their </a:t>
            </a:r>
            <a:br>
              <a:rPr lang="en-US" sz="3900" smtClean="0"/>
            </a:br>
            <a:r>
              <a:rPr lang="en-US" sz="3900" smtClean="0"/>
              <a:t>prayers &amp; worship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Some Christians thought</a:t>
            </a:r>
            <a:br>
              <a:rPr lang="en-US" sz="3900" smtClean="0"/>
            </a:br>
            <a:r>
              <a:rPr lang="en-US" sz="3900" smtClean="0"/>
              <a:t>this was “idol worship”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In 730, the Byzantine </a:t>
            </a:r>
            <a:br>
              <a:rPr lang="en-US" sz="3900" smtClean="0"/>
            </a:br>
            <a:r>
              <a:rPr lang="en-US" sz="3900" smtClean="0"/>
              <a:t>Emperor banned icons </a:t>
            </a:r>
            <a:br>
              <a:rPr lang="en-US" sz="3900" smtClean="0"/>
            </a:br>
            <a:r>
              <a:rPr lang="en-US" sz="3900" smtClean="0"/>
              <a:t>&amp; many Christians rioted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868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 The Fall of the Roman Empire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52400" y="152400"/>
            <a:ext cx="4419600" cy="1371600"/>
          </a:xfrm>
          <a:prstGeom prst="wedgeRectCallout">
            <a:avLst>
              <a:gd name="adj1" fmla="val 37352"/>
              <a:gd name="adj2" fmla="val 177593"/>
            </a:avLst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After the Pax Romana, the Roman Empire entered an era of decline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4724400" y="228600"/>
            <a:ext cx="4419600" cy="990600"/>
          </a:xfrm>
          <a:prstGeom prst="wedgeRectCallout">
            <a:avLst>
              <a:gd name="adj1" fmla="val -59718"/>
              <a:gd name="adj2" fmla="val 248921"/>
            </a:avLst>
          </a:prstGeom>
          <a:solidFill>
            <a:srgbClr val="FF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The Roman Empire had a series of weak emperors</a:t>
            </a: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152400" y="5029200"/>
            <a:ext cx="4191000" cy="1752600"/>
          </a:xfrm>
          <a:prstGeom prst="wedgeRectCallout">
            <a:avLst>
              <a:gd name="adj1" fmla="val 43829"/>
              <a:gd name="adj2" fmla="val -128523"/>
            </a:avLst>
          </a:prstGeom>
          <a:solidFill>
            <a:srgbClr val="CC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Romans had a large trade imbalance </a:t>
            </a:r>
            <a:br>
              <a:rPr lang="en-US" sz="3200"/>
            </a:br>
            <a:r>
              <a:rPr lang="en-US" sz="3200"/>
              <a:t>(they bought more than they produced)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4495800" y="5029200"/>
            <a:ext cx="4648200" cy="1752600"/>
          </a:xfrm>
          <a:prstGeom prst="wedgeRectCallout">
            <a:avLst>
              <a:gd name="adj1" fmla="val -54810"/>
              <a:gd name="adj2" fmla="val -131620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As Rome grew more in debt, the military became weak &amp; began using foreign mercenary soldiers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Iconoclasts-manuscript-illus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76200" y="0"/>
            <a:ext cx="4419600" cy="1347788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/>
              <a:t>Emperor Leo III ordered the destruction of icons in the Byzantine Empire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0" y="-36513"/>
            <a:ext cx="4495800" cy="176688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/>
              <a:t>Riots broke out between people who wanted icons &amp; </a:t>
            </a:r>
            <a:r>
              <a:rPr lang="en-US" sz="3200" u="sng"/>
              <a:t>iconoclasts</a:t>
            </a:r>
            <a:r>
              <a:rPr lang="en-US" sz="3200"/>
              <a:t> (those who wanted to ban icons)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4992688"/>
            <a:ext cx="5562600" cy="177006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/>
              <a:t>The Pope in Western Europe supported the use of icons &amp; called the Byzantine Emperor a heretic (a believer of false ideas)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43600" y="4595813"/>
            <a:ext cx="3048000" cy="2185987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/>
              <a:t>The Pope excommunicated the emperor (kicked him out of the church)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Division of Christianity 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smtClean="0"/>
              <a:t>These disagreements led to deep divisions among Christians</a:t>
            </a:r>
            <a:r>
              <a:rPr lang="en-US" sz="3000" smtClean="0"/>
              <a:t> </a:t>
            </a:r>
            <a:r>
              <a:rPr lang="en-US" sz="3900" smtClean="0"/>
              <a:t>&amp;</a:t>
            </a:r>
            <a:r>
              <a:rPr lang="en-US" sz="3000" smtClean="0"/>
              <a:t> </a:t>
            </a:r>
            <a:r>
              <a:rPr lang="en-US" sz="3900" smtClean="0"/>
              <a:t>the</a:t>
            </a:r>
            <a:r>
              <a:rPr lang="en-US" sz="3000" smtClean="0"/>
              <a:t> </a:t>
            </a:r>
            <a:r>
              <a:rPr lang="en-US" sz="3900" smtClean="0"/>
              <a:t>Great</a:t>
            </a:r>
            <a:r>
              <a:rPr lang="en-US" sz="3000" smtClean="0"/>
              <a:t> </a:t>
            </a:r>
            <a:r>
              <a:rPr lang="en-US" sz="3900" smtClean="0"/>
              <a:t>Schism</a:t>
            </a:r>
            <a:r>
              <a:rPr lang="en-US" sz="3000" smtClean="0"/>
              <a:t> </a:t>
            </a:r>
            <a:r>
              <a:rPr lang="en-US" sz="3900" smtClean="0"/>
              <a:t>(split) occurred in 1054:</a:t>
            </a:r>
          </a:p>
        </p:txBody>
      </p:sp>
      <p:pic>
        <p:nvPicPr>
          <p:cNvPr id="33796" name="Picture 4" descr="http://4.bp.blogspot.com/_NlY4O0T3QL0/TBpoE3xswnI/AAAAAAAAAEQ/t3cZ0Qijqf0/s320/sch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0775" y="2616200"/>
            <a:ext cx="54832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http://aftercatharine.files.wordpress.com/2010/03/schi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44800"/>
            <a:ext cx="3802063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File:Great Schism 1054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14400"/>
            <a:ext cx="8013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Division of Christianity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" y="76200"/>
            <a:ext cx="4267200" cy="1371600"/>
          </a:xfrm>
          <a:prstGeom prst="wedgeRectCallout">
            <a:avLst>
              <a:gd name="adj1" fmla="val -958"/>
              <a:gd name="adj2" fmla="val 168296"/>
            </a:avLst>
          </a:prstGeom>
          <a:solidFill>
            <a:srgbClr val="FFCC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5000"/>
              </a:lnSpc>
            </a:pPr>
            <a:r>
              <a:rPr lang="en-US" sz="3200"/>
              <a:t>Christians in Western Europe became the Roman Catholic Church </a:t>
            </a:r>
          </a:p>
          <a:p>
            <a:pPr eaLnBrk="0" hangingPunct="0"/>
            <a:endParaRPr lang="en-US"/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572000" y="76200"/>
            <a:ext cx="4343400" cy="1295400"/>
          </a:xfrm>
          <a:prstGeom prst="wedgeRectCallout">
            <a:avLst>
              <a:gd name="adj1" fmla="val -26162"/>
              <a:gd name="adj2" fmla="val 333972"/>
            </a:avLst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5000"/>
              </a:lnSpc>
            </a:pPr>
            <a:r>
              <a:rPr lang="en-US" sz="3200"/>
              <a:t>Christians in Eastern Europe became the Eastern Orthodox Church 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1905000"/>
            <a:ext cx="91408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1" lang="en-US" sz="4400" kern="0" dirty="0">
                <a:solidFill>
                  <a:schemeClr val="tx2"/>
                </a:solidFill>
                <a:ea typeface="+mj-ea"/>
                <a:cs typeface="Calibri" pitchFamily="34" charset="0"/>
              </a:rPr>
              <a:t>The Division of Christianity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en-US" sz="3800" kern="0" dirty="0">
                <a:ea typeface="+mj-ea"/>
                <a:cs typeface="Calibri" pitchFamily="34" charset="0"/>
              </a:rPr>
              <a:t>Roman Catholics &amp; Eastern Orthodox Christians practice their regions differently: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n.academic.ru/pictures/enwiki/69/Europe_religion_map_en.png"/>
          <p:cNvPicPr>
            <a:picLocks noChangeAspect="1" noChangeArrowheads="1"/>
          </p:cNvPicPr>
          <p:nvPr/>
        </p:nvPicPr>
        <p:blipFill>
          <a:blip r:embed="rId3" cstate="print"/>
          <a:srcRect t="21368"/>
          <a:stretch>
            <a:fillRect/>
          </a:stretch>
        </p:blipFill>
        <p:spPr bwMode="auto">
          <a:xfrm>
            <a:off x="0" y="914400"/>
            <a:ext cx="91725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Religion in Europe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Closure Activity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3600" smtClean="0"/>
              <a:t>You are a Roman citizen who was caught in an avalanche and frozen during the Pax Romana. You were found 250 years later during Justinian’s reign &amp; defrosted in the city of Constantinople. You awoke to find yourself in a new city that you have never seen before.  Some things are different, some are familiar.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3600" smtClean="0">
                <a:solidFill>
                  <a:srgbClr val="C00000"/>
                </a:solidFill>
              </a:rPr>
              <a:t>Write a paragraph journal entry from the perspective of a frozen Roman that compares your home in Rome with this new city of Constantinople. (Think about gov’t, location, entertainment, religion, language)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3600" smtClean="0">
                <a:solidFill>
                  <a:srgbClr val="0000CC"/>
                </a:solidFill>
              </a:rPr>
              <a:t>Include at least 4 facts in your journal entry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endParaRPr lang="en-US" sz="36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 Text </a:t>
            </a:r>
            <a:endParaRPr lang="en-US" sz="3900" smtClean="0">
              <a:solidFill>
                <a:schemeClr val="folHlink"/>
              </a:solidFill>
            </a:endParaRPr>
          </a:p>
        </p:txBody>
      </p:sp>
      <p:pic>
        <p:nvPicPr>
          <p:cNvPr id="6148" name="Picture 10" descr="Map of divided empire"/>
          <p:cNvPicPr>
            <a:picLocks noChangeAspect="1" noChangeArrowheads="1"/>
          </p:cNvPicPr>
          <p:nvPr/>
        </p:nvPicPr>
        <p:blipFill>
          <a:blip r:embed="rId2" cstate="print"/>
          <a:srcRect t="-175" b="307"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152400" y="5867400"/>
            <a:ext cx="5638800" cy="914400"/>
          </a:xfrm>
          <a:prstGeom prst="wedgeRectCallout">
            <a:avLst>
              <a:gd name="adj1" fmla="val 12676"/>
              <a:gd name="adj2" fmla="val -8894"/>
            </a:avLst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Emperor Diocletian tried to save Rome by dividing the empire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381000" y="228600"/>
            <a:ext cx="3581400" cy="1371600"/>
          </a:xfrm>
          <a:prstGeom prst="wedgeRectCallout">
            <a:avLst>
              <a:gd name="adj1" fmla="val 52060"/>
              <a:gd name="adj2" fmla="val 178065"/>
            </a:avLst>
          </a:prstGeom>
          <a:solidFill>
            <a:srgbClr val="CC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The Western Roman Empire continued to grow weak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114800" y="152400"/>
            <a:ext cx="4800600" cy="1752600"/>
          </a:xfrm>
          <a:prstGeom prst="wedgeRectCallout">
            <a:avLst>
              <a:gd name="adj1" fmla="val 2181"/>
              <a:gd name="adj2" fmla="val 147634"/>
            </a:avLst>
          </a:prstGeom>
          <a:solidFill>
            <a:srgbClr val="FF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Emperor Constantine moved the Roman capital to Constantinople in the Eastern Roman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 smtClean="0">
                <a:solidFill>
                  <a:schemeClr val="tx1"/>
                </a:solidFill>
              </a:rPr>
              <a:t>The Fall of the Roman Empire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152400" y="152400"/>
            <a:ext cx="5257800" cy="990600"/>
          </a:xfrm>
          <a:prstGeom prst="wedgeRectCallout">
            <a:avLst>
              <a:gd name="adj1" fmla="val 4042"/>
              <a:gd name="adj2" fmla="val 228736"/>
            </a:avLst>
          </a:prstGeom>
          <a:solidFill>
            <a:srgbClr val="CC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By 476, barbarians conquered the Western Roman Empire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152400" y="5334000"/>
            <a:ext cx="6248400" cy="1371600"/>
          </a:xfrm>
          <a:prstGeom prst="wedgeRectCallout">
            <a:avLst>
              <a:gd name="adj1" fmla="val -3903"/>
              <a:gd name="adj2" fmla="val -162292"/>
            </a:avLst>
          </a:prstGeom>
          <a:solidFill>
            <a:srgbClr val="FF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The Western Roman Empire </a:t>
            </a:r>
            <a:br>
              <a:rPr lang="en-US" sz="3200"/>
            </a:br>
            <a:r>
              <a:rPr lang="en-US" sz="3200"/>
              <a:t>fell into the Middle Ages</a:t>
            </a:r>
            <a:br>
              <a:rPr lang="en-US" sz="3200"/>
            </a:br>
            <a:r>
              <a:rPr lang="en-US" sz="3200"/>
              <a:t>(“Dark Ages”) from 500 to 1300 A.D.  </a:t>
            </a:r>
          </a:p>
        </p:txBody>
      </p:sp>
      <p:pic>
        <p:nvPicPr>
          <p:cNvPr id="7" name="Picture 8" descr="Horigen"/>
          <p:cNvPicPr>
            <a:picLocks noChangeAspect="1" noChangeArrowheads="1"/>
          </p:cNvPicPr>
          <p:nvPr/>
        </p:nvPicPr>
        <p:blipFill>
          <a:blip r:embed="rId3" cstate="print"/>
          <a:srcRect t="6818" b="17601"/>
          <a:stretch>
            <a:fillRect/>
          </a:stretch>
        </p:blipFill>
        <p:spPr bwMode="auto">
          <a:xfrm>
            <a:off x="4275138" y="1219200"/>
            <a:ext cx="4868862" cy="403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 What happened in the Eastern Roman Empire? </a:t>
            </a:r>
          </a:p>
        </p:txBody>
      </p:sp>
      <p:pic>
        <p:nvPicPr>
          <p:cNvPr id="8195" name="Picture 6" descr="http://media.thestar.topscms.com/images/11/57/65c0c2fb48ea8cf896253ada4f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54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 smtClean="0">
                <a:solidFill>
                  <a:schemeClr val="tx1"/>
                </a:solidFill>
              </a:rPr>
              <a:t>The Fall of the Roman Empire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76200" y="152400"/>
            <a:ext cx="3657600" cy="1295400"/>
          </a:xfrm>
          <a:prstGeom prst="wedgeRectCallout">
            <a:avLst>
              <a:gd name="adj1" fmla="val 42310"/>
              <a:gd name="adj2" fmla="val 208565"/>
            </a:avLst>
          </a:prstGeom>
          <a:solidFill>
            <a:srgbClr val="CC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While the Western Roman Empire was in decline…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810000" y="152400"/>
            <a:ext cx="5257800" cy="914400"/>
          </a:xfrm>
          <a:prstGeom prst="wedgeRectCallout">
            <a:avLst>
              <a:gd name="adj1" fmla="val -12718"/>
              <a:gd name="adj2" fmla="val 398935"/>
            </a:avLst>
          </a:prstGeom>
          <a:solidFill>
            <a:srgbClr val="FF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…the Eastern Roman Empire remained strong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3962400" y="1143000"/>
            <a:ext cx="4876800" cy="1371600"/>
          </a:xfrm>
          <a:prstGeom prst="wedgeRectCallout">
            <a:avLst>
              <a:gd name="adj1" fmla="val 7264"/>
              <a:gd name="adj2" fmla="val 186009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The Eastern Roman Empire became known as the Byzantine Empire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 smtClean="0">
                <a:solidFill>
                  <a:srgbClr val="C00000"/>
                </a:solidFill>
              </a:rPr>
              <a:t>How did physical geography impact the </a:t>
            </a:r>
            <a:br>
              <a:rPr lang="en-US" sz="3600" smtClean="0">
                <a:solidFill>
                  <a:srgbClr val="C00000"/>
                </a:solidFill>
              </a:rPr>
            </a:br>
            <a:r>
              <a:rPr lang="en-US" sz="3600" smtClean="0">
                <a:solidFill>
                  <a:srgbClr val="C00000"/>
                </a:solidFill>
              </a:rPr>
              <a:t>Byzantine capital of Constantinople?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 Text </a:t>
            </a:r>
            <a:endParaRPr lang="en-US" sz="3900" smtClean="0">
              <a:solidFill>
                <a:schemeClr val="folHlink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900" smtClean="0">
                <a:solidFill>
                  <a:schemeClr val="tx1"/>
                </a:solidFill>
              </a:rPr>
              <a:t>The Byzantine capital was Constantinople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9144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152400" y="5334000"/>
            <a:ext cx="5334000" cy="1371600"/>
          </a:xfrm>
          <a:prstGeom prst="wedgeRectCallout">
            <a:avLst>
              <a:gd name="adj1" fmla="val 22741"/>
              <a:gd name="adj2" fmla="val -223514"/>
            </a:avLst>
          </a:prstGeom>
          <a:solidFill>
            <a:srgbClr val="FF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90000"/>
              </a:lnSpc>
            </a:pPr>
            <a:r>
              <a:rPr lang="en-US" sz="3200"/>
              <a:t>Constantinople was a wealthy trade city located between the Mediterranean &amp; Black Seas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aggett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Baggett</Template>
  <TotalTime>1684</TotalTime>
  <Words>920</Words>
  <Application>Microsoft Office PowerPoint</Application>
  <PresentationFormat>On-screen Show (4:3)</PresentationFormat>
  <Paragraphs>124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Calibri</vt:lpstr>
      <vt:lpstr>Arial</vt:lpstr>
      <vt:lpstr>Baggett</vt:lpstr>
      <vt:lpstr>Slide 1</vt:lpstr>
      <vt:lpstr>What happened to the  Roman Empire by 500 A.D.? </vt:lpstr>
      <vt:lpstr> The Fall of the Roman Empire</vt:lpstr>
      <vt:lpstr>Slide 4</vt:lpstr>
      <vt:lpstr>The Fall of the Roman Empire </vt:lpstr>
      <vt:lpstr> What happened in the Eastern Roman Empire? </vt:lpstr>
      <vt:lpstr>The Fall of the Roman Empire </vt:lpstr>
      <vt:lpstr>How did physical geography impact the  Byzantine capital of Constantinople? </vt:lpstr>
      <vt:lpstr>The Byzantine capital was Constantinople</vt:lpstr>
      <vt:lpstr>Byzantine Capital of Constantinople</vt:lpstr>
      <vt:lpstr>The Byzantine Empire</vt:lpstr>
      <vt:lpstr>The Byzantine Empire</vt:lpstr>
      <vt:lpstr>The Byzantine Empire</vt:lpstr>
      <vt:lpstr>Slide 14</vt:lpstr>
      <vt:lpstr>The Byzantine Empire</vt:lpstr>
      <vt:lpstr>The Byzantine Empire</vt:lpstr>
      <vt:lpstr>Slide 17</vt:lpstr>
      <vt:lpstr>The Byzantine Empire</vt:lpstr>
      <vt:lpstr>Slide 19</vt:lpstr>
      <vt:lpstr>In addition to empire building,  what else did Emperor Justinian value?</vt:lpstr>
      <vt:lpstr>The Justinian Code</vt:lpstr>
      <vt:lpstr>Slide 22</vt:lpstr>
      <vt:lpstr>Slide 23</vt:lpstr>
      <vt:lpstr>The Division of Christianity </vt:lpstr>
      <vt:lpstr>The Division of Christianity </vt:lpstr>
      <vt:lpstr>The Division of Christianity </vt:lpstr>
      <vt:lpstr>The Division of Christianity </vt:lpstr>
      <vt:lpstr>Slide 28</vt:lpstr>
      <vt:lpstr>The Division of Christianity </vt:lpstr>
      <vt:lpstr>Slide 30</vt:lpstr>
      <vt:lpstr>The Division of Christianity </vt:lpstr>
      <vt:lpstr>The Division of Christianity </vt:lpstr>
      <vt:lpstr>Slide 33</vt:lpstr>
      <vt:lpstr>Religion in Europe Today</vt:lpstr>
      <vt:lpstr>Closure Activity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117</cp:revision>
  <dcterms:created xsi:type="dcterms:W3CDTF">2010-09-29T12:03:09Z</dcterms:created>
  <dcterms:modified xsi:type="dcterms:W3CDTF">2014-11-10T13:19:59Z</dcterms:modified>
</cp:coreProperties>
</file>