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9" r:id="rId9"/>
    <p:sldId id="262" r:id="rId10"/>
    <p:sldId id="270" r:id="rId11"/>
    <p:sldId id="263" r:id="rId12"/>
    <p:sldId id="264" r:id="rId13"/>
    <p:sldId id="273" r:id="rId14"/>
    <p:sldId id="265" r:id="rId15"/>
    <p:sldId id="266" r:id="rId16"/>
    <p:sldId id="268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48131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32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33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34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35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36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13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813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8139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8140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8141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2E434A2-99E0-49F2-9537-69AB3497B1A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C0B41-1B6D-4D41-9479-BDF977464EC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8306D-785D-4C77-B47E-7D639AD1943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BCCB136F-E207-4466-9ECF-33BA802729F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59D0F-E29F-46EB-8F43-C3264EE2B37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FB564-6866-416C-88C6-AD5D5079AD9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C6029-001F-40C3-845A-547D1CB3E92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FFC3D-065C-4751-B005-D536B47E982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92336-9B14-4AEB-B232-EA6490728C6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176F1-9051-4CA0-A66C-988EB0D1B9F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4609F-AF6D-4C11-8777-72317CF13CC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B10080-EC30-44AD-ADBA-83351F3ED63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710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0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0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1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1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1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1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11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4711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471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CCB7A17-5687-4EC4-9560-BCDC2B375FB9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4711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4711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新細明體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新細明體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新細明體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hk.wrs.yahoo.com/_ylt=A8tU33BSXSFHUKsARk2.ygt./SIG=12876r0mk/EXP=1193455314/**http:/www.historia.org.pl/image/famous/bismarck.jpg" TargetMode="External"/><Relationship Id="rId3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German%2520Unification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323850" y="-2030413"/>
            <a:ext cx="9467850" cy="8888413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981075"/>
            <a:ext cx="7772400" cy="1470025"/>
          </a:xfrm>
        </p:spPr>
        <p:txBody>
          <a:bodyPr/>
          <a:lstStyle/>
          <a:p>
            <a:r>
              <a:rPr lang="en-US" altLang="zh-TW" sz="4800" b="0">
                <a:solidFill>
                  <a:srgbClr val="0033CC"/>
                </a:solidFill>
              </a:rPr>
              <a:t>The Unification of Germany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2924175"/>
            <a:ext cx="6400800" cy="1752600"/>
          </a:xfrm>
        </p:spPr>
        <p:txBody>
          <a:bodyPr/>
          <a:lstStyle/>
          <a:p>
            <a:r>
              <a:rPr lang="en-US" altLang="zh-TW" sz="4400" b="1">
                <a:solidFill>
                  <a:srgbClr val="0033CC"/>
                </a:solidFill>
              </a:rPr>
              <a:t>1815-1872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The rise of Prussia</a:t>
            </a: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In 1818, Zollverein were created.  Industries and trade developed rapidly</a:t>
            </a:r>
          </a:p>
          <a:p>
            <a:r>
              <a:rPr lang="en-US" altLang="zh-TW"/>
              <a:t>In 1834,  a larger custom union was created and Prussia was the leader of the newly established union.</a:t>
            </a:r>
          </a:p>
          <a:p>
            <a:endParaRPr lang="en-US" altLang="zh-TW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The rise of Prussia</a:t>
            </a: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The economic benefits were so obvious that 38 states joined the Zollverein.  Only Austria was excluded</a:t>
            </a:r>
          </a:p>
          <a:p>
            <a:r>
              <a:rPr lang="en-US" altLang="zh-TW"/>
              <a:t>Trade between German states and foreign countries became easier.  It promoted German prosperity</a:t>
            </a:r>
          </a:p>
          <a:p>
            <a:r>
              <a:rPr lang="en-US" altLang="zh-TW"/>
              <a:t>It became the first step in the political unification and industrialization.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The rise of Prussia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r>
              <a:rPr lang="en-US" altLang="zh-TW"/>
              <a:t>King William I became the King of Prussia in 1861</a:t>
            </a:r>
          </a:p>
          <a:p>
            <a:r>
              <a:rPr lang="en-US" altLang="zh-TW"/>
              <a:t>He embarked on programmes to increase the Prussian army from 500,000 to 750,000 and demanded taxation increase in the Prussian Parliament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The rise of Prussia</a:t>
            </a:r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The Parliament refused the King’s demand</a:t>
            </a:r>
          </a:p>
          <a:p>
            <a:r>
              <a:rPr lang="en-US" altLang="zh-TW"/>
              <a:t>The King ignored the Parliament and built the new army</a:t>
            </a:r>
          </a:p>
          <a:p>
            <a:r>
              <a:rPr lang="en-US" altLang="zh-TW"/>
              <a:t>Relationship between the King and the Parliament turned worse</a:t>
            </a:r>
          </a:p>
          <a:p>
            <a:r>
              <a:rPr lang="en-US" altLang="zh-TW"/>
              <a:t>William II then appointed Otto von Bismarck as the Prime Minister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Otto von Bismarck</a:t>
            </a:r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38200" y="1905000"/>
            <a:ext cx="4914900" cy="4191000"/>
          </a:xfrm>
        </p:spPr>
        <p:txBody>
          <a:bodyPr/>
          <a:lstStyle/>
          <a:p>
            <a:r>
              <a:rPr lang="en-US" altLang="zh-TW" sz="2800"/>
              <a:t>Otto von Bismarck was an aristocrat.  He was also a “Junker” (landlord).  He hated parliament and democratic ideas</a:t>
            </a:r>
          </a:p>
          <a:p>
            <a:r>
              <a:rPr lang="en-US" altLang="zh-TW" sz="2800"/>
              <a:t>He believed that Prussia would become strong through increasing the government’s power</a:t>
            </a:r>
          </a:p>
        </p:txBody>
      </p:sp>
      <p:pic>
        <p:nvPicPr>
          <p:cNvPr id="30725" name="Picture 5" descr="bismarck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72125" y="1700213"/>
            <a:ext cx="3571875" cy="4465637"/>
          </a:xfrm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Otto von Bismarck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In 1847, he became a member of Prussian Parliament  </a:t>
            </a:r>
          </a:p>
          <a:p>
            <a:r>
              <a:rPr lang="en-US" altLang="zh-TW"/>
              <a:t>He was a member of the Diet of the German Confederation in 1851-59</a:t>
            </a:r>
          </a:p>
          <a:p>
            <a:r>
              <a:rPr lang="en-US" altLang="zh-TW"/>
              <a:t>In the Diet, he openly challenged the leadership of Austria</a:t>
            </a:r>
          </a:p>
          <a:p>
            <a:r>
              <a:rPr lang="en-US" altLang="zh-TW"/>
              <a:t>He suggested that Germany must be united by Prussian’s term</a:t>
            </a:r>
          </a:p>
          <a:p>
            <a:endParaRPr lang="en-US" altLang="zh-TW"/>
          </a:p>
          <a:p>
            <a:endParaRPr lang="en-US" altLang="zh-TW"/>
          </a:p>
          <a:p>
            <a:endParaRPr lang="en-US" altLang="zh-TW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Otto von Bismarck</a:t>
            </a: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He was appointed as Prussian Ambassador in 1859 to Russia.  </a:t>
            </a:r>
          </a:p>
          <a:p>
            <a:r>
              <a:rPr lang="en-US" altLang="zh-TW"/>
              <a:t>During the period, he successfully secure the friendship between Russia and Prussia as to ensure that once Prussia was in war against Austria, Russia would not intervene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Otto von Bismarck</a:t>
            </a:r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In 1862, he became the Prussian ambassador. He had an estimate of Napoleon III’s weakness during his term in France  </a:t>
            </a:r>
          </a:p>
          <a:p>
            <a:pPr>
              <a:buFont typeface="Wingdings" pitchFamily="2" charset="2"/>
              <a:buNone/>
            </a:pPr>
            <a:endParaRPr lang="en-US" altLang="zh-TW"/>
          </a:p>
          <a:p>
            <a:endParaRPr lang="en-US" altLang="zh-TW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Bismarck</a:t>
            </a:r>
            <a:r>
              <a:rPr lang="en-US" altLang="zh-TW">
                <a:latin typeface="Arial"/>
              </a:rPr>
              <a:t>’</a:t>
            </a:r>
            <a:r>
              <a:rPr lang="en-US" altLang="zh-TW"/>
              <a:t>s Policies</a:t>
            </a: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He determined to build a strong army</a:t>
            </a:r>
          </a:p>
          <a:p>
            <a:r>
              <a:rPr lang="en-US" altLang="zh-TW"/>
              <a:t>He decided that Austria must be defeated and expelled from the German family so that Prussia could be the leader of German states</a:t>
            </a:r>
          </a:p>
          <a:p>
            <a:r>
              <a:rPr lang="en-US" altLang="zh-TW"/>
              <a:t>German states should be united and formed a German Empire with Prussia as the leader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Bismarck</a:t>
            </a:r>
            <a:r>
              <a:rPr lang="en-US" altLang="zh-TW">
                <a:latin typeface="Arial"/>
              </a:rPr>
              <a:t>’</a:t>
            </a:r>
            <a:r>
              <a:rPr lang="en-US" altLang="zh-TW"/>
              <a:t>s Policies</a:t>
            </a:r>
          </a:p>
        </p:txBody>
      </p:sp>
      <p:sp>
        <p:nvSpPr>
          <p:cNvPr id="430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Agrarian revolution to increase food supply and raw materials for industrialization  </a:t>
            </a:r>
          </a:p>
          <a:p>
            <a:r>
              <a:rPr lang="en-US" altLang="zh-TW"/>
              <a:t>Economic reforms included building of railways, encouragement of foreign trade, “joint-stock banks” were created to finance industries and trade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/>
              <a:t>National Spirit among German Speaking People before Napoleon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/>
              <a:t>Before the 19th Century, The German speaking people had no idea of ‘national feeling’</a:t>
            </a:r>
          </a:p>
          <a:p>
            <a:pPr>
              <a:lnSpc>
                <a:spcPct val="90000"/>
              </a:lnSpc>
            </a:pPr>
            <a:r>
              <a:rPr lang="en-US" altLang="zh-TW"/>
              <a:t>German speaking people occupied Central Europe, but the German states were usually very small (and the Germans there mixed with other races</a:t>
            </a:r>
          </a:p>
          <a:p>
            <a:pPr>
              <a:lnSpc>
                <a:spcPct val="90000"/>
              </a:lnSpc>
            </a:pPr>
            <a:r>
              <a:rPr lang="en-US" altLang="zh-TW"/>
              <a:t>The upper classes look ed towards France as the cornerstone of European civilization</a:t>
            </a:r>
          </a:p>
          <a:p>
            <a:pPr>
              <a:lnSpc>
                <a:spcPct val="90000"/>
              </a:lnSpc>
            </a:pPr>
            <a:endParaRPr lang="en-US" altLang="zh-TW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Bismarck</a:t>
            </a:r>
            <a:r>
              <a:rPr lang="en-US" altLang="zh-TW">
                <a:latin typeface="Arial"/>
              </a:rPr>
              <a:t>’</a:t>
            </a:r>
            <a:r>
              <a:rPr lang="en-US" altLang="zh-TW"/>
              <a:t>s Policies</a:t>
            </a:r>
          </a:p>
        </p:txBody>
      </p:sp>
      <p:sp>
        <p:nvSpPr>
          <p:cNvPr id="440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800"/>
              <a:t>Military reforms were also held</a:t>
            </a:r>
          </a:p>
          <a:p>
            <a:pPr>
              <a:lnSpc>
                <a:spcPct val="80000"/>
              </a:lnSpc>
            </a:pPr>
            <a:r>
              <a:rPr lang="en-US" altLang="zh-TW" sz="2800"/>
              <a:t>Intensive military training raised the standard of efficiency</a:t>
            </a:r>
          </a:p>
          <a:p>
            <a:pPr>
              <a:lnSpc>
                <a:spcPct val="80000"/>
              </a:lnSpc>
            </a:pPr>
            <a:r>
              <a:rPr lang="en-US" altLang="zh-TW" sz="2800"/>
              <a:t>The military budget was increased</a:t>
            </a:r>
          </a:p>
          <a:p>
            <a:pPr>
              <a:lnSpc>
                <a:spcPct val="80000"/>
              </a:lnSpc>
            </a:pPr>
            <a:r>
              <a:rPr lang="en-US" altLang="zh-TW" sz="2800"/>
              <a:t>New weapons were invented</a:t>
            </a:r>
          </a:p>
          <a:p>
            <a:pPr>
              <a:lnSpc>
                <a:spcPct val="80000"/>
              </a:lnSpc>
            </a:pPr>
            <a:r>
              <a:rPr lang="en-US" altLang="zh-TW" sz="2800"/>
              <a:t>In order to expand the Prussian army, Bismarck put the newspapers under censorship and dismissed all liberal elements from the government</a:t>
            </a:r>
          </a:p>
          <a:p>
            <a:pPr>
              <a:lnSpc>
                <a:spcPct val="80000"/>
              </a:lnSpc>
            </a:pPr>
            <a:r>
              <a:rPr lang="en-US" altLang="zh-TW" sz="2800"/>
              <a:t>New tax was raised  without the approval of the Parliament to support the expansion of the army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German-Danish War(1864)</a:t>
            </a:r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altLang="zh-TW" sz="2800"/>
              <a:t>Background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zh-TW" sz="2800"/>
              <a:t>The Danes controlled Schleswig-Holstein where most of the people in Holstein were German, although the two places were not part of Kingdom of Denmark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zh-TW" sz="2800"/>
              <a:t>In 1863 the new King of Denmark attempted to annex the two places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zh-TW" sz="2800"/>
              <a:t>This gave Prussia a golden opportunity to realize her unification plan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altLang="zh-TW" sz="2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German-Danish War(1864)</a:t>
            </a:r>
          </a:p>
        </p:txBody>
      </p:sp>
      <p:sp>
        <p:nvSpPr>
          <p:cNvPr id="501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altLang="zh-TW"/>
              <a:t>Bismarck prepared for the war: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altLang="zh-TW"/>
              <a:t>Bismarck had strengthened the Prussian army since he was appointed Minister-President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altLang="zh-TW"/>
              <a:t>He also won the  friendship of Russia while he was the ambassador to Russia and stopped the Poles from entering into Prussia after revolts in Russia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German-Danish War(1864)</a:t>
            </a:r>
          </a:p>
        </p:txBody>
      </p:sp>
      <p:sp>
        <p:nvSpPr>
          <p:cNvPr id="5120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628775"/>
            <a:ext cx="800735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/>
              <a:t>Bismarck also hinted Napoleon III that Prussia would support France to gain some territories in the Rhine area in return for French neutrality</a:t>
            </a:r>
          </a:p>
          <a:p>
            <a:pPr>
              <a:lnSpc>
                <a:spcPct val="90000"/>
              </a:lnSpc>
            </a:pPr>
            <a:r>
              <a:rPr lang="en-US" altLang="zh-TW"/>
              <a:t>He also proposed a conference to settle the question</a:t>
            </a:r>
          </a:p>
          <a:p>
            <a:pPr>
              <a:lnSpc>
                <a:spcPct val="90000"/>
              </a:lnSpc>
            </a:pPr>
            <a:r>
              <a:rPr lang="en-US" altLang="zh-TW"/>
              <a:t>When Denmark refused to attend the conference, Prussia, together with Austria, entered into the two duchies and defeated the Danes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German-Danish War(1864)</a:t>
            </a:r>
          </a:p>
        </p:txBody>
      </p:sp>
      <p:sp>
        <p:nvSpPr>
          <p:cNvPr id="522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27088" y="1341438"/>
            <a:ext cx="8007350" cy="5300662"/>
          </a:xfrm>
        </p:spPr>
        <p:txBody>
          <a:bodyPr/>
          <a:lstStyle/>
          <a:p>
            <a:r>
              <a:rPr lang="en-US" altLang="zh-TW"/>
              <a:t>Convention of Gastein was signed after the war</a:t>
            </a:r>
          </a:p>
          <a:p>
            <a:r>
              <a:rPr lang="en-US" altLang="zh-TW"/>
              <a:t>Schleswig was administered by Prussia and Holstein by Austria</a:t>
            </a:r>
          </a:p>
          <a:p>
            <a:r>
              <a:rPr lang="en-US" altLang="zh-TW"/>
              <a:t>It would cause a lot of difficulties for Austria to rule Holstein because the duchy was between Prussia territories.  This was expected by Bismarck</a:t>
            </a:r>
          </a:p>
          <a:p>
            <a:r>
              <a:rPr lang="en-US" altLang="zh-TW"/>
              <a:t>The war also showed the leader position of Prussia within German states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244475"/>
            <a:ext cx="8591550" cy="1431925"/>
          </a:xfrm>
        </p:spPr>
        <p:txBody>
          <a:bodyPr/>
          <a:lstStyle/>
          <a:p>
            <a:r>
              <a:rPr lang="en-US" altLang="zh-TW"/>
              <a:t>Austro-Prussian War (1866)</a:t>
            </a:r>
          </a:p>
        </p:txBody>
      </p:sp>
      <p:sp>
        <p:nvSpPr>
          <p:cNvPr id="5325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27088" y="1557338"/>
            <a:ext cx="8126412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/>
              <a:t>The war was expected by Bismarck</a:t>
            </a:r>
          </a:p>
          <a:p>
            <a:pPr>
              <a:lnSpc>
                <a:spcPct val="90000"/>
              </a:lnSpc>
            </a:pPr>
            <a:r>
              <a:rPr lang="en-US" altLang="zh-TW"/>
              <a:t>Before the war, Bismarck continued to maintain good relationship to Russia</a:t>
            </a:r>
          </a:p>
          <a:p>
            <a:pPr>
              <a:lnSpc>
                <a:spcPct val="90000"/>
              </a:lnSpc>
            </a:pPr>
            <a:r>
              <a:rPr lang="en-US" altLang="zh-TW"/>
              <a:t>He also met Napoleon III and promised France to gain some land along the Rhine</a:t>
            </a:r>
          </a:p>
          <a:p>
            <a:pPr>
              <a:lnSpc>
                <a:spcPct val="90000"/>
              </a:lnSpc>
            </a:pPr>
            <a:r>
              <a:rPr lang="en-US" altLang="zh-TW"/>
              <a:t>He had also a secret agreement with Italy for an allied attack against Austria</a:t>
            </a:r>
          </a:p>
          <a:p>
            <a:pPr>
              <a:lnSpc>
                <a:spcPct val="90000"/>
              </a:lnSpc>
            </a:pPr>
            <a:r>
              <a:rPr lang="en-US" altLang="zh-TW"/>
              <a:t>As Britain was adopting an isolation policy at that time, Austria was completely isolated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Austro-Prussian War (1866)</a:t>
            </a:r>
          </a:p>
        </p:txBody>
      </p:sp>
      <p:sp>
        <p:nvSpPr>
          <p:cNvPr id="542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/>
              <a:t>After the completion of diplomatic arrangement, Bismarck accused Austria for supporting Augustenburg’s rule for the two duchies</a:t>
            </a:r>
          </a:p>
          <a:p>
            <a:pPr>
              <a:lnSpc>
                <a:spcPct val="90000"/>
              </a:lnSpc>
            </a:pPr>
            <a:r>
              <a:rPr lang="en-US" altLang="zh-TW"/>
              <a:t>When Austria brought the matter before the Diet of the German Confederation, Prussia protested that the move of Austria had violated the mutual agreement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Austro-Prussian War (1866)</a:t>
            </a:r>
          </a:p>
        </p:txBody>
      </p:sp>
      <p:sp>
        <p:nvSpPr>
          <p:cNvPr id="552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Bismarck then moved his troop into Holstein to start a war</a:t>
            </a:r>
          </a:p>
          <a:p>
            <a:r>
              <a:rPr lang="en-US" altLang="zh-TW"/>
              <a:t>With well-trained and well-equipped army, Prussia defeated Austria and other German states who helped Austria within seven weeks</a:t>
            </a:r>
          </a:p>
          <a:p>
            <a:r>
              <a:rPr lang="en-US" altLang="zh-TW"/>
              <a:t>North Germany states such as Hanover and Saxony fell into the hand of Prussia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Austro-Prussian War (1866)</a:t>
            </a:r>
          </a:p>
        </p:txBody>
      </p:sp>
      <p:sp>
        <p:nvSpPr>
          <p:cNvPr id="563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8007350" cy="45481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/>
              <a:t>A lenient treaty, Treaty of Prague, was signed</a:t>
            </a:r>
          </a:p>
          <a:p>
            <a:pPr>
              <a:lnSpc>
                <a:spcPct val="90000"/>
              </a:lnSpc>
            </a:pPr>
            <a:r>
              <a:rPr lang="en-US" altLang="zh-TW"/>
              <a:t>According to the treaty, Prussia annexed Schleswig-Holstein and the Northern German states who supported Austria</a:t>
            </a:r>
          </a:p>
          <a:p>
            <a:pPr>
              <a:lnSpc>
                <a:spcPct val="90000"/>
              </a:lnSpc>
            </a:pPr>
            <a:r>
              <a:rPr lang="en-US" altLang="zh-TW"/>
              <a:t>Austria had to pay a small indemnity </a:t>
            </a:r>
          </a:p>
          <a:p>
            <a:pPr>
              <a:lnSpc>
                <a:spcPct val="90000"/>
              </a:lnSpc>
            </a:pPr>
            <a:r>
              <a:rPr lang="en-US" altLang="zh-TW"/>
              <a:t>Italy received Venetia</a:t>
            </a:r>
          </a:p>
          <a:p>
            <a:pPr>
              <a:lnSpc>
                <a:spcPct val="90000"/>
              </a:lnSpc>
            </a:pPr>
            <a:r>
              <a:rPr lang="en-US" altLang="zh-TW"/>
              <a:t>The North German Confederation was formed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Austro-Prussian War (1866)</a:t>
            </a:r>
          </a:p>
        </p:txBody>
      </p:sp>
      <p:sp>
        <p:nvSpPr>
          <p:cNvPr id="573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8007350" cy="4619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/>
              <a:t>Bismarck offered a lenient treaty to Austria because he had further plan – to have a war with France.  </a:t>
            </a:r>
          </a:p>
          <a:p>
            <a:pPr>
              <a:lnSpc>
                <a:spcPct val="90000"/>
              </a:lnSpc>
            </a:pPr>
            <a:r>
              <a:rPr lang="en-US" altLang="zh-TW"/>
              <a:t>Such a treaty would prevent Austria to take revenge</a:t>
            </a:r>
          </a:p>
          <a:p>
            <a:pPr>
              <a:lnSpc>
                <a:spcPct val="90000"/>
              </a:lnSpc>
            </a:pPr>
            <a:r>
              <a:rPr lang="en-US" altLang="zh-TW"/>
              <a:t>Southern German states were not punished because Bismarck did not want to attract attention of other European Powers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TW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German states during the Napoleonic Wars</a:t>
            </a:r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800"/>
              <a:t>Napoleon’ s conquest aroused the national feeling of the German-speaking people</a:t>
            </a:r>
          </a:p>
          <a:p>
            <a:pPr>
              <a:lnSpc>
                <a:spcPct val="80000"/>
              </a:lnSpc>
            </a:pPr>
            <a:r>
              <a:rPr lang="en-US" altLang="zh-TW" sz="2800"/>
              <a:t>National feeling of German speaking people continued to develop after the 1815</a:t>
            </a:r>
          </a:p>
          <a:p>
            <a:pPr>
              <a:lnSpc>
                <a:spcPct val="80000"/>
              </a:lnSpc>
            </a:pPr>
            <a:r>
              <a:rPr lang="en-US" altLang="zh-TW" sz="2800"/>
              <a:t>Although a German Confederation was created  after 1815, it was not concerned with promoting a united Germany since the 39 rulers had no wish to see their independence limited by the establishment of a strong central government</a:t>
            </a:r>
          </a:p>
          <a:p>
            <a:pPr>
              <a:lnSpc>
                <a:spcPct val="80000"/>
              </a:lnSpc>
            </a:pPr>
            <a:r>
              <a:rPr lang="en-US" altLang="zh-TW" sz="2800"/>
              <a:t>Austria and Russia did not want to see a strong Germany to be created   </a:t>
            </a:r>
          </a:p>
          <a:p>
            <a:pPr>
              <a:lnSpc>
                <a:spcPct val="80000"/>
              </a:lnSpc>
            </a:pPr>
            <a:endParaRPr lang="en-US" altLang="zh-TW" sz="28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/>
              <a:t>Austro-Prussian War (1866)</a:t>
            </a:r>
            <a:br>
              <a:rPr lang="en-US" altLang="zh-TW"/>
            </a:br>
            <a:r>
              <a:rPr lang="en-US" altLang="zh-TW"/>
              <a:t>Consequences</a:t>
            </a:r>
          </a:p>
        </p:txBody>
      </p:sp>
      <p:sp>
        <p:nvSpPr>
          <p:cNvPr id="583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8007350" cy="45481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/>
              <a:t>Prussia gained a lot of land.  She controlled two-third of German states after the war.  Her population and natural resources had greatly increased </a:t>
            </a:r>
          </a:p>
          <a:p>
            <a:pPr>
              <a:lnSpc>
                <a:spcPct val="90000"/>
              </a:lnSpc>
            </a:pPr>
            <a:r>
              <a:rPr lang="en-US" altLang="zh-TW" sz="2800"/>
              <a:t>The harbour of Kiel provided an important naval base for Prussia and the future Germany</a:t>
            </a:r>
          </a:p>
          <a:p>
            <a:pPr>
              <a:lnSpc>
                <a:spcPct val="90000"/>
              </a:lnSpc>
            </a:pPr>
            <a:r>
              <a:rPr lang="en-US" altLang="zh-TW" sz="2800"/>
              <a:t>Prussia became the leader of the newly founded North German Confederation</a:t>
            </a:r>
          </a:p>
          <a:p>
            <a:pPr>
              <a:lnSpc>
                <a:spcPct val="90000"/>
              </a:lnSpc>
            </a:pPr>
            <a:r>
              <a:rPr lang="en-US" altLang="zh-TW" sz="2800"/>
              <a:t>Austrian leadership among the German states came to an end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/>
              <a:t>Austro-Prussian War (1866)</a:t>
            </a:r>
            <a:br>
              <a:rPr lang="en-US" altLang="zh-TW"/>
            </a:br>
            <a:r>
              <a:rPr lang="en-US" altLang="zh-TW"/>
              <a:t>Consequences</a:t>
            </a:r>
          </a:p>
        </p:txBody>
      </p:sp>
      <p:sp>
        <p:nvSpPr>
          <p:cNvPr id="593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27088" y="1628775"/>
            <a:ext cx="8007350" cy="4692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/>
              <a:t>Since Austria was weakened by the war, northward expansion was blocked by Prussia, Austria looked towards the Balkans.  </a:t>
            </a:r>
          </a:p>
          <a:p>
            <a:pPr>
              <a:lnSpc>
                <a:spcPct val="90000"/>
              </a:lnSpc>
            </a:pPr>
            <a:r>
              <a:rPr lang="en-US" altLang="zh-TW"/>
              <a:t>In Balkan she conflicted with the Serbs and Russia</a:t>
            </a:r>
          </a:p>
          <a:p>
            <a:pPr>
              <a:lnSpc>
                <a:spcPct val="90000"/>
              </a:lnSpc>
            </a:pPr>
            <a:r>
              <a:rPr lang="en-US" altLang="zh-TW"/>
              <a:t>In 1867, a “Dual Monarchy” composed of two independent equal states was established.  It was called Austria-Hungary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/>
              <a:t>Franco-Prussian War (1870-71)</a:t>
            </a:r>
          </a:p>
        </p:txBody>
      </p:sp>
      <p:sp>
        <p:nvSpPr>
          <p:cNvPr id="604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Historians always say that the a Franco-Prussian war “would sooner or later occur” because it was part of the design by Bismarck</a:t>
            </a:r>
          </a:p>
          <a:p>
            <a:r>
              <a:rPr lang="en-US" altLang="zh-TW"/>
              <a:t>Bismarck had prepared a war against France for a long time because he knew that France would not tolerate a strong Germany</a:t>
            </a:r>
          </a:p>
          <a:p>
            <a:pPr>
              <a:buFont typeface="Wingdings" pitchFamily="2" charset="2"/>
              <a:buNone/>
            </a:pPr>
            <a:endParaRPr lang="en-US" altLang="zh-TW"/>
          </a:p>
          <a:p>
            <a:endParaRPr lang="en-US" altLang="zh-TW"/>
          </a:p>
          <a:p>
            <a:endParaRPr lang="en-US" altLang="zh-TW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/>
              <a:t>Franco-Prussian War (1870-71)</a:t>
            </a:r>
          </a:p>
        </p:txBody>
      </p:sp>
      <p:sp>
        <p:nvSpPr>
          <p:cNvPr id="614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700213"/>
            <a:ext cx="8007350" cy="49688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TW"/>
              <a:t>The Ems telegraph</a:t>
            </a:r>
          </a:p>
          <a:p>
            <a:r>
              <a:rPr lang="en-US" altLang="zh-TW"/>
              <a:t>In 1869, the Queen of Spain was overthrown.  The throne was offered to Prince Leopard, a relative of William I</a:t>
            </a:r>
          </a:p>
          <a:p>
            <a:r>
              <a:rPr lang="en-US" altLang="zh-TW"/>
              <a:t>Although William I asked the Prince to refuse the throne, he refused to have further assurance that his relative would never accept the crown when he met the ambassador  of France in Ems</a:t>
            </a:r>
          </a:p>
          <a:p>
            <a:pPr>
              <a:buFont typeface="Wingdings" pitchFamily="2" charset="2"/>
              <a:buNone/>
            </a:pPr>
            <a:endParaRPr lang="en-US" altLang="zh-TW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/>
              <a:t>Franco-Prussian War (1870-71)</a:t>
            </a:r>
          </a:p>
        </p:txBody>
      </p:sp>
      <p:sp>
        <p:nvSpPr>
          <p:cNvPr id="624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He then sent a telegraph to inform Bismarck the interview</a:t>
            </a:r>
          </a:p>
          <a:p>
            <a:r>
              <a:rPr lang="en-US" altLang="zh-TW"/>
              <a:t>Bismarck omitted some words of the telegraph in a way that the French ambassador was insulted by William I, and on the other hand, the and sent the Ems telegraph to both French and German press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/>
              <a:t>Franco-Prussian War (1870-71)</a:t>
            </a:r>
          </a:p>
        </p:txBody>
      </p:sp>
      <p:sp>
        <p:nvSpPr>
          <p:cNvPr id="634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France declared war on Prussia on 14th July, 1870</a:t>
            </a:r>
          </a:p>
          <a:p>
            <a:r>
              <a:rPr lang="en-US" altLang="zh-TW"/>
              <a:t>After the Battle of Sedan on 1st September, Napoleon III was captured and surrendered on the next day</a:t>
            </a:r>
          </a:p>
          <a:p>
            <a:r>
              <a:rPr lang="en-US" altLang="zh-TW"/>
              <a:t>The French abolished Napoleon III and proclaimed France a republic.  They resisted the Prussian  until January 1871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/>
              <a:t>Franco-Prussian War (1870-71)</a:t>
            </a:r>
          </a:p>
        </p:txBody>
      </p:sp>
      <p:sp>
        <p:nvSpPr>
          <p:cNvPr id="645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Germans won the war.  The Empire of Germany was proclaimed in the hall of Mirrors in the Palace of Versailles</a:t>
            </a:r>
          </a:p>
          <a:p>
            <a:r>
              <a:rPr lang="en-US" altLang="zh-TW"/>
              <a:t>The Treaty of Frankfurt was signed.  France had to cede Alsace and Lorraine, pay </a:t>
            </a:r>
            <a:r>
              <a:rPr lang="en-US" altLang="zh-TW">
                <a:cs typeface="Arial" charset="0"/>
              </a:rPr>
              <a:t>₤200 millions reparations and had to support a German army of occupation until all reparations had been paid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/>
              <a:t>Franco-Prussian War (1870-71)</a:t>
            </a:r>
          </a:p>
        </p:txBody>
      </p:sp>
      <p:sp>
        <p:nvSpPr>
          <p:cNvPr id="655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altLang="zh-TW"/>
              <a:t>Why Prussia won the war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altLang="zh-TW"/>
              <a:t>Prussia was well prepared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altLang="zh-TW"/>
              <a:t>Bismarck had successfully isolated France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altLang="zh-TW"/>
              <a:t>The south German states joined Prussia in the War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404813"/>
            <a:ext cx="8385175" cy="1600200"/>
          </a:xfrm>
        </p:spPr>
        <p:txBody>
          <a:bodyPr/>
          <a:lstStyle/>
          <a:p>
            <a:pPr algn="ctr"/>
            <a:r>
              <a:rPr lang="en-US" altLang="zh-TW" sz="3200"/>
              <a:t>Franco-Prussian War</a:t>
            </a:r>
            <a:br>
              <a:rPr lang="en-US" altLang="zh-TW" sz="3200"/>
            </a:br>
            <a:r>
              <a:rPr lang="en-US" altLang="zh-TW" sz="3200"/>
              <a:t> (1870-71) </a:t>
            </a:r>
            <a:br>
              <a:rPr lang="en-US" altLang="zh-TW" sz="3200"/>
            </a:br>
            <a:r>
              <a:rPr lang="en-US" altLang="zh-TW" sz="3200"/>
              <a:t>Consequences:</a:t>
            </a:r>
            <a:br>
              <a:rPr lang="en-US" altLang="zh-TW" sz="3200"/>
            </a:br>
            <a:endParaRPr lang="en-US" altLang="zh-TW" sz="3200"/>
          </a:p>
        </p:txBody>
      </p:sp>
      <p:sp>
        <p:nvSpPr>
          <p:cNvPr id="665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27088" y="2205038"/>
            <a:ext cx="8007350" cy="4652962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 altLang="zh-TW"/>
              <a:t>Upsetting balance of power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altLang="zh-TW"/>
              <a:t>German learnt a dangerous lesson: to use military might to acquire more land set an bad example for Kaiser William II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zh-TW"/>
              <a:t>    	and Hitler</a:t>
            </a:r>
          </a:p>
          <a:p>
            <a:pPr marL="609600" indent="-609600">
              <a:buFont typeface="Wingdings" pitchFamily="2" charset="2"/>
              <a:buAutoNum type="arabicPeriod" startAt="3"/>
            </a:pPr>
            <a:r>
              <a:rPr lang="en-US" altLang="zh-TW"/>
              <a:t>Attempts to isolate France spilt Europe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zh-TW"/>
              <a:t>      </a:t>
            </a:r>
          </a:p>
          <a:p>
            <a:pPr marL="609600" indent="-609600"/>
            <a:endParaRPr lang="en-US" altLang="zh-TW"/>
          </a:p>
          <a:p>
            <a:pPr marL="609600" indent="-609600">
              <a:buFont typeface="Wingdings" pitchFamily="2" charset="2"/>
              <a:buNone/>
            </a:pPr>
            <a:endParaRPr lang="en-US" altLang="zh-TW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3200"/>
              <a:t>Franco-Prussian War</a:t>
            </a:r>
            <a:br>
              <a:rPr lang="en-US" altLang="zh-TW" sz="3200"/>
            </a:br>
            <a:r>
              <a:rPr lang="en-US" altLang="zh-TW" sz="3200"/>
              <a:t> (1870-71) </a:t>
            </a:r>
            <a:br>
              <a:rPr lang="en-US" altLang="zh-TW" sz="3200"/>
            </a:br>
            <a:r>
              <a:rPr lang="en-US" altLang="zh-TW" sz="3200"/>
              <a:t>Consequences:</a:t>
            </a:r>
            <a:br>
              <a:rPr lang="en-US" altLang="zh-TW" sz="3200"/>
            </a:br>
            <a:endParaRPr lang="en-US" altLang="zh-TW" sz="3200"/>
          </a:p>
        </p:txBody>
      </p:sp>
      <p:sp>
        <p:nvSpPr>
          <p:cNvPr id="675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27088" y="2492375"/>
            <a:ext cx="8007350" cy="41910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4"/>
            </a:pPr>
            <a:r>
              <a:rPr lang="en-US" altLang="zh-TW" sz="3600"/>
              <a:t>Russia rebuilt her naval strength in the Black Sea and caused troubles in Balkan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4"/>
            </a:pPr>
            <a:r>
              <a:rPr lang="en-US" altLang="zh-TW" sz="3600"/>
              <a:t>Italian Unification completed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4"/>
            </a:pPr>
            <a:r>
              <a:rPr lang="en-US" altLang="zh-TW" sz="3600"/>
              <a:t>Japan was encouraged by Bismarck’s success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4"/>
            </a:pPr>
            <a:endParaRPr lang="en-US" altLang="zh-TW" sz="280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800"/>
              <a:t>    </a:t>
            </a:r>
          </a:p>
          <a:p>
            <a:pPr marL="609600" indent="-609600">
              <a:lnSpc>
                <a:spcPct val="80000"/>
              </a:lnSpc>
            </a:pPr>
            <a:endParaRPr lang="en-US" altLang="zh-TW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The </a:t>
            </a:r>
            <a:r>
              <a:rPr lang="en-US" altLang="zh-TW">
                <a:latin typeface="Arial"/>
              </a:rPr>
              <a:t>‘</a:t>
            </a:r>
            <a:r>
              <a:rPr lang="en-US" altLang="zh-TW"/>
              <a:t>Pre-March</a:t>
            </a:r>
            <a:r>
              <a:rPr lang="en-US" altLang="zh-TW">
                <a:latin typeface="Arial"/>
              </a:rPr>
              <a:t>’</a:t>
            </a:r>
            <a:r>
              <a:rPr lang="en-US" altLang="zh-TW"/>
              <a:t> (Vorm</a:t>
            </a:r>
            <a:r>
              <a:rPr lang="en-US" altLang="zh-TW">
                <a:latin typeface="Tahoma"/>
              </a:rPr>
              <a:t>ä</a:t>
            </a:r>
            <a:r>
              <a:rPr lang="en-US" altLang="zh-TW"/>
              <a:t>rz)</a:t>
            </a: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/>
              <a:t>The years 1815-48 was often called the ‘pre-March’ that means the prelude to the March 1848 Revolution in Berlin</a:t>
            </a:r>
          </a:p>
          <a:p>
            <a:pPr>
              <a:lnSpc>
                <a:spcPct val="90000"/>
              </a:lnSpc>
            </a:pPr>
            <a:r>
              <a:rPr lang="en-US" altLang="zh-TW" sz="2800"/>
              <a:t>Although it was a period of illiberality and repression, nationalism and liberalism developed</a:t>
            </a:r>
          </a:p>
          <a:p>
            <a:pPr>
              <a:lnSpc>
                <a:spcPct val="90000"/>
              </a:lnSpc>
            </a:pPr>
            <a:r>
              <a:rPr lang="en-US" altLang="zh-TW" sz="2800"/>
              <a:t>For example, Many students joined secret societies to campaigned for a united Germany and a ‘gymnasium’ movement was growing which instructed young men in drill, physical activities and the national spirit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The </a:t>
            </a:r>
            <a:r>
              <a:rPr lang="en-US" altLang="zh-TW">
                <a:latin typeface="Arial"/>
              </a:rPr>
              <a:t>‘</a:t>
            </a:r>
            <a:r>
              <a:rPr lang="en-US" altLang="zh-TW"/>
              <a:t>Pre-March</a:t>
            </a:r>
            <a:r>
              <a:rPr lang="en-US" altLang="zh-TW">
                <a:latin typeface="Arial"/>
              </a:rPr>
              <a:t>’</a:t>
            </a:r>
            <a:r>
              <a:rPr lang="en-US" altLang="zh-TW"/>
              <a:t> (Vorm</a:t>
            </a:r>
            <a:r>
              <a:rPr lang="en-US" altLang="zh-TW">
                <a:latin typeface="Tahoma"/>
              </a:rPr>
              <a:t>ä</a:t>
            </a:r>
            <a:r>
              <a:rPr lang="en-US" altLang="zh-TW"/>
              <a:t>rz)</a:t>
            </a: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The July Revolution (1830) in Paris sparked off riots in several German states although they were eventually suppressed by Mutternich</a:t>
            </a:r>
          </a:p>
          <a:p>
            <a:r>
              <a:rPr lang="en-US" altLang="zh-TW"/>
              <a:t>The pace of political debate picked up and public opinion grew bolder in the 1840s </a:t>
            </a:r>
          </a:p>
          <a:p>
            <a:r>
              <a:rPr lang="en-US" altLang="zh-TW"/>
              <a:t>By the 1840s there were growing demands for a united Germany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The first Movement for Unification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/>
              <a:t>In March 1848, Germany began to create a united Germany</a:t>
            </a:r>
          </a:p>
          <a:p>
            <a:pPr>
              <a:lnSpc>
                <a:spcPct val="90000"/>
              </a:lnSpc>
            </a:pPr>
            <a:r>
              <a:rPr lang="en-US" altLang="zh-TW" sz="2800"/>
              <a:t>600 liberals, attended a pre-parliament at Frankfurt.  They decided to establish a national parliament through universal male suffrage</a:t>
            </a:r>
          </a:p>
          <a:p>
            <a:pPr>
              <a:lnSpc>
                <a:spcPct val="90000"/>
              </a:lnSpc>
            </a:pPr>
            <a:r>
              <a:rPr lang="en-US" altLang="zh-TW" sz="2800"/>
              <a:t> Finally, they elected a Parliament consisted of 20 farmers, 150 traders and 611 lawyers, teachers, professors and writers</a:t>
            </a:r>
          </a:p>
          <a:p>
            <a:pPr>
              <a:lnSpc>
                <a:spcPct val="90000"/>
              </a:lnSpc>
            </a:pPr>
            <a:r>
              <a:rPr lang="en-US" altLang="zh-TW" sz="2800"/>
              <a:t>In the Parliament, they drafted a constitution for the not yet unified Germany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The first Movement for Unification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Since the assembly came to a conclusion that only Austria but not the whole Austrian Empire could be included in the “Unified Germany”, Austria withdrew from the proposed federation</a:t>
            </a:r>
          </a:p>
          <a:p>
            <a:r>
              <a:rPr lang="en-US" altLang="zh-TW"/>
              <a:t>The Assembly then turned to Prussia for leadership.  They invited Frederick William IV to be the Emperor of Germany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The first Movement for Unification</a:t>
            </a: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/>
              <a:t>Frederick refused to accept the crown. He did not want to provoke Austria, and did not want to accept the crown offered by the liberals</a:t>
            </a:r>
          </a:p>
          <a:p>
            <a:pPr>
              <a:lnSpc>
                <a:spcPct val="90000"/>
              </a:lnSpc>
            </a:pPr>
            <a:r>
              <a:rPr lang="en-US" altLang="zh-TW"/>
              <a:t>In June 1849, as Prussia, Austria, Bavaria,  Hanover, Saxony and Wurttemberg had one after the other withdrawn their representatives, the Assembly dissolved itself </a:t>
            </a:r>
          </a:p>
          <a:p>
            <a:pPr>
              <a:lnSpc>
                <a:spcPct val="90000"/>
              </a:lnSpc>
            </a:pPr>
            <a:endParaRPr lang="en-US" altLang="zh-TW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The rise of Prussia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Prussia grew in size and population after 1815</a:t>
            </a:r>
          </a:p>
          <a:p>
            <a:r>
              <a:rPr lang="en-US" altLang="zh-TW"/>
              <a:t>She got part of Poland in the 18th century, and got saxony  after Vienna Congress</a:t>
            </a:r>
          </a:p>
          <a:p>
            <a:r>
              <a:rPr lang="en-US" altLang="zh-TW"/>
              <a:t>During the 19th century,  reforms were carried out with in Prussia to strengthen her power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1079</TotalTime>
  <Words>2030</Words>
  <Application>Microsoft Macintosh PowerPoint</Application>
  <PresentationFormat>On-screen Show (4:3)</PresentationFormat>
  <Paragraphs>162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Glass Layers</vt:lpstr>
      <vt:lpstr>The Unification of Germany</vt:lpstr>
      <vt:lpstr>National Spirit among German Speaking People before Napoleon</vt:lpstr>
      <vt:lpstr>German states during the Napoleonic Wars</vt:lpstr>
      <vt:lpstr>The ‘Pre-March’ (Vormärz)</vt:lpstr>
      <vt:lpstr>The ‘Pre-March’ (Vormärz)</vt:lpstr>
      <vt:lpstr>The first Movement for Unification</vt:lpstr>
      <vt:lpstr>The first Movement for Unification</vt:lpstr>
      <vt:lpstr>The first Movement for Unification</vt:lpstr>
      <vt:lpstr>The rise of Prussia</vt:lpstr>
      <vt:lpstr>The rise of Prussia</vt:lpstr>
      <vt:lpstr>The rise of Prussia</vt:lpstr>
      <vt:lpstr>The rise of Prussia</vt:lpstr>
      <vt:lpstr>The rise of Prussia</vt:lpstr>
      <vt:lpstr>Otto von Bismarck</vt:lpstr>
      <vt:lpstr>Otto von Bismarck</vt:lpstr>
      <vt:lpstr>Otto von Bismarck</vt:lpstr>
      <vt:lpstr>Otto von Bismarck</vt:lpstr>
      <vt:lpstr>Bismarck’s Policies</vt:lpstr>
      <vt:lpstr>Bismarck’s Policies</vt:lpstr>
      <vt:lpstr>Bismarck’s Policies</vt:lpstr>
      <vt:lpstr>German-Danish War(1864)</vt:lpstr>
      <vt:lpstr>German-Danish War(1864)</vt:lpstr>
      <vt:lpstr>German-Danish War(1864)</vt:lpstr>
      <vt:lpstr>German-Danish War(1864)</vt:lpstr>
      <vt:lpstr>Austro-Prussian War (1866)</vt:lpstr>
      <vt:lpstr>Austro-Prussian War (1866)</vt:lpstr>
      <vt:lpstr>Austro-Prussian War (1866)</vt:lpstr>
      <vt:lpstr>Austro-Prussian War (1866)</vt:lpstr>
      <vt:lpstr>Austro-Prussian War (1866)</vt:lpstr>
      <vt:lpstr>Austro-Prussian War (1866) Consequences</vt:lpstr>
      <vt:lpstr>Austro-Prussian War (1866) Consequences</vt:lpstr>
      <vt:lpstr>Franco-Prussian War (1870-71)</vt:lpstr>
      <vt:lpstr>Franco-Prussian War (1870-71)</vt:lpstr>
      <vt:lpstr>Franco-Prussian War (1870-71)</vt:lpstr>
      <vt:lpstr>Franco-Prussian War (1870-71)</vt:lpstr>
      <vt:lpstr>Franco-Prussian War (1870-71)</vt:lpstr>
      <vt:lpstr>Franco-Prussian War (1870-71)</vt:lpstr>
      <vt:lpstr>Franco-Prussian War  (1870-71)  Consequences: </vt:lpstr>
      <vt:lpstr>Franco-Prussian War  (1870-71)  Consequences: </vt:lpstr>
    </vt:vector>
  </TitlesOfParts>
  <Company>NLSI PESS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Unification of Germany</dc:title>
  <dc:creator>NLSI PESS</dc:creator>
  <cp:lastModifiedBy>lynne</cp:lastModifiedBy>
  <cp:revision>23</cp:revision>
  <dcterms:created xsi:type="dcterms:W3CDTF">2007-10-24T01:44:48Z</dcterms:created>
  <dcterms:modified xsi:type="dcterms:W3CDTF">2016-01-07T06:26:33Z</dcterms:modified>
</cp:coreProperties>
</file>