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1"/>
  </p:notesMasterIdLst>
  <p:sldIdLst>
    <p:sldId id="280" r:id="rId2"/>
    <p:sldId id="281" r:id="rId3"/>
    <p:sldId id="288" r:id="rId4"/>
    <p:sldId id="287" r:id="rId5"/>
    <p:sldId id="294" r:id="rId6"/>
    <p:sldId id="295" r:id="rId7"/>
    <p:sldId id="296" r:id="rId8"/>
    <p:sldId id="297" r:id="rId9"/>
    <p:sldId id="289" r:id="rId10"/>
    <p:sldId id="286" r:id="rId11"/>
    <p:sldId id="292" r:id="rId12"/>
    <p:sldId id="293" r:id="rId13"/>
    <p:sldId id="290" r:id="rId14"/>
    <p:sldId id="291" r:id="rId15"/>
    <p:sldId id="301" r:id="rId16"/>
    <p:sldId id="299" r:id="rId17"/>
    <p:sldId id="300" r:id="rId18"/>
    <p:sldId id="282" r:id="rId19"/>
    <p:sldId id="303" r:id="rId20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FFFCC"/>
    <a:srgbClr val="CCCCFF"/>
    <a:srgbClr val="FFCCFF"/>
    <a:srgbClr val="CCFFCC"/>
    <a:srgbClr val="0000CC"/>
    <a:srgbClr val="FFCCCC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47" autoAdjust="0"/>
    <p:restoredTop sz="79716" autoAdjust="0"/>
  </p:normalViewPr>
  <p:slideViewPr>
    <p:cSldViewPr>
      <p:cViewPr varScale="1">
        <p:scale>
          <a:sx n="64" d="100"/>
          <a:sy n="64" d="100"/>
        </p:scale>
        <p:origin x="-3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D537667-9039-4044-9341-C6358FE4D3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62CD4B-CD5A-4F1C-AB0F-A66DA68B31BB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31.1, 31.2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The horrors of World War I shattered the Enlightenment</a:t>
            </a:r>
          </a:p>
          <a:p>
            <a:r>
              <a:rPr lang="en-US" smtClean="0"/>
              <a:t>belief that progress would continue and reason would prevail. In the postwar period, people began questioning traditional beliefs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14F0B6-624A-4733-8EA4-3223C0BD459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EF03CF-F502-45E8-83BB-DCFB47E0DCF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3" cy="646"/>
              <a:chOff x="-3" y="1562"/>
              <a:chExt cx="5763" cy="646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62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36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02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57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68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74" y="1753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74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14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381000" y="762000"/>
            <a:ext cx="8564563" cy="1722438"/>
          </a:xfrm>
        </p:spPr>
        <p:txBody>
          <a:bodyPr/>
          <a:lstStyle>
            <a:lvl1pPr>
              <a:defRPr sz="60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14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7291387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z="54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  <a:lvl2pPr>
              <a:defRPr>
                <a:latin typeface="Calibri" pitchFamily="34" charset="0"/>
                <a:cs typeface="Calibri" pitchFamily="34" charset="0"/>
              </a:defRPr>
            </a:lvl2pPr>
            <a:lvl3pPr>
              <a:defRPr>
                <a:latin typeface="Calibri" pitchFamily="34" charset="0"/>
                <a:cs typeface="Calibri" pitchFamily="34" charset="0"/>
              </a:defRPr>
            </a:lvl3pPr>
            <a:lvl4pPr>
              <a:defRPr>
                <a:latin typeface="Calibri" pitchFamily="34" charset="0"/>
                <a:cs typeface="Calibri" pitchFamily="34" charset="0"/>
              </a:defRPr>
            </a:lvl4pPr>
            <a:lvl5pPr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4038600" cy="5638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038600" cy="5638800"/>
          </a:xfrm>
        </p:spPr>
        <p:txBody>
          <a:bodyPr/>
          <a:lstStyle>
            <a:lvl1pPr>
              <a:defRPr sz="2800">
                <a:latin typeface="Calibri" pitchFamily="34" charset="0"/>
                <a:cs typeface="Calibri" pitchFamily="34" charset="0"/>
              </a:defRPr>
            </a:lvl1pPr>
            <a:lvl2pPr>
              <a:defRPr sz="2400">
                <a:latin typeface="Calibri" pitchFamily="34" charset="0"/>
                <a:cs typeface="Calibri" pitchFamily="34" charset="0"/>
              </a:defRPr>
            </a:lvl2pPr>
            <a:lvl3pPr>
              <a:defRPr sz="2000">
                <a:latin typeface="Calibri" pitchFamily="34" charset="0"/>
                <a:cs typeface="Calibri" pitchFamily="34" charset="0"/>
              </a:defRPr>
            </a:lvl3pPr>
            <a:lvl4pPr>
              <a:defRPr sz="1800">
                <a:latin typeface="Calibri" pitchFamily="34" charset="0"/>
                <a:cs typeface="Calibri" pitchFamily="34" charset="0"/>
              </a:defRPr>
            </a:lvl4pPr>
            <a:lvl5pPr>
              <a:defRPr sz="1800">
                <a:latin typeface="Calibri" pitchFamily="34" charset="0"/>
                <a:cs typeface="Calibri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>
                <a:latin typeface="Calibri" pitchFamily="34" charset="0"/>
                <a:cs typeface="Calibri" pitchFamily="34" charset="0"/>
              </a:defRPr>
            </a:lvl2pPr>
            <a:lvl3pPr>
              <a:defRPr sz="1800">
                <a:latin typeface="Calibri" pitchFamily="34" charset="0"/>
                <a:cs typeface="Calibri" pitchFamily="34" charset="0"/>
              </a:defRPr>
            </a:lvl3pPr>
            <a:lvl4pPr>
              <a:defRPr sz="1600">
                <a:latin typeface="Calibri" pitchFamily="34" charset="0"/>
                <a:cs typeface="Calibri" pitchFamily="34" charset="0"/>
              </a:defRPr>
            </a:lvl4pPr>
            <a:lvl5pPr>
              <a:defRPr sz="1600">
                <a:latin typeface="Calibri" pitchFamily="34" charset="0"/>
                <a:cs typeface="Calibri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 pitchFamily="34" charset="0"/>
                <a:cs typeface="Calibri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29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4100" name="Freeform 4"/>
              <p:cNvSpPr>
                <a:spLocks/>
              </p:cNvSpPr>
              <p:nvPr/>
            </p:nvSpPr>
            <p:spPr bwMode="ltGray">
              <a:xfrm rot="-5400000">
                <a:off x="2554" y="-990"/>
                <a:ext cx="624" cy="574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1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 rot="-5400000">
                <a:off x="960" y="1679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 rot="-5400000">
                <a:off x="-79" y="1763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 rot="-5400000">
                <a:off x="428" y="1699"/>
                <a:ext cx="624" cy="3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 rot="-5400000">
                <a:off x="141" y="1728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 rot="-5400000">
                <a:off x="3181" y="1654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 rot="-5400000">
                <a:off x="2537" y="1729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1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2" name="Freeform 16"/>
              <p:cNvSpPr>
                <a:spLocks/>
              </p:cNvSpPr>
              <p:nvPr/>
            </p:nvSpPr>
            <p:spPr bwMode="ltGray">
              <a:xfrm rot="-5400000">
                <a:off x="2029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3" name="Freeform 17"/>
              <p:cNvSpPr>
                <a:spLocks/>
              </p:cNvSpPr>
              <p:nvPr/>
            </p:nvSpPr>
            <p:spPr bwMode="ltGray">
              <a:xfrm rot="-5400000">
                <a:off x="4050" y="1648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4" name="Freeform 18"/>
              <p:cNvSpPr>
                <a:spLocks/>
              </p:cNvSpPr>
              <p:nvPr/>
            </p:nvSpPr>
            <p:spPr bwMode="ltGray">
              <a:xfrm rot="-5400000">
                <a:off x="3693" y="1657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5" name="Freeform 19"/>
              <p:cNvSpPr>
                <a:spLocks/>
              </p:cNvSpPr>
              <p:nvPr/>
            </p:nvSpPr>
            <p:spPr bwMode="ltGray">
              <a:xfrm rot="-5400000">
                <a:off x="4540" y="1736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6" name="Freeform 20"/>
              <p:cNvSpPr>
                <a:spLocks/>
              </p:cNvSpPr>
              <p:nvPr/>
            </p:nvSpPr>
            <p:spPr bwMode="ltGray">
              <a:xfrm>
                <a:off x="5469" y="1551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7" name="Freeform 21"/>
              <p:cNvSpPr>
                <a:spLocks/>
              </p:cNvSpPr>
              <p:nvPr/>
            </p:nvSpPr>
            <p:spPr bwMode="ltGray">
              <a:xfrm rot="-5400000">
                <a:off x="5064" y="1673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18" name="Freeform 22"/>
              <p:cNvSpPr>
                <a:spLocks/>
              </p:cNvSpPr>
              <p:nvPr/>
            </p:nvSpPr>
            <p:spPr bwMode="ltGray">
              <a:xfrm rot="-5400000">
                <a:off x="4767" y="1699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119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21920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7" r:id="rId2"/>
    <p:sldLayoutId id="2147483738" r:id="rId3"/>
    <p:sldLayoutId id="2147483739" r:id="rId4"/>
    <p:sldLayoutId id="2147483740" r:id="rId5"/>
    <p:sldLayoutId id="2147483741" r:id="rId6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■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4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lookandlearn.com/if?img=131&amp;search=First%20World%20War&amp;cat=&amp;bool=phras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38200" y="228600"/>
            <a:ext cx="8305800" cy="6629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600" u="sng" smtClean="0"/>
              <a:t>Essential Question</a:t>
            </a:r>
            <a:r>
              <a:rPr lang="en-US" sz="3600" smtClean="0"/>
              <a:t>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600" smtClean="0"/>
              <a:t>What were the important themes in world history from 1919 to 1939?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en-US" sz="36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en-US" sz="36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None/>
            </a:pPr>
            <a:endParaRPr lang="en-US" sz="3600" smtClean="0"/>
          </a:p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3600" u="sng" smtClean="0">
                <a:solidFill>
                  <a:schemeClr val="folHlink"/>
                </a:solidFill>
              </a:rPr>
              <a:t>Warm Up Question</a:t>
            </a:r>
            <a:r>
              <a:rPr lang="en-US" sz="3600" smtClean="0">
                <a:solidFill>
                  <a:schemeClr val="folHlink"/>
                </a:solidFill>
              </a:rPr>
              <a:t>: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0" y="6629400"/>
            <a:ext cx="5638800" cy="2286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2292" name="Rectangular Callout 6"/>
          <p:cNvSpPr>
            <a:spLocks noChangeArrowheads="1"/>
          </p:cNvSpPr>
          <p:nvPr/>
        </p:nvSpPr>
        <p:spPr bwMode="auto">
          <a:xfrm>
            <a:off x="76200" y="5638800"/>
            <a:ext cx="6019800" cy="1143000"/>
          </a:xfrm>
          <a:prstGeom prst="wedgeRectCallout">
            <a:avLst>
              <a:gd name="adj1" fmla="val -15935"/>
              <a:gd name="adj2" fmla="val 46431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While European nations struggled </a:t>
            </a:r>
            <a:br>
              <a:rPr lang="en-US" sz="3200"/>
            </a:br>
            <a:r>
              <a:rPr lang="en-US" sz="3200"/>
              <a:t>to rebuild &amp; pay for the war, some world nations benefited from WWI</a:t>
            </a:r>
          </a:p>
        </p:txBody>
      </p:sp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4953000" y="3657600"/>
            <a:ext cx="4114800" cy="1905000"/>
          </a:xfrm>
          <a:prstGeom prst="wedgeRectCallout">
            <a:avLst>
              <a:gd name="adj1" fmla="val 35176"/>
              <a:gd name="adj2" fmla="val -134222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Japan gained wealth </a:t>
            </a:r>
            <a:br>
              <a:rPr lang="en-US" sz="3200"/>
            </a:br>
            <a:r>
              <a:rPr lang="en-US" sz="3200"/>
              <a:t>by selling supplies to the Allies &amp; increased its position as the strongest nation in Asia </a:t>
            </a:r>
          </a:p>
        </p:txBody>
      </p:sp>
      <p:sp>
        <p:nvSpPr>
          <p:cNvPr id="12" name="Rectangular Callout 11"/>
          <p:cNvSpPr>
            <a:spLocks noChangeArrowheads="1"/>
          </p:cNvSpPr>
          <p:nvPr/>
        </p:nvSpPr>
        <p:spPr bwMode="auto">
          <a:xfrm>
            <a:off x="76200" y="3657600"/>
            <a:ext cx="4800600" cy="1905000"/>
          </a:xfrm>
          <a:prstGeom prst="wedgeRectCallout">
            <a:avLst>
              <a:gd name="adj1" fmla="val -32097"/>
              <a:gd name="adj2" fmla="val -138005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The USA was the wealthiest nation in the world &amp; a major world power that created (but never joined) the League of Nations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76200" y="76200"/>
            <a:ext cx="4038600" cy="1143000"/>
          </a:xfrm>
          <a:prstGeom prst="wedgeRectCallout">
            <a:avLst>
              <a:gd name="adj1" fmla="val -15935"/>
              <a:gd name="adj2" fmla="val 46431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en-US" sz="3200" dirty="0"/>
              <a:t>After WWI, the </a:t>
            </a:r>
            <a:br>
              <a:rPr lang="en-US" sz="3200" dirty="0"/>
            </a:br>
            <a:r>
              <a:rPr lang="en-US" sz="3200" dirty="0"/>
              <a:t>United States entered the Roaring Twenties </a:t>
            </a:r>
          </a:p>
        </p:txBody>
      </p:sp>
      <p:sp>
        <p:nvSpPr>
          <p:cNvPr id="13315" name="Rectangular Callout 9"/>
          <p:cNvSpPr>
            <a:spLocks noChangeArrowheads="1"/>
          </p:cNvSpPr>
          <p:nvPr/>
        </p:nvSpPr>
        <p:spPr bwMode="auto">
          <a:xfrm>
            <a:off x="4191000" y="76200"/>
            <a:ext cx="4876800" cy="1143000"/>
          </a:xfrm>
          <a:prstGeom prst="wedgeRectCallout">
            <a:avLst>
              <a:gd name="adj1" fmla="val -15935"/>
              <a:gd name="adj2" fmla="val 46431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Mass production in factories led to new consumer goods &amp; high wages for workers 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371600"/>
            <a:ext cx="8839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ular Callout 10"/>
          <p:cNvSpPr>
            <a:spLocks noChangeArrowheads="1"/>
          </p:cNvSpPr>
          <p:nvPr/>
        </p:nvSpPr>
        <p:spPr bwMode="auto">
          <a:xfrm>
            <a:off x="4495800" y="5867400"/>
            <a:ext cx="4267200" cy="762000"/>
          </a:xfrm>
          <a:prstGeom prst="wedgeRectCallout">
            <a:avLst>
              <a:gd name="adj1" fmla="val -15935"/>
              <a:gd name="adj2" fmla="val 46431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Automobiles became inexpensive &amp; popular… </a:t>
            </a:r>
          </a:p>
        </p:txBody>
      </p:sp>
      <p:pic>
        <p:nvPicPr>
          <p:cNvPr id="13" name="Picture 3" descr="boy and his fo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371600"/>
            <a:ext cx="4114800" cy="5334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RgrsRdAd1"/>
          <p:cNvPicPr>
            <a:picLocks noChangeAspect="1" noChangeArrowheads="1"/>
          </p:cNvPicPr>
          <p:nvPr/>
        </p:nvPicPr>
        <p:blipFill>
          <a:blip r:embed="rId2" cstate="print"/>
          <a:srcRect b="-2567"/>
          <a:stretch>
            <a:fillRect/>
          </a:stretch>
        </p:blipFill>
        <p:spPr bwMode="auto">
          <a:xfrm>
            <a:off x="147638" y="1174750"/>
            <a:ext cx="4271962" cy="589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DIVI7233538"/>
          <p:cNvPicPr>
            <a:picLocks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1260475"/>
            <a:ext cx="4572000" cy="5597525"/>
          </a:xfrm>
          <a:noFill/>
        </p:spPr>
      </p:pic>
      <p:sp>
        <p:nvSpPr>
          <p:cNvPr id="14340" name="Rectangular Callout 6"/>
          <p:cNvSpPr>
            <a:spLocks noChangeArrowheads="1"/>
          </p:cNvSpPr>
          <p:nvPr/>
        </p:nvSpPr>
        <p:spPr bwMode="auto">
          <a:xfrm>
            <a:off x="76200" y="228600"/>
            <a:ext cx="3962400" cy="762000"/>
          </a:xfrm>
          <a:prstGeom prst="wedgeRectCallout">
            <a:avLst>
              <a:gd name="adj1" fmla="val -15935"/>
              <a:gd name="adj2" fmla="val 46431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Electric appliances &amp; radios were popular… </a:t>
            </a: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4114800" y="76200"/>
            <a:ext cx="4953000" cy="1143000"/>
          </a:xfrm>
          <a:prstGeom prst="wedgeRectCallout">
            <a:avLst>
              <a:gd name="adj1" fmla="val -15935"/>
              <a:gd name="adj2" fmla="val 46431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…Americans enjoyed themselves at movies, sporting events, &amp; jazz clubs </a:t>
            </a:r>
          </a:p>
        </p:txBody>
      </p:sp>
      <p:pic>
        <p:nvPicPr>
          <p:cNvPr id="9" name="Picture 4" descr="harlem-renaissance-saturday-night"/>
          <p:cNvPicPr>
            <a:picLocks noChangeAspect="1" noChangeArrowheads="1"/>
          </p:cNvPicPr>
          <p:nvPr/>
        </p:nvPicPr>
        <p:blipFill>
          <a:blip r:embed="rId4" cstate="print"/>
          <a:srcRect t="-177"/>
          <a:stretch>
            <a:fillRect/>
          </a:stretch>
        </p:blipFill>
        <p:spPr bwMode="auto">
          <a:xfrm>
            <a:off x="4395788" y="1524000"/>
            <a:ext cx="46720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47800"/>
            <a:ext cx="4267200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6" descr="dawes"/>
          <p:cNvPicPr>
            <a:picLocks noChangeAspect="1" noChangeArrowheads="1"/>
          </p:cNvPicPr>
          <p:nvPr/>
        </p:nvPicPr>
        <p:blipFill>
          <a:blip r:embed="rId2" cstate="print"/>
          <a:srcRect t="5289" b="4793"/>
          <a:stretch>
            <a:fillRect/>
          </a:stretch>
        </p:blipFill>
        <p:spPr bwMode="auto">
          <a:xfrm>
            <a:off x="4648200" y="0"/>
            <a:ext cx="4343400" cy="2590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5363" name="Rectangular Callout 16"/>
          <p:cNvSpPr>
            <a:spLocks noChangeArrowheads="1"/>
          </p:cNvSpPr>
          <p:nvPr/>
        </p:nvSpPr>
        <p:spPr bwMode="auto">
          <a:xfrm>
            <a:off x="152400" y="457200"/>
            <a:ext cx="4343400" cy="1524000"/>
          </a:xfrm>
          <a:prstGeom prst="wedgeRectCallout">
            <a:avLst>
              <a:gd name="adj1" fmla="val -15935"/>
              <a:gd name="adj2" fmla="val 46431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The USA used its wealth to help European nations repay their debts &amp; rebuild after the war</a:t>
            </a: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67000"/>
            <a:ext cx="910748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4" cstate="print"/>
          <a:srcRect r="-3864"/>
          <a:stretch>
            <a:fillRect/>
          </a:stretch>
        </p:blipFill>
        <p:spPr bwMode="auto">
          <a:xfrm>
            <a:off x="0" y="6172200"/>
            <a:ext cx="2209800" cy="68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600" smtClean="0">
                <a:solidFill>
                  <a:srgbClr val="C00000"/>
                </a:solidFill>
              </a:rPr>
              <a:t>What changed in America in the 1930s?</a:t>
            </a:r>
          </a:p>
        </p:txBody>
      </p:sp>
      <p:pic>
        <p:nvPicPr>
          <p:cNvPr id="1638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41350"/>
            <a:ext cx="8610600" cy="621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ular Callout 6"/>
          <p:cNvSpPr>
            <a:spLocks noChangeArrowheads="1"/>
          </p:cNvSpPr>
          <p:nvPr/>
        </p:nvSpPr>
        <p:spPr bwMode="auto">
          <a:xfrm>
            <a:off x="228600" y="76200"/>
            <a:ext cx="8763000" cy="1143000"/>
          </a:xfrm>
          <a:prstGeom prst="wedgeRectCallout">
            <a:avLst>
              <a:gd name="adj1" fmla="val -15935"/>
              <a:gd name="adj2" fmla="val 46431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The Roaring Twenties came to an end in 1929 when the stock market crash, bank failures, &amp; high unemployment led to a Great Depression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6794500" cy="54102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38275"/>
            <a:ext cx="46482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447800"/>
            <a:ext cx="464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420813"/>
            <a:ext cx="4876800" cy="543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U.S. Depression Bread Line Framed Art Prin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4575" y="1524000"/>
            <a:ext cx="42894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b-w_livi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13716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371600"/>
            <a:ext cx="677386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ular Callout 6"/>
          <p:cNvSpPr>
            <a:spLocks noChangeArrowheads="1"/>
          </p:cNvSpPr>
          <p:nvPr/>
        </p:nvSpPr>
        <p:spPr bwMode="auto">
          <a:xfrm>
            <a:off x="381000" y="76200"/>
            <a:ext cx="8534400" cy="1143000"/>
          </a:xfrm>
          <a:prstGeom prst="wedgeRectCallout">
            <a:avLst>
              <a:gd name="adj1" fmla="val -15935"/>
              <a:gd name="adj2" fmla="val 46431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The depression in America triggered a world-wide depression in the 1930s when international trade declined &amp; U.S. investment in Europe ended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360488"/>
            <a:ext cx="6858000" cy="549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ular Callout 6"/>
          <p:cNvSpPr>
            <a:spLocks noChangeArrowheads="1"/>
          </p:cNvSpPr>
          <p:nvPr/>
        </p:nvSpPr>
        <p:spPr bwMode="auto">
          <a:xfrm>
            <a:off x="1600200" y="228600"/>
            <a:ext cx="5791200" cy="762000"/>
          </a:xfrm>
          <a:prstGeom prst="wedgeRectCallout">
            <a:avLst>
              <a:gd name="adj1" fmla="val -15935"/>
              <a:gd name="adj2" fmla="val 46431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The depression led to a sharp rise in unemployment in Europe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 smtClean="0">
                <a:solidFill>
                  <a:srgbClr val="C00000"/>
                </a:solidFill>
              </a:rPr>
              <a:t>Why did powerful dictators come to power </a:t>
            </a:r>
            <a:br>
              <a:rPr lang="en-US" sz="3600" smtClean="0">
                <a:solidFill>
                  <a:srgbClr val="C00000"/>
                </a:solidFill>
              </a:rPr>
            </a:br>
            <a:r>
              <a:rPr lang="en-US" sz="3600" smtClean="0">
                <a:solidFill>
                  <a:srgbClr val="C00000"/>
                </a:solidFill>
              </a:rPr>
              <a:t>in Europe in the 1920s &amp; 1930s?</a:t>
            </a:r>
          </a:p>
        </p:txBody>
      </p:sp>
      <p:pic>
        <p:nvPicPr>
          <p:cNvPr id="19459" name="Picture 36" descr="mussolini"/>
          <p:cNvPicPr>
            <a:picLocks noChangeAspect="1" noChangeArrowheads="1"/>
          </p:cNvPicPr>
          <p:nvPr/>
        </p:nvPicPr>
        <p:blipFill>
          <a:blip r:embed="rId2" cstate="print"/>
          <a:srcRect b="9151"/>
          <a:stretch>
            <a:fillRect/>
          </a:stretch>
        </p:blipFill>
        <p:spPr bwMode="auto">
          <a:xfrm>
            <a:off x="4648200" y="990600"/>
            <a:ext cx="4364038" cy="57642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19460" name="Picture 37" descr="sungenis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90600"/>
            <a:ext cx="4343400" cy="57689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ular Callout 6"/>
          <p:cNvSpPr>
            <a:spLocks noChangeArrowheads="1"/>
          </p:cNvSpPr>
          <p:nvPr/>
        </p:nvSpPr>
        <p:spPr bwMode="auto">
          <a:xfrm>
            <a:off x="228600" y="152400"/>
            <a:ext cx="8686800" cy="762000"/>
          </a:xfrm>
          <a:prstGeom prst="wedgeRectCallout">
            <a:avLst>
              <a:gd name="adj1" fmla="val -15935"/>
              <a:gd name="adj2" fmla="val 46431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In Germany, the situation grew desperate by the 1930s &amp; the Weimar gov’t became more unpopular </a:t>
            </a:r>
          </a:p>
        </p:txBody>
      </p:sp>
      <p:sp>
        <p:nvSpPr>
          <p:cNvPr id="6" name="Rectangular Callout 6"/>
          <p:cNvSpPr>
            <a:spLocks noChangeArrowheads="1"/>
          </p:cNvSpPr>
          <p:nvPr/>
        </p:nvSpPr>
        <p:spPr bwMode="auto">
          <a:xfrm>
            <a:off x="76200" y="990600"/>
            <a:ext cx="5791200" cy="1143000"/>
          </a:xfrm>
          <a:prstGeom prst="wedgeRectCallout">
            <a:avLst>
              <a:gd name="adj1" fmla="val -15935"/>
              <a:gd name="adj2" fmla="val 46431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The Weimar republic was already unpopular because gov’t leaders signed the Treaty of Versailles 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228600" y="6019800"/>
            <a:ext cx="8686800" cy="762000"/>
          </a:xfrm>
          <a:prstGeom prst="wedgeRectCallout">
            <a:avLst>
              <a:gd name="adj1" fmla="val -15935"/>
              <a:gd name="adj2" fmla="val 46431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en-US" sz="3200" dirty="0"/>
              <a:t>To pay war reparations &amp; rebuild the country, the gov’t printed money which led to hyper-inflation </a:t>
            </a:r>
          </a:p>
        </p:txBody>
      </p:sp>
      <p:pic>
        <p:nvPicPr>
          <p:cNvPr id="8" name="Picture 2" descr="http://germanhistorydocs.ghi-dc.org/images/gewaltfrieden.jpg"/>
          <p:cNvPicPr>
            <a:picLocks noChangeAspect="1" noChangeArrowheads="1"/>
          </p:cNvPicPr>
          <p:nvPr/>
        </p:nvPicPr>
        <p:blipFill>
          <a:blip r:embed="rId3" cstate="print"/>
          <a:srcRect t="16374" r="27586"/>
          <a:stretch>
            <a:fillRect/>
          </a:stretch>
        </p:blipFill>
        <p:spPr bwMode="auto">
          <a:xfrm>
            <a:off x="5943600" y="990600"/>
            <a:ext cx="320040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4363" y="990600"/>
            <a:ext cx="4567237" cy="4953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0" name="Rectangular Callout 9"/>
          <p:cNvSpPr>
            <a:spLocks noChangeArrowheads="1"/>
          </p:cNvSpPr>
          <p:nvPr/>
        </p:nvSpPr>
        <p:spPr bwMode="auto">
          <a:xfrm>
            <a:off x="152400" y="6019800"/>
            <a:ext cx="3962400" cy="762000"/>
          </a:xfrm>
          <a:prstGeom prst="wedgeRectCallout">
            <a:avLst>
              <a:gd name="adj1" fmla="val -15935"/>
              <a:gd name="adj2" fmla="val 46431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Unemployment in Germany reached 30% </a:t>
            </a:r>
          </a:p>
        </p:txBody>
      </p:sp>
      <p:sp>
        <p:nvSpPr>
          <p:cNvPr id="12" name="Rectangular Callout 11"/>
          <p:cNvSpPr>
            <a:spLocks noChangeArrowheads="1"/>
          </p:cNvSpPr>
          <p:nvPr/>
        </p:nvSpPr>
        <p:spPr bwMode="auto">
          <a:xfrm>
            <a:off x="76200" y="4038600"/>
            <a:ext cx="3962400" cy="1905000"/>
          </a:xfrm>
          <a:prstGeom prst="wedgeRectCallout">
            <a:avLst>
              <a:gd name="adj1" fmla="val -15935"/>
              <a:gd name="adj2" fmla="val 46431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Like Germany, Italians felt betrayed by the treaty, had a suffering economy, &amp; saw its unemployment rise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0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441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ular Callout 4"/>
          <p:cNvSpPr>
            <a:spLocks noChangeArrowheads="1"/>
          </p:cNvSpPr>
          <p:nvPr/>
        </p:nvSpPr>
        <p:spPr bwMode="auto">
          <a:xfrm>
            <a:off x="4648200" y="152400"/>
            <a:ext cx="4343400" cy="1905000"/>
          </a:xfrm>
          <a:prstGeom prst="wedgeRectCallout">
            <a:avLst>
              <a:gd name="adj1" fmla="val -15083"/>
              <a:gd name="adj2" fmla="val 21926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Due to the economic depression, bitterness, &amp; desperation, powerful dictators will seize power in Germany &amp; Italy </a:t>
            </a:r>
          </a:p>
        </p:txBody>
      </p:sp>
      <p:pic>
        <p:nvPicPr>
          <p:cNvPr id="21508" name="Picture 37" descr="sungenis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505200"/>
            <a:ext cx="1981200" cy="3276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4648200" y="2209800"/>
            <a:ext cx="4343400" cy="1143000"/>
          </a:xfrm>
          <a:prstGeom prst="wedgeRectCallout">
            <a:avLst>
              <a:gd name="adj1" fmla="val -15083"/>
              <a:gd name="adj2" fmla="val 21926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en-US" sz="3200" dirty="0"/>
              <a:t>These dictators played an important role in causing World War II </a:t>
            </a:r>
          </a:p>
        </p:txBody>
      </p:sp>
      <p:pic>
        <p:nvPicPr>
          <p:cNvPr id="21510" name="Picture 36" descr="mussolini"/>
          <p:cNvPicPr>
            <a:picLocks noChangeAspect="1" noChangeArrowheads="1"/>
          </p:cNvPicPr>
          <p:nvPr/>
        </p:nvPicPr>
        <p:blipFill>
          <a:blip r:embed="rId4" cstate="print"/>
          <a:srcRect l="6250" b="9151"/>
          <a:stretch>
            <a:fillRect/>
          </a:stretch>
        </p:blipFill>
        <p:spPr bwMode="auto">
          <a:xfrm>
            <a:off x="6705600" y="3452813"/>
            <a:ext cx="2362200" cy="332898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buClr>
                <a:schemeClr val="accent1"/>
              </a:buClr>
              <a:buFont typeface="Arial" charset="0"/>
              <a:buChar char="■"/>
              <a:defRPr/>
            </a:pPr>
            <a:r>
              <a:rPr kumimoji="1" lang="en-US" sz="3900" kern="0">
                <a:cs typeface="Calibri" pitchFamily="34" charset="0"/>
              </a:rPr>
              <a:t> Text </a:t>
            </a:r>
            <a:endParaRPr kumimoji="1" lang="en-US" sz="3900" kern="0">
              <a:solidFill>
                <a:schemeClr val="folHlink"/>
              </a:solidFill>
              <a:cs typeface="Calibri" pitchFamily="34" charset="0"/>
            </a:endParaRP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ular Callout 4"/>
          <p:cNvSpPr>
            <a:spLocks noChangeArrowheads="1"/>
          </p:cNvSpPr>
          <p:nvPr/>
        </p:nvSpPr>
        <p:spPr bwMode="auto">
          <a:xfrm>
            <a:off x="76200" y="5257800"/>
            <a:ext cx="4191000" cy="1524000"/>
          </a:xfrm>
          <a:prstGeom prst="wedgeRectCallout">
            <a:avLst>
              <a:gd name="adj1" fmla="val -15935"/>
              <a:gd name="adj2" fmla="val 46431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Important changes took place in the 20 years between the two </a:t>
            </a:r>
            <a:br>
              <a:rPr lang="en-US" sz="3200"/>
            </a:br>
            <a:r>
              <a:rPr lang="en-US" sz="3200"/>
              <a:t>world wars (1919-1939)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 Title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600" smtClean="0">
                <a:solidFill>
                  <a:srgbClr val="C00000"/>
                </a:solidFill>
              </a:rPr>
              <a:t>What was Europe like after World War I ? 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124" name="Picture 4" descr="St. Jacob's Church, Ypres, June 191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924083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buClr>
                <a:schemeClr val="accent1"/>
              </a:buClr>
              <a:buFont typeface="Arial" charset="0"/>
              <a:buChar char="■"/>
              <a:defRPr/>
            </a:pPr>
            <a:r>
              <a:rPr kumimoji="1" lang="en-US" sz="3900" kern="0">
                <a:cs typeface="Calibri" pitchFamily="34" charset="0"/>
              </a:rPr>
              <a:t> Text </a:t>
            </a:r>
            <a:endParaRPr kumimoji="1" lang="en-US" sz="3900" kern="0">
              <a:solidFill>
                <a:schemeClr val="folHlink"/>
              </a:solidFill>
              <a:cs typeface="Calibri" pitchFamily="34" charset="0"/>
            </a:endParaRP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ular Callout 4"/>
          <p:cNvSpPr>
            <a:spLocks noChangeArrowheads="1"/>
          </p:cNvSpPr>
          <p:nvPr/>
        </p:nvSpPr>
        <p:spPr bwMode="auto">
          <a:xfrm>
            <a:off x="76200" y="5257800"/>
            <a:ext cx="4191000" cy="1524000"/>
          </a:xfrm>
          <a:prstGeom prst="wedgeRectCallout">
            <a:avLst>
              <a:gd name="adj1" fmla="val -15935"/>
              <a:gd name="adj2" fmla="val 46431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Important changes took place in the 20 years between the two </a:t>
            </a:r>
            <a:br>
              <a:rPr lang="en-US" sz="3200"/>
            </a:br>
            <a:r>
              <a:rPr lang="en-US" sz="3200"/>
              <a:t>world wars (1919-1939)</a:t>
            </a:r>
          </a:p>
        </p:txBody>
      </p:sp>
      <p:sp>
        <p:nvSpPr>
          <p:cNvPr id="6149" name="Rectangular Callout 4"/>
          <p:cNvSpPr>
            <a:spLocks noChangeArrowheads="1"/>
          </p:cNvSpPr>
          <p:nvPr/>
        </p:nvSpPr>
        <p:spPr bwMode="auto">
          <a:xfrm>
            <a:off x="4419600" y="5638800"/>
            <a:ext cx="4572000" cy="1143000"/>
          </a:xfrm>
          <a:prstGeom prst="wedgeRectCallout">
            <a:avLst>
              <a:gd name="adj1" fmla="val -15935"/>
              <a:gd name="adj2" fmla="val 46431"/>
            </a:avLst>
          </a:prstGeom>
          <a:solidFill>
            <a:srgbClr val="CC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In Europe, the war led </a:t>
            </a:r>
            <a:br>
              <a:rPr lang="en-US" sz="3200"/>
            </a:br>
            <a:r>
              <a:rPr lang="en-US" sz="3200"/>
              <a:t>to a sense of bitterness &amp; pessimism among nations </a:t>
            </a:r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mtClean="0"/>
              <a:t> Title</a:t>
            </a:r>
          </a:p>
        </p:txBody>
      </p:sp>
      <p:sp>
        <p:nvSpPr>
          <p:cNvPr id="16" name="Rectangular Callout 4"/>
          <p:cNvSpPr>
            <a:spLocks noChangeArrowheads="1"/>
          </p:cNvSpPr>
          <p:nvPr/>
        </p:nvSpPr>
        <p:spPr bwMode="auto">
          <a:xfrm>
            <a:off x="76200" y="152400"/>
            <a:ext cx="6019800" cy="1143000"/>
          </a:xfrm>
          <a:prstGeom prst="wedgeRectCallout">
            <a:avLst>
              <a:gd name="adj1" fmla="val 7704"/>
              <a:gd name="adj2" fmla="val 172935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200"/>
              <a:t>Many European nations were destroyed &amp; bankrupted by years of fighting along the Western Front</a:t>
            </a:r>
          </a:p>
        </p:txBody>
      </p:sp>
      <p:sp>
        <p:nvSpPr>
          <p:cNvPr id="17" name="Rectangular Callout 4"/>
          <p:cNvSpPr>
            <a:spLocks noChangeArrowheads="1"/>
          </p:cNvSpPr>
          <p:nvPr/>
        </p:nvSpPr>
        <p:spPr bwMode="auto">
          <a:xfrm>
            <a:off x="609600" y="76200"/>
            <a:ext cx="5029200" cy="1447800"/>
          </a:xfrm>
          <a:prstGeom prst="wedgeRectCallout">
            <a:avLst>
              <a:gd name="adj1" fmla="val 69882"/>
              <a:gd name="adj2" fmla="val 62532"/>
            </a:avLst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  <a:defRPr/>
            </a:pPr>
            <a:r>
              <a:rPr lang="en-US" sz="3100" dirty="0"/>
              <a:t>Russia was destroyed after WWI &amp; a three-year civil war that led to communism &amp; the formation of the Soviet Union</a:t>
            </a:r>
          </a:p>
        </p:txBody>
      </p:sp>
      <p:sp>
        <p:nvSpPr>
          <p:cNvPr id="18" name="Rectangular Callout 4"/>
          <p:cNvSpPr>
            <a:spLocks noChangeArrowheads="1"/>
          </p:cNvSpPr>
          <p:nvPr/>
        </p:nvSpPr>
        <p:spPr bwMode="auto">
          <a:xfrm>
            <a:off x="152400" y="5638800"/>
            <a:ext cx="6629400" cy="1143000"/>
          </a:xfrm>
          <a:prstGeom prst="wedgeRectCallout">
            <a:avLst>
              <a:gd name="adj1" fmla="val -657"/>
              <a:gd name="adj2" fmla="val -257662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100"/>
              <a:t>The harshness of the Treaty of Versailles created bitterness in Germany who were unable to pay reparations </a:t>
            </a:r>
          </a:p>
        </p:txBody>
      </p:sp>
      <p:sp>
        <p:nvSpPr>
          <p:cNvPr id="19" name="Rectangular Callout 4"/>
          <p:cNvSpPr>
            <a:spLocks noChangeArrowheads="1"/>
          </p:cNvSpPr>
          <p:nvPr/>
        </p:nvSpPr>
        <p:spPr bwMode="auto">
          <a:xfrm>
            <a:off x="76200" y="3733800"/>
            <a:ext cx="3276600" cy="1447800"/>
          </a:xfrm>
          <a:prstGeom prst="wedgeRectCallout">
            <a:avLst>
              <a:gd name="adj1" fmla="val 63278"/>
              <a:gd name="adj2" fmla="val 2935"/>
            </a:avLst>
          </a:prstGeom>
          <a:solidFill>
            <a:srgbClr val="FFCC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75000"/>
              </a:lnSpc>
            </a:pPr>
            <a:r>
              <a:rPr lang="en-US" sz="3100"/>
              <a:t>Italians were angry when they did not receive land along the Adriatic Coast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49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ular Callout 4"/>
          <p:cNvSpPr>
            <a:spLocks noChangeArrowheads="1"/>
          </p:cNvSpPr>
          <p:nvPr/>
        </p:nvSpPr>
        <p:spPr bwMode="auto">
          <a:xfrm>
            <a:off x="152400" y="152400"/>
            <a:ext cx="4724400" cy="1143000"/>
          </a:xfrm>
          <a:prstGeom prst="wedgeRectCallout">
            <a:avLst>
              <a:gd name="adj1" fmla="val -15935"/>
              <a:gd name="adj2" fmla="val 46431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/>
              <a:t>The horrors of World War I changed people’s attitudes about progress </a:t>
            </a:r>
          </a:p>
        </p:txBody>
      </p:sp>
      <p:sp>
        <p:nvSpPr>
          <p:cNvPr id="7171" name="Rectangular Callout 5"/>
          <p:cNvSpPr>
            <a:spLocks noChangeArrowheads="1"/>
          </p:cNvSpPr>
          <p:nvPr/>
        </p:nvSpPr>
        <p:spPr bwMode="auto">
          <a:xfrm>
            <a:off x="5029200" y="152400"/>
            <a:ext cx="3886200" cy="1143000"/>
          </a:xfrm>
          <a:prstGeom prst="wedgeRectCallout">
            <a:avLst>
              <a:gd name="adj1" fmla="val -15935"/>
              <a:gd name="adj2" fmla="val 46431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/>
              <a:t>After the war, people started questioning traditional beliefs </a:t>
            </a:r>
          </a:p>
        </p:txBody>
      </p:sp>
      <p:sp>
        <p:nvSpPr>
          <p:cNvPr id="7172" name="Title 1"/>
          <p:cNvSpPr>
            <a:spLocks noGrp="1"/>
          </p:cNvSpPr>
          <p:nvPr>
            <p:ph type="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r>
              <a:rPr lang="en-US" sz="3500" smtClean="0">
                <a:solidFill>
                  <a:srgbClr val="C00000"/>
                </a:solidFill>
              </a:rPr>
              <a:t>What were some new ideas in the post-war era?</a:t>
            </a:r>
          </a:p>
        </p:txBody>
      </p:sp>
      <p:pic>
        <p:nvPicPr>
          <p:cNvPr id="7173" name="Picture 2" descr="freud's mental iceber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t="18013" r="5000" b="14444"/>
          <a:stretch>
            <a:fillRect/>
          </a:stretch>
        </p:blipFill>
        <p:spPr bwMode="auto">
          <a:xfrm>
            <a:off x="0" y="1524000"/>
            <a:ext cx="55626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524000"/>
            <a:ext cx="3297238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reud's mental iceber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3032" t="18013" r="7021" b="14444"/>
          <a:stretch>
            <a:fillRect/>
          </a:stretch>
        </p:blipFill>
        <p:spPr bwMode="auto">
          <a:xfrm>
            <a:off x="0" y="1400175"/>
            <a:ext cx="65532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sigm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133600"/>
            <a:ext cx="2408238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ular Callout 4"/>
          <p:cNvSpPr>
            <a:spLocks noChangeArrowheads="1"/>
          </p:cNvSpPr>
          <p:nvPr/>
        </p:nvSpPr>
        <p:spPr bwMode="auto">
          <a:xfrm>
            <a:off x="152400" y="152400"/>
            <a:ext cx="8839200" cy="1143000"/>
          </a:xfrm>
          <a:prstGeom prst="wedgeRectCallout">
            <a:avLst>
              <a:gd name="adj1" fmla="val -15935"/>
              <a:gd name="adj2" fmla="val 46431"/>
            </a:avLst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/>
              <a:t>Austrian-born Sigmund Freud revolutionized psychology; He believed the mind has conscious &amp; subconscious thoughts that affect peoples’ behavior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ular Callout 4"/>
          <p:cNvSpPr>
            <a:spLocks noChangeArrowheads="1"/>
          </p:cNvSpPr>
          <p:nvPr/>
        </p:nvSpPr>
        <p:spPr bwMode="auto">
          <a:xfrm>
            <a:off x="152400" y="152400"/>
            <a:ext cx="8839200" cy="1143000"/>
          </a:xfrm>
          <a:prstGeom prst="wedgeRectCallout">
            <a:avLst>
              <a:gd name="adj1" fmla="val -15935"/>
              <a:gd name="adj2" fmla="val 46431"/>
            </a:avLst>
          </a:prstGeom>
          <a:solidFill>
            <a:srgbClr val="FFC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/>
              <a:t>German-born Albert Einstein revolutionized physics; His theories on light, relativity, &amp; energy disproved many of Isaac Newton’s discoveries from the 1600s</a:t>
            </a:r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52011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ular Callout 4"/>
          <p:cNvSpPr>
            <a:spLocks noChangeArrowheads="1"/>
          </p:cNvSpPr>
          <p:nvPr/>
        </p:nvSpPr>
        <p:spPr bwMode="auto">
          <a:xfrm>
            <a:off x="76200" y="152400"/>
            <a:ext cx="8991600" cy="1143000"/>
          </a:xfrm>
          <a:prstGeom prst="wedgeRectCallout">
            <a:avLst>
              <a:gd name="adj1" fmla="val -15935"/>
              <a:gd name="adj2" fmla="val 46431"/>
            </a:avLst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75000"/>
              </a:lnSpc>
            </a:pPr>
            <a:r>
              <a:rPr lang="en-US" sz="3200"/>
              <a:t>New abstract art like </a:t>
            </a:r>
            <a:r>
              <a:rPr lang="en-US" sz="3200">
                <a:solidFill>
                  <a:srgbClr val="0000CC"/>
                </a:solidFill>
              </a:rPr>
              <a:t>Pablo Picasso’s cubism </a:t>
            </a:r>
            <a:r>
              <a:rPr lang="en-US" sz="3200"/>
              <a:t/>
            </a:r>
            <a:br>
              <a:rPr lang="en-US" sz="3200"/>
            </a:br>
            <a:r>
              <a:rPr lang="en-US" sz="3200"/>
              <a:t>(using geometric shapes) &amp; </a:t>
            </a:r>
            <a:r>
              <a:rPr lang="en-US" sz="3200">
                <a:solidFill>
                  <a:srgbClr val="C00000"/>
                </a:solidFill>
              </a:rPr>
              <a:t>Salvador Dali’s surrealism </a:t>
            </a:r>
            <a:r>
              <a:rPr lang="en-US" sz="3200"/>
              <a:t>(dream-like art) reacted against tradition art forms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01775"/>
            <a:ext cx="2895600" cy="39846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6738" y="3124200"/>
            <a:ext cx="2838450" cy="36576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0125" y="1524000"/>
            <a:ext cx="2978150" cy="3733800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7" name="Picture 9" descr="Image:The Persistence of Memo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" y="3200400"/>
            <a:ext cx="4724400" cy="35433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87850" y="1447800"/>
            <a:ext cx="4679950" cy="3429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z="3600" smtClean="0">
                <a:solidFill>
                  <a:srgbClr val="C00000"/>
                </a:solidFill>
              </a:rPr>
              <a:t>What was America like after World War I ?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04913"/>
            <a:ext cx="4191000" cy="4967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RgrsRdAd1"/>
          <p:cNvPicPr>
            <a:picLocks noChangeAspect="1" noChangeArrowheads="1"/>
          </p:cNvPicPr>
          <p:nvPr/>
        </p:nvPicPr>
        <p:blipFill>
          <a:blip r:embed="rId3" cstate="print"/>
          <a:srcRect b="-2567"/>
          <a:stretch>
            <a:fillRect/>
          </a:stretch>
        </p:blipFill>
        <p:spPr bwMode="auto">
          <a:xfrm>
            <a:off x="4495800" y="762000"/>
            <a:ext cx="4419600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6"/>
  <p:tag name="DELIMITERS" val="3.1"/>
  <p:tag name="SHOWBARVISIBLE" val="True"/>
  <p:tag name="EXPANDSHOWBAR" val="True"/>
  <p:tag name="USESECONDARYMONITOR" val="True"/>
  <p:tag name="ENABLEPRESENTERVPAD" val="False"/>
  <p:tag name="DEFAULTPORT" val="1001"/>
  <p:tag name="REQUIREPASSWORD" val="False"/>
  <p:tag name="BULLETTYPE" val="3"/>
  <p:tag name="ANSWERNOWSTYLE" val="-1"/>
  <p:tag name="ANSWERNOWTEXT" val="Answer Now"/>
  <p:tag name="COUNTDOWNSTYLE" val="-1"/>
  <p:tag name="RESPCOUNTERSTYLE" val="-1"/>
  <p:tag name="RESPCOUNTERFORMAT" val="0"/>
  <p:tag name="RESPTABLESTYLE" val="-1"/>
  <p:tag name="COUNTDOWNSECONDS" val="10"/>
  <p:tag name="INPUTSOURCE" val="1"/>
  <p:tag name="USEENTERPRISEMANAGER" val="False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True"/>
  <p:tag name="DISPLAYNAME" val="True"/>
  <p:tag name="DISPLAYDEVICENUMBER" val="True"/>
  <p:tag name="DISPLAYDEVICEID" val="True"/>
  <p:tag name="GRIDOPACITY" val="90"/>
  <p:tag name="GRIDROTATIONINTERVAL" val="2"/>
  <p:tag name="AUTOSIZEGRID" val="True"/>
  <p:tag name="GRIDSIZE" val="{Width=800, Height=600}"/>
  <p:tag name="GRIDPOSITION" val="1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0"/>
  <p:tag name="REALTIMEBACKUP" val="False"/>
  <p:tag name="ADDINALWAYSLOADED" val="False"/>
  <p:tag name="ZEROBASED" val="False"/>
  <p:tag name="AUTOADJUSTPARTRANGE" val="True"/>
  <p:tag name="CHARTSCALE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heme/theme1.xml><?xml version="1.0" encoding="utf-8"?>
<a:theme xmlns:a="http://schemas.openxmlformats.org/drawingml/2006/main" name="Brooks Template">
  <a:themeElements>
    <a:clrScheme name="Brooks design 8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FF0000"/>
      </a:hlink>
      <a:folHlink>
        <a:srgbClr val="CC0000"/>
      </a:folHlink>
    </a:clrScheme>
    <a:fontScheme name="Brooks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rooks desig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ooks design 7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ooks design 8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FF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Brooks Template</Template>
  <TotalTime>712</TotalTime>
  <Words>528</Words>
  <Application>Microsoft Office PowerPoint</Application>
  <PresentationFormat>On-screen Show (4:3)</PresentationFormat>
  <Paragraphs>52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Calibri</vt:lpstr>
      <vt:lpstr>Arial</vt:lpstr>
      <vt:lpstr>Brooks Template</vt:lpstr>
      <vt:lpstr>Slide 1</vt:lpstr>
      <vt:lpstr> Title</vt:lpstr>
      <vt:lpstr>What was Europe like after World War I ? </vt:lpstr>
      <vt:lpstr> Title</vt:lpstr>
      <vt:lpstr>What were some new ideas in the post-war era?</vt:lpstr>
      <vt:lpstr>Slide 6</vt:lpstr>
      <vt:lpstr>Slide 7</vt:lpstr>
      <vt:lpstr>Slide 8</vt:lpstr>
      <vt:lpstr>What was America like after World War I ? </vt:lpstr>
      <vt:lpstr>Slide 10</vt:lpstr>
      <vt:lpstr>Slide 11</vt:lpstr>
      <vt:lpstr>Slide 12</vt:lpstr>
      <vt:lpstr>Slide 13</vt:lpstr>
      <vt:lpstr>What changed in America in the 1930s?</vt:lpstr>
      <vt:lpstr>Slide 15</vt:lpstr>
      <vt:lpstr>Slide 16</vt:lpstr>
      <vt:lpstr>Why did powerful dictators come to power  in Europe in the 1920s &amp; 1930s?</vt:lpstr>
      <vt:lpstr>Slide 18</vt:lpstr>
      <vt:lpstr>Slide 19</vt:lpstr>
    </vt:vector>
  </TitlesOfParts>
  <Company>GCPS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Brooks Baggett</dc:creator>
  <cp:lastModifiedBy>roselynf.coyne</cp:lastModifiedBy>
  <cp:revision>26</cp:revision>
  <dcterms:created xsi:type="dcterms:W3CDTF">2011-03-22T00:12:37Z</dcterms:created>
  <dcterms:modified xsi:type="dcterms:W3CDTF">2014-11-10T13:03:34Z</dcterms:modified>
</cp:coreProperties>
</file>