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80" r:id="rId2"/>
    <p:sldId id="281" r:id="rId3"/>
    <p:sldId id="287" r:id="rId4"/>
    <p:sldId id="282" r:id="rId5"/>
    <p:sldId id="291" r:id="rId6"/>
    <p:sldId id="298" r:id="rId7"/>
    <p:sldId id="299" r:id="rId8"/>
    <p:sldId id="302" r:id="rId9"/>
    <p:sldId id="290" r:id="rId10"/>
    <p:sldId id="303" r:id="rId11"/>
    <p:sldId id="293" r:id="rId12"/>
    <p:sldId id="304" r:id="rId13"/>
    <p:sldId id="305" r:id="rId14"/>
    <p:sldId id="296" r:id="rId15"/>
    <p:sldId id="292" r:id="rId16"/>
    <p:sldId id="308" r:id="rId17"/>
    <p:sldId id="309" r:id="rId18"/>
    <p:sldId id="310" r:id="rId19"/>
    <p:sldId id="317" r:id="rId20"/>
    <p:sldId id="312" r:id="rId21"/>
    <p:sldId id="318" r:id="rId22"/>
    <p:sldId id="313" r:id="rId23"/>
    <p:sldId id="319" r:id="rId24"/>
    <p:sldId id="315" r:id="rId25"/>
    <p:sldId id="320" r:id="rId26"/>
    <p:sldId id="314" r:id="rId27"/>
    <p:sldId id="321" r:id="rId28"/>
    <p:sldId id="311" r:id="rId29"/>
    <p:sldId id="322" r:id="rId30"/>
    <p:sldId id="323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99"/>
    <a:srgbClr val="CCCCFF"/>
    <a:srgbClr val="FFCCFF"/>
    <a:srgbClr val="660066"/>
    <a:srgbClr val="0000CC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2" autoAdjust="0"/>
    <p:restoredTop sz="91481" autoAdjust="0"/>
  </p:normalViewPr>
  <p:slideViewPr>
    <p:cSldViewPr>
      <p:cViewPr varScale="1">
        <p:scale>
          <a:sx n="58" d="100"/>
          <a:sy n="58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66F016-22B5-4D14-8F9C-8D81C8EE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9FF1C-E13E-456F-B035-A5F3CB8E755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29255-D5B0-4405-AD2B-978917EC83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33a - explain the language, organization, and intellectual sources of the Declaration of Independence including the writings of John Locke and Montesquieu, and the role of Thomas Jefferson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2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56" y="168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83" y="176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26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39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76" y="165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4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26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44" y="164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85" y="165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32" y="173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1" y="1669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62" y="169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u="sng" smtClean="0"/>
              <a:t>Essential Question</a:t>
            </a:r>
            <a:r>
              <a:rPr lang="en-US" sz="39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What were the major causes &amp; effects of the American Revolution?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9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9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9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9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u="sng" smtClean="0">
                <a:solidFill>
                  <a:schemeClr val="folHlink"/>
                </a:solidFill>
              </a:rPr>
              <a:t>Warm-Up Question</a:t>
            </a:r>
            <a:r>
              <a:rPr lang="en-US" sz="39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 Title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6"/>
          <p:cNvSpPr>
            <a:spLocks noChangeArrowheads="1"/>
          </p:cNvSpPr>
          <p:nvPr/>
        </p:nvSpPr>
        <p:spPr bwMode="auto">
          <a:xfrm>
            <a:off x="762000" y="5867400"/>
            <a:ext cx="7848600" cy="914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dirty="0"/>
              <a:t>On July 4, 1776 Americans sent King George III the </a:t>
            </a:r>
            <a:r>
              <a:rPr lang="en-US" sz="3200" i="1" dirty="0"/>
              <a:t>Declaration of Independence </a:t>
            </a:r>
          </a:p>
        </p:txBody>
      </p:sp>
      <p:pic>
        <p:nvPicPr>
          <p:cNvPr id="13315" name="Picture 4" descr="declaration_independenc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7938" y="150813"/>
            <a:ext cx="9136062" cy="556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i="1" u="sng" smtClean="0">
                <a:solidFill>
                  <a:srgbClr val="C00000"/>
                </a:solidFill>
              </a:rPr>
              <a:t>The Declaration of Independence</a:t>
            </a:r>
            <a:r>
              <a:rPr lang="en-US" sz="4000" smtClean="0">
                <a:solidFill>
                  <a:srgbClr val="C00000"/>
                </a:solidFill>
              </a:rPr>
              <a:t> Analysis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What did the </a:t>
            </a:r>
            <a:r>
              <a:rPr lang="en-US" sz="3600" i="1" smtClean="0"/>
              <a:t>Declaration of Independence</a:t>
            </a:r>
            <a:r>
              <a:rPr lang="en-US" sz="3600" smtClean="0"/>
              <a:t> say &amp; why was it such a revolutionary document?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/>
              <a:t>Examine the excerpts of the </a:t>
            </a:r>
            <a:r>
              <a:rPr lang="en-US" sz="3600" i="1" smtClean="0"/>
              <a:t>Declaration </a:t>
            </a:r>
            <a:br>
              <a:rPr lang="en-US" sz="3600" i="1" smtClean="0"/>
            </a:br>
            <a:r>
              <a:rPr lang="en-US" sz="3600" i="1" smtClean="0"/>
              <a:t>of Independence</a:t>
            </a:r>
            <a:r>
              <a:rPr lang="en-US" sz="3600" smtClean="0"/>
              <a:t> &amp; match the quotes with   the appropriate summary sentence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smtClean="0">
              <a:solidFill>
                <a:srgbClr val="C00000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mtClean="0">
                <a:solidFill>
                  <a:srgbClr val="C00000"/>
                </a:solidFill>
              </a:rPr>
              <a:t>ANSWERS: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600" smtClean="0">
                <a:solidFill>
                  <a:srgbClr val="C00000"/>
                </a:solidFill>
              </a:rPr>
              <a:t>1. E		2.  B		3.  H		4.  F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600" smtClean="0">
                <a:solidFill>
                  <a:srgbClr val="C00000"/>
                </a:solidFill>
              </a:rPr>
              <a:t>5. A		6.  D		7.  G		8.  C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360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smtClean="0"/>
          </a:p>
        </p:txBody>
      </p:sp>
      <p:pic>
        <p:nvPicPr>
          <p:cNvPr id="14340" name="Picture 3" descr="declarati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838200" y="3481388"/>
            <a:ext cx="7262813" cy="337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600" i="1" u="sng" smtClean="0">
                <a:solidFill>
                  <a:schemeClr val="tx1"/>
                </a:solidFill>
              </a:rPr>
              <a:t>The</a:t>
            </a:r>
            <a:r>
              <a:rPr lang="en-US" sz="3600" u="sng" smtClean="0">
                <a:solidFill>
                  <a:schemeClr val="tx1"/>
                </a:solidFill>
              </a:rPr>
              <a:t> </a:t>
            </a:r>
            <a:r>
              <a:rPr lang="en-US" sz="3600" i="1" u="sng" smtClean="0">
                <a:solidFill>
                  <a:schemeClr val="tx1"/>
                </a:solidFill>
              </a:rPr>
              <a:t>Declaration of Independence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&amp; Influences from the Enlightenment</a:t>
            </a:r>
          </a:p>
        </p:txBody>
      </p:sp>
      <p:sp>
        <p:nvSpPr>
          <p:cNvPr id="15364" name="Rectangular Callout 6"/>
          <p:cNvSpPr>
            <a:spLocks noChangeArrowheads="1"/>
          </p:cNvSpPr>
          <p:nvPr/>
        </p:nvSpPr>
        <p:spPr bwMode="auto">
          <a:xfrm>
            <a:off x="6019800" y="2057400"/>
            <a:ext cx="3124200" cy="3581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000" i="1"/>
              <a:t>The Declaration   of Independence </a:t>
            </a:r>
            <a:r>
              <a:rPr lang="en-US" sz="3000"/>
              <a:t>used ideas from the Enlightenment (especially John Locke) to explain why Americans were declaring independence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4000" smtClean="0"/>
              <a:t>Brief summary of American Revolution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Treaty of Paris, 1783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0100"/>
            <a:ext cx="54737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3847"/>
          <a:stretch>
            <a:fillRect/>
          </a:stretch>
        </p:blipFill>
        <p:spPr bwMode="auto">
          <a:xfrm>
            <a:off x="55626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228600" y="0"/>
            <a:ext cx="8763000" cy="3810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The American Revolution lasted from 1775 to 1783 </a:t>
            </a:r>
            <a:endParaRPr lang="en-US" sz="3200" i="1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76200" y="457200"/>
            <a:ext cx="4038600" cy="1600200"/>
          </a:xfrm>
          <a:prstGeom prst="wedgeRectCallout">
            <a:avLst>
              <a:gd name="adj1" fmla="val -28500"/>
              <a:gd name="adj2" fmla="val -1244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After 6 years of fighting, the Americans defeated the British at the Battle of Yorktown </a:t>
            </a:r>
          </a:p>
        </p:txBody>
      </p:sp>
      <p:pic>
        <p:nvPicPr>
          <p:cNvPr id="12" name="Picture 13" descr="General_George_Washington"/>
          <p:cNvPicPr>
            <a:picLocks noChangeAspect="1" noChangeArrowheads="1"/>
          </p:cNvPicPr>
          <p:nvPr/>
        </p:nvPicPr>
        <p:blipFill>
          <a:blip r:embed="rId5" cstate="print"/>
          <a:srcRect r="-113"/>
          <a:stretch>
            <a:fillRect/>
          </a:stretch>
        </p:blipFill>
        <p:spPr bwMode="auto">
          <a:xfrm>
            <a:off x="76200" y="2133600"/>
            <a:ext cx="1600200" cy="23780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1038225"/>
            <a:ext cx="4325937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003800"/>
            <a:ext cx="13716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122363"/>
            <a:ext cx="44958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011738"/>
            <a:ext cx="14478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17"/>
          <p:cNvSpPr>
            <a:spLocks noChangeArrowheads="1"/>
          </p:cNvSpPr>
          <p:nvPr/>
        </p:nvSpPr>
        <p:spPr bwMode="auto">
          <a:xfrm>
            <a:off x="1066800" y="76200"/>
            <a:ext cx="6934200" cy="1219200"/>
          </a:xfrm>
          <a:prstGeom prst="wedgeRectCallout">
            <a:avLst>
              <a:gd name="adj1" fmla="val -28500"/>
              <a:gd name="adj2" fmla="val -1244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Treaty of Paris, 1783 granted the United States independence from Britain &amp; all lands east of the Mississippi River 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09600" y="5791200"/>
            <a:ext cx="8229600" cy="914400"/>
          </a:xfrm>
          <a:prstGeom prst="wedgeRectCallout">
            <a:avLst>
              <a:gd name="adj1" fmla="val -28500"/>
              <a:gd name="adj2" fmla="val -1244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With independence, the United States needed a national government to unite the new 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 descr="C02-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const_con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838" y="1905000"/>
            <a:ext cx="4424362" cy="3041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2438400" y="1905000"/>
            <a:ext cx="4572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Structure 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990600" y="5410200"/>
            <a:ext cx="7162800" cy="1219200"/>
          </a:xfrm>
          <a:prstGeom prst="wedgeRectCallout">
            <a:avLst>
              <a:gd name="adj1" fmla="val -28500"/>
              <a:gd name="adj2" fmla="val -12444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Many of the ideas of the Enlightenment served as inspiration for the new </a:t>
            </a:r>
            <a:br>
              <a:rPr lang="en-US" sz="3200"/>
            </a:br>
            <a:r>
              <a:rPr lang="en-US" sz="3200"/>
              <a:t>national government of the United States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wedgeRectCallout">
            <a:avLst>
              <a:gd name="adj1" fmla="val -28500"/>
              <a:gd name="adj2" fmla="val -1244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founding fathers created a “federal” system that created a national gov’t but allowed the </a:t>
            </a:r>
            <a:br>
              <a:rPr lang="en-US" sz="3200"/>
            </a:br>
            <a:r>
              <a:rPr lang="en-US" sz="3200"/>
              <a:t>13 states to keep power &amp; make their own laws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Analyzing the Constitution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>
                <a:ea typeface="+mn-ea"/>
              </a:rPr>
              <a:t>How did the Enlightenment influence the structure &amp; power of the national gov’t   under the U.S. Constitution?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/>
              <a:t>Examine each of the following images &amp; guess what it reveals about the structure   or power of the U.S. government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 smtClean="0"/>
              <a:t>Match each idea to the Enlightenment philosophe who supported it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3600" dirty="0" smtClean="0"/>
              <a:t>	  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Locke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Voltaire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3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Montesqueiu</a:t>
            </a:r>
            <a: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Rousseau     </a:t>
            </a:r>
            <a:r>
              <a:rPr lang="en-US" sz="3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 Beccaria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4" descr="http://justsaynews.com/wp-content/uploads/2010/07/vo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Popular Sovereignty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framers of the Constitution created a democratic republic, a form of government where the people elect their leaders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U.S. Constitution was inspired by John Locke’s idea that gov’t power comes from the “consent of the governed”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Constitution also used Rousseau’s idea of a direct democracy because Congressmen &amp; the president are elected directly by the people (majority rule)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The Settlement of America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191000" y="990600"/>
            <a:ext cx="4953000" cy="5105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191000" y="5562600"/>
            <a:ext cx="1143000" cy="528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101" name="Rectangular Callout 7"/>
          <p:cNvSpPr>
            <a:spLocks noChangeArrowheads="1"/>
          </p:cNvSpPr>
          <p:nvPr/>
        </p:nvSpPr>
        <p:spPr bwMode="auto">
          <a:xfrm>
            <a:off x="76200" y="762000"/>
            <a:ext cx="40386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During the Age of Exploration, Europeans began colonizing in North America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2438400"/>
            <a:ext cx="4038600" cy="2057400"/>
          </a:xfrm>
          <a:prstGeom prst="wedgeRectCallout">
            <a:avLst>
              <a:gd name="adj1" fmla="val -11074"/>
              <a:gd name="adj2" fmla="val 2125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England granted </a:t>
            </a:r>
            <a:br>
              <a:rPr lang="en-US" sz="3200"/>
            </a:br>
            <a:r>
              <a:rPr lang="en-US" sz="3200"/>
              <a:t>joint-stock charters </a:t>
            </a:r>
            <a:br>
              <a:rPr lang="en-US" sz="3200"/>
            </a:br>
            <a:r>
              <a:rPr lang="en-US" sz="3200"/>
              <a:t>to colonists who were searching for wealth  or religious freedom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990600"/>
            <a:ext cx="4956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25" y="5257800"/>
            <a:ext cx="1323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4572000"/>
            <a:ext cx="4038600" cy="2057400"/>
          </a:xfrm>
          <a:prstGeom prst="wedgeRectCallout">
            <a:avLst>
              <a:gd name="adj1" fmla="val -11074"/>
              <a:gd name="adj2" fmla="val 2125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1607 to 1733, England established </a:t>
            </a:r>
            <a:br>
              <a:rPr lang="en-US" sz="3200"/>
            </a:br>
            <a:r>
              <a:rPr lang="en-US" sz="3200"/>
              <a:t>13 colonies in America; The colonies were very different</a:t>
            </a:r>
            <a:r>
              <a:rPr lang="en-US" sz="2800"/>
              <a:t> </a:t>
            </a:r>
            <a:r>
              <a:rPr lang="en-US" sz="3200"/>
              <a:t>&amp;</a:t>
            </a:r>
            <a:r>
              <a:rPr lang="en-US" sz="2800"/>
              <a:t> </a:t>
            </a:r>
            <a:r>
              <a:rPr lang="en-US" sz="3200"/>
              <a:t>lacked unity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685800"/>
            <a:ext cx="4953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762000"/>
            <a:ext cx="2743200" cy="457200"/>
          </a:xfrm>
          <a:prstGeom prst="rect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Right Triangle 16"/>
          <p:cNvSpPr>
            <a:spLocks noChangeArrowheads="1"/>
          </p:cNvSpPr>
          <p:nvPr/>
        </p:nvSpPr>
        <p:spPr bwMode="auto">
          <a:xfrm rot="-5400000">
            <a:off x="6324600" y="4038600"/>
            <a:ext cx="2895600" cy="274320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91000" y="1219200"/>
            <a:ext cx="2209800" cy="762000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91000" y="1981200"/>
            <a:ext cx="1600200" cy="1066800"/>
          </a:xfrm>
          <a:prstGeom prst="rect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#2</a:t>
            </a:r>
          </a:p>
        </p:txBody>
      </p:sp>
      <p:pic>
        <p:nvPicPr>
          <p:cNvPr id="48130" name="Picture 2" descr="http://newspatriot.com/wp-content/uploads/cache/31702_NewsS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914399"/>
            <a:ext cx="5791200" cy="5791201"/>
          </a:xfrm>
          <a:prstGeom prst="rect">
            <a:avLst/>
          </a:prstGeom>
          <a:noFill/>
          <a:effectLst>
            <a:glow rad="228600">
              <a:schemeClr val="bg2">
                <a:lumMod val="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Limited Government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founding fathers were afraid of giving the national gov’t too much power so they stated exactly which powers the gov’t had &amp; all other powers were left to the state gov’ts or to the people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Both Locke &amp; Montesquieu shared the idea of limiting gov’t power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Locke believed that a limited gov’t was the only way to protect individual liberty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5" descr="03-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5363" cy="57150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Separation of Powers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Constitution uses separation of powers to divide the powers among three branches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legislative branch consists of a Congress that makes laws &amp; taxes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executive branch consists of the president, vice president, &amp; bureaucracy that enforces laws passed by Congress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judicial branch is the Supreme Court &amp; other federal courts that interpret laws, settle disputes, &amp; decide guilt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This idea was inspired by Montesquieu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4" descr="C03-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781800" cy="5792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Checks &amp; Balances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To keep one branch from seizing all power, the framers of the Constitution used a system of checks and balances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Each branch of gov’t holds powers over the other two branches as a means to limit their power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This idea was inspired by Montesquieu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#5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2" descr="http://zionstrumpet.com/wp-content/uploads/2010/11/1-25-10-First-Amendment-flag.bmp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8600" y="129540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Individual Liberty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founding fathers added a Bill of Rights to the Constitution in order to guarantee that the gov’t could not violate liberty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Among these liberties are the freedoms of speech, press, and religion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framers of the Constitution were inspired by the ideas of Voltaire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Constitution Concept #6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 descr="http://rlv.zcache.com/amendment_viii_poster-p228757893437688036t5wm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450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Individual Liberty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Bill of Rights includes a number of protections of the rights of accused people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 Bill of Rights guarantees Americans freedom from self-incrimination, right to a speedy trial, &amp; protection from cruel and unusual punishment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These protections of accused people were supported by Cesare Beccaria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 Economics &amp; Government in America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9069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5867400"/>
            <a:ext cx="10668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6" name="Rectangular Callout 5"/>
          <p:cNvSpPr>
            <a:spLocks noChangeArrowheads="1"/>
          </p:cNvSpPr>
          <p:nvPr/>
        </p:nvSpPr>
        <p:spPr bwMode="auto">
          <a:xfrm>
            <a:off x="4419600" y="533400"/>
            <a:ext cx="4648200" cy="1219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England used mercantilism to control colonial trade &amp; increase their profits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953000" y="1828800"/>
            <a:ext cx="41148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Despite these trade restrictions, the colonists made money trading with England 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953000" y="3505200"/>
            <a:ext cx="4114800" cy="1981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England used a policy called salutary neglect which allowed colonists freedom to make their own laws &amp; taxes</a:t>
            </a:r>
          </a:p>
          <a:p>
            <a:pPr algn="ctr" eaLnBrk="0" hangingPunct="0">
              <a:lnSpc>
                <a:spcPct val="80000"/>
              </a:lnSpc>
            </a:pPr>
            <a:endParaRPr lang="en-US" sz="3200"/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419600" y="5562600"/>
            <a:ext cx="4648200" cy="1219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Americans created their own colonial assemblies &amp; enjoyed self government</a:t>
            </a:r>
          </a:p>
          <a:p>
            <a:pPr algn="ctr" eaLnBrk="0" hangingPunct="0">
              <a:lnSpc>
                <a:spcPct val="80000"/>
              </a:lnSpc>
            </a:pPr>
            <a:endParaRPr lang="en-US" sz="3200"/>
          </a:p>
        </p:txBody>
      </p:sp>
      <p:pic>
        <p:nvPicPr>
          <p:cNvPr id="10" name="Picture 2" descr="image011"/>
          <p:cNvPicPr>
            <a:picLocks noChangeAspect="1" noChangeArrowheads="1"/>
          </p:cNvPicPr>
          <p:nvPr/>
        </p:nvPicPr>
        <p:blipFill>
          <a:blip r:embed="rId3" cstate="print"/>
          <a:srcRect l="2068"/>
          <a:stretch>
            <a:fillRect/>
          </a:stretch>
        </p:blipFill>
        <p:spPr bwMode="auto">
          <a:xfrm>
            <a:off x="0" y="838200"/>
            <a:ext cx="4343400" cy="5334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1776_american_flag_poster-p228632593544212831tdad_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ular Callout 5"/>
          <p:cNvSpPr>
            <a:spLocks noChangeArrowheads="1"/>
          </p:cNvSpPr>
          <p:nvPr/>
        </p:nvSpPr>
        <p:spPr bwMode="auto">
          <a:xfrm>
            <a:off x="76200" y="228600"/>
            <a:ext cx="4343400" cy="1295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American Revolution was an important event in world history  </a:t>
            </a:r>
          </a:p>
        </p:txBody>
      </p:sp>
      <p:pic>
        <p:nvPicPr>
          <p:cNvPr id="32772" name="Picture 6" descr="american-revolution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75" y="228600"/>
            <a:ext cx="4556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76200" y="1676400"/>
            <a:ext cx="4343400" cy="1295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It was the first time a colony overthrew its mother country 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76200" y="3124200"/>
            <a:ext cx="4343400" cy="2057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It was the first time a gov’t was created using Enlightenment ideas of limited gov’t &amp;  individual liberty  </a:t>
            </a:r>
          </a:p>
        </p:txBody>
      </p:sp>
      <p:sp>
        <p:nvSpPr>
          <p:cNvPr id="12" name="Rectangular Callout 5"/>
          <p:cNvSpPr>
            <a:spLocks noChangeArrowheads="1"/>
          </p:cNvSpPr>
          <p:nvPr/>
        </p:nvSpPr>
        <p:spPr bwMode="auto">
          <a:xfrm>
            <a:off x="76200" y="5334000"/>
            <a:ext cx="4343400" cy="1295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success in America inspired revolutions in Europe &amp; Latin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 The French &amp; Indian War (1754-1763)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ular Callout 6"/>
          <p:cNvSpPr>
            <a:spLocks noChangeArrowheads="1"/>
          </p:cNvSpPr>
          <p:nvPr/>
        </p:nvSpPr>
        <p:spPr bwMode="auto">
          <a:xfrm>
            <a:off x="4038600" y="685800"/>
            <a:ext cx="5029200" cy="1219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For 150 years, colonists were happy with this relationship with England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038600" y="1981200"/>
            <a:ext cx="5029200" cy="838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But,</a:t>
            </a:r>
            <a:r>
              <a:rPr lang="en-US" sz="2400"/>
              <a:t> </a:t>
            </a:r>
            <a:r>
              <a:rPr lang="en-US" sz="3200"/>
              <a:t>everything</a:t>
            </a:r>
            <a:r>
              <a:rPr lang="en-US" sz="2400"/>
              <a:t> </a:t>
            </a:r>
            <a:r>
              <a:rPr lang="en-US" sz="3200"/>
              <a:t>changed</a:t>
            </a:r>
            <a:r>
              <a:rPr lang="en-US" sz="2400"/>
              <a:t> </a:t>
            </a:r>
            <a:r>
              <a:rPr lang="en-US" sz="3200"/>
              <a:t>after the French &amp; Indian War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50"/>
            <a:ext cx="1271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EVNT2A-002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206875"/>
            <a:ext cx="2362200" cy="2651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6" descr="American Revolution - Revolutionary War - Major Results of the French and Indian War"/>
          <p:cNvPicPr>
            <a:picLocks noChangeAspect="1" noChangeArrowheads="1"/>
          </p:cNvPicPr>
          <p:nvPr/>
        </p:nvPicPr>
        <p:blipFill>
          <a:blip r:embed="rId6" cstate="print">
            <a:lum bright="12000" contrast="30000"/>
          </a:blip>
          <a:srcRect/>
          <a:stretch>
            <a:fillRect/>
          </a:stretch>
        </p:blipFill>
        <p:spPr bwMode="auto">
          <a:xfrm>
            <a:off x="6384925" y="4191000"/>
            <a:ext cx="2840038" cy="2667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038600" y="2895600"/>
            <a:ext cx="5029200" cy="1295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1754, England &amp; France went to war for seven years over territory in America  </a:t>
            </a: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4038600" y="4267200"/>
            <a:ext cx="50292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1763, England won the war &amp; the Treaty of Paris gave England all French lands east of the Mississippi River... </a:t>
            </a: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4038600" y="5943600"/>
            <a:ext cx="5029200" cy="838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…But the war left England  with massive debts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144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200"/>
            <a:ext cx="1295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40386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To pay off war debts, Britain created a series of new taxes on the American colonists</a:t>
            </a:r>
          </a:p>
        </p:txBody>
      </p:sp>
      <p:sp>
        <p:nvSpPr>
          <p:cNvPr id="7171" name="Rectangular Callout 6"/>
          <p:cNvSpPr>
            <a:spLocks noChangeArrowheads="1"/>
          </p:cNvSpPr>
          <p:nvPr/>
        </p:nvSpPr>
        <p:spPr bwMode="auto">
          <a:xfrm>
            <a:off x="4343400" y="76200"/>
            <a:ext cx="46482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colonists were upset that Parliament in England would pass laws without the colonists approval </a:t>
            </a:r>
          </a:p>
        </p:txBody>
      </p:sp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295400" y="1752600"/>
            <a:ext cx="6477000" cy="838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Their slogan became: </a:t>
            </a:r>
            <a:br>
              <a:rPr lang="en-US" sz="3200"/>
            </a:br>
            <a:r>
              <a:rPr lang="en-US" sz="3200"/>
              <a:t>“</a:t>
            </a:r>
            <a:r>
              <a:rPr lang="en-US" sz="3200" i="1"/>
              <a:t>No taxation without representation</a:t>
            </a:r>
            <a:r>
              <a:rPr lang="en-US" sz="320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ular Callout 5"/>
          <p:cNvSpPr>
            <a:spLocks noChangeArrowheads="1"/>
          </p:cNvSpPr>
          <p:nvPr/>
        </p:nvSpPr>
        <p:spPr bwMode="auto">
          <a:xfrm>
            <a:off x="76200" y="228600"/>
            <a:ext cx="4191000" cy="1600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Colonists responded to new taxes with boycotts (refusing to buy British goods that were taxed) </a:t>
            </a:r>
          </a:p>
        </p:txBody>
      </p:sp>
      <p:sp>
        <p:nvSpPr>
          <p:cNvPr id="8195" name="Rectangular Callout 6"/>
          <p:cNvSpPr>
            <a:spLocks noChangeArrowheads="1"/>
          </p:cNvSpPr>
          <p:nvPr/>
        </p:nvSpPr>
        <p:spPr bwMode="auto">
          <a:xfrm>
            <a:off x="4419600" y="228600"/>
            <a:ext cx="4648200" cy="2438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Boycotts were effective, but the king &amp; Parliament believed the Americans should obey British laws </a:t>
            </a:r>
            <a:br>
              <a:rPr lang="en-US" sz="3200"/>
            </a:br>
            <a:r>
              <a:rPr lang="en-US" sz="3200"/>
              <a:t>&amp; took power away from the colonial assemblies </a:t>
            </a:r>
          </a:p>
        </p:txBody>
      </p:sp>
      <p:pic>
        <p:nvPicPr>
          <p:cNvPr id="8196" name="Picture 4" descr="Photo of BOSTON: STAMP ACT RIOT, 1765. &#10;Sons of Liberty protesting the Stamp Act by attacking the house of Lieutenant Governor Thomas Hutchinson at Boston on 26 August 1765. Color engraving, 19th centu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2819400"/>
            <a:ext cx="5200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2667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05000"/>
            <a:ext cx="3702050" cy="487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33412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006475"/>
            <a:ext cx="3167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hoto of BOSTON: STAMP ACT, 1765. &#10;Sons of Liberty marching with an effigy of a stamp master to protest the Stamp Act in Boston in 1765: colored engraving, 19th century.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990600" y="4581525"/>
            <a:ext cx="3200400" cy="2276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90600"/>
            <a:ext cx="60198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ostonMassacre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76400" y="4876800"/>
            <a:ext cx="4362450" cy="19812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990600"/>
            <a:ext cx="60150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3600" y="4724400"/>
            <a:ext cx="2971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1" name="Picture 4" descr="Bost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00600"/>
            <a:ext cx="3429000" cy="205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1900" y="1035050"/>
            <a:ext cx="6413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0075" y="977900"/>
            <a:ext cx="60801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hot Hear Round the World"/>
          <p:cNvPicPr>
            <a:picLocks noChangeAspect="1" noChangeArrowheads="1"/>
          </p:cNvPicPr>
          <p:nvPr/>
        </p:nvPicPr>
        <p:blipFill>
          <a:blip r:embed="rId11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19600" y="4824413"/>
            <a:ext cx="3505200" cy="2033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9" name="Rectangular Callout 6"/>
          <p:cNvSpPr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1763 to 1776, tensions between the English government &amp; the American colonists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ular Callout 6"/>
          <p:cNvSpPr>
            <a:spLocks noChangeArrowheads="1"/>
          </p:cNvSpPr>
          <p:nvPr/>
        </p:nvSpPr>
        <p:spPr bwMode="auto">
          <a:xfrm>
            <a:off x="228600" y="152400"/>
            <a:ext cx="8686800" cy="12954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/>
              <a:t>Americans were literate &amp; read books by leading Enlightenment thinkers, especially John Locke, &amp; used these ideas to justify their protest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676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tatic.newworldencyclopedia.org/thumb/b/b8/John_Locke.jpg/200px-John_Locke.jpg"/>
          <p:cNvPicPr>
            <a:picLocks noChangeAspect="1" noChangeArrowheads="1"/>
          </p:cNvPicPr>
          <p:nvPr/>
        </p:nvPicPr>
        <p:blipFill>
          <a:blip r:embed="rId3" cstate="print"/>
          <a:srcRect r="-314"/>
          <a:stretch>
            <a:fillRect/>
          </a:stretch>
        </p:blipFill>
        <p:spPr bwMode="auto">
          <a:xfrm>
            <a:off x="0" y="1544638"/>
            <a:ext cx="41148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343400" y="1981200"/>
            <a:ext cx="4419600" cy="1219200"/>
          </a:xfrm>
          <a:prstGeom prst="wedgeRectCallout">
            <a:avLst>
              <a:gd name="adj1" fmla="val -89801"/>
              <a:gd name="adj2" fmla="val 69060"/>
            </a:avLst>
          </a:prstGeom>
          <a:solidFill>
            <a:srgbClr val="C1E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i="1"/>
              <a:t>“People are born with natural rights, including life, liberty, property”</a:t>
            </a:r>
          </a:p>
        </p:txBody>
      </p:sp>
      <p:sp>
        <p:nvSpPr>
          <p:cNvPr id="10" name="Rectangular Callout 10"/>
          <p:cNvSpPr>
            <a:spLocks noChangeArrowheads="1"/>
          </p:cNvSpPr>
          <p:nvPr/>
        </p:nvSpPr>
        <p:spPr bwMode="auto">
          <a:xfrm>
            <a:off x="4419600" y="4724400"/>
            <a:ext cx="4343400" cy="1295400"/>
          </a:xfrm>
          <a:prstGeom prst="wedgeRectCallout">
            <a:avLst>
              <a:gd name="adj1" fmla="val -96028"/>
              <a:gd name="adj2" fmla="val -9406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i="1"/>
              <a:t>“Government power comes from the consent of the governed”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343400" y="3352800"/>
            <a:ext cx="4419600" cy="1219200"/>
          </a:xfrm>
          <a:prstGeom prst="wedgeRectCallout">
            <a:avLst>
              <a:gd name="adj1" fmla="val -91394"/>
              <a:gd name="adj2" fmla="val -2324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i="1"/>
              <a:t>“Kings can be overthrown if they violate peoples’ natural rights”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21163"/>
            <a:ext cx="8874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Photo of KING GEORGE III STATUE, 1776. &#10;Pulling down the statue of King George III in New York. Detail of painting, 1854, by William Walcut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"/>
            <a:ext cx="40386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ular Callout 6"/>
          <p:cNvSpPr>
            <a:spLocks noChangeArrowheads="1"/>
          </p:cNvSpPr>
          <p:nvPr/>
        </p:nvSpPr>
        <p:spPr bwMode="auto">
          <a:xfrm>
            <a:off x="228600" y="152400"/>
            <a:ext cx="4495800" cy="17526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/>
              <a:t>British abuses &amp; Enlightenment ideas inspired Americans to declare independence </a:t>
            </a:r>
          </a:p>
        </p:txBody>
      </p:sp>
      <p:sp>
        <p:nvSpPr>
          <p:cNvPr id="12" name="Rectangular Callout 6"/>
          <p:cNvSpPr>
            <a:spLocks noChangeArrowheads="1"/>
          </p:cNvSpPr>
          <p:nvPr/>
        </p:nvSpPr>
        <p:spPr bwMode="auto">
          <a:xfrm>
            <a:off x="228600" y="1981200"/>
            <a:ext cx="4495800" cy="2209800"/>
          </a:xfrm>
          <a:prstGeom prst="wedgeRectCallout">
            <a:avLst>
              <a:gd name="adj1" fmla="val -11463"/>
              <a:gd name="adj2" fmla="val 23556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/>
              <a:t>Ben Franklin,</a:t>
            </a:r>
            <a:r>
              <a:rPr lang="en-US" sz="2400"/>
              <a:t> </a:t>
            </a:r>
            <a:r>
              <a:rPr lang="en-US" sz="3200"/>
              <a:t>John Adams, &amp; Thomas Jefferson served on the committee to draft the </a:t>
            </a:r>
            <a:r>
              <a:rPr lang="en-US" sz="3200" i="1"/>
              <a:t>Declaration of Independence </a:t>
            </a:r>
          </a:p>
        </p:txBody>
      </p:sp>
      <p:pic>
        <p:nvPicPr>
          <p:cNvPr id="13" name="Picture 2" descr="Declaration of Independence-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876800" y="76200"/>
            <a:ext cx="4038600" cy="41148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843</TotalTime>
  <Words>1034</Words>
  <Application>Microsoft Office PowerPoint</Application>
  <PresentationFormat>On-screen Show (4:3)</PresentationFormat>
  <Paragraphs>99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Baggett</vt:lpstr>
      <vt:lpstr>Slide 1</vt:lpstr>
      <vt:lpstr>The Settlement of America</vt:lpstr>
      <vt:lpstr> Economics &amp; Government in America</vt:lpstr>
      <vt:lpstr> The French &amp; Indian War (1754-1763)</vt:lpstr>
      <vt:lpstr>Slide 5</vt:lpstr>
      <vt:lpstr>Slide 6</vt:lpstr>
      <vt:lpstr>Slide 7</vt:lpstr>
      <vt:lpstr>Slide 8</vt:lpstr>
      <vt:lpstr>Slide 9</vt:lpstr>
      <vt:lpstr> Title</vt:lpstr>
      <vt:lpstr>Slide 11</vt:lpstr>
      <vt:lpstr>The Declaration of Independence Analysis </vt:lpstr>
      <vt:lpstr>The Declaration of Independence  &amp; Influences from the Enlightenment</vt:lpstr>
      <vt:lpstr>Brief summary of American Revolution  Treaty of Paris, 1783</vt:lpstr>
      <vt:lpstr>Slide 15</vt:lpstr>
      <vt:lpstr>Slide 16</vt:lpstr>
      <vt:lpstr>Analyzing the Constitution </vt:lpstr>
      <vt:lpstr>Constitution Concept #1</vt:lpstr>
      <vt:lpstr>Popular Sovereignty </vt:lpstr>
      <vt:lpstr>Constitution Concept #2</vt:lpstr>
      <vt:lpstr>Limited Government</vt:lpstr>
      <vt:lpstr>Constitution Concept #3</vt:lpstr>
      <vt:lpstr>Separation of Powers</vt:lpstr>
      <vt:lpstr>Constitution Concept #4</vt:lpstr>
      <vt:lpstr>Checks &amp; Balances</vt:lpstr>
      <vt:lpstr>Constitution Concept #5</vt:lpstr>
      <vt:lpstr>Individual Liberty </vt:lpstr>
      <vt:lpstr>Constitution Concept #6</vt:lpstr>
      <vt:lpstr>Individual Liberty </vt:lpstr>
      <vt:lpstr>Slide 30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95</cp:revision>
  <dcterms:created xsi:type="dcterms:W3CDTF">2011-01-28T02:17:55Z</dcterms:created>
  <dcterms:modified xsi:type="dcterms:W3CDTF">2014-11-10T13:12:26Z</dcterms:modified>
</cp:coreProperties>
</file>