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256" r:id="rId2"/>
    <p:sldId id="379" r:id="rId3"/>
    <p:sldId id="382" r:id="rId4"/>
    <p:sldId id="389" r:id="rId5"/>
    <p:sldId id="390" r:id="rId6"/>
    <p:sldId id="347" r:id="rId7"/>
    <p:sldId id="355" r:id="rId8"/>
    <p:sldId id="406" r:id="rId9"/>
    <p:sldId id="281" r:id="rId10"/>
    <p:sldId id="405" r:id="rId11"/>
    <p:sldId id="407" r:id="rId12"/>
    <p:sldId id="308" r:id="rId13"/>
    <p:sldId id="285" r:id="rId14"/>
    <p:sldId id="286" r:id="rId15"/>
    <p:sldId id="411" r:id="rId16"/>
    <p:sldId id="287" r:id="rId17"/>
    <p:sldId id="288" r:id="rId18"/>
    <p:sldId id="403" r:id="rId19"/>
    <p:sldId id="408" r:id="rId20"/>
    <p:sldId id="412" r:id="rId21"/>
    <p:sldId id="334" r:id="rId22"/>
    <p:sldId id="290" r:id="rId23"/>
    <p:sldId id="291" r:id="rId24"/>
    <p:sldId id="292" r:id="rId25"/>
    <p:sldId id="293" r:id="rId26"/>
    <p:sldId id="394" r:id="rId27"/>
    <p:sldId id="404" r:id="rId28"/>
    <p:sldId id="409" r:id="rId29"/>
    <p:sldId id="426" r:id="rId30"/>
    <p:sldId id="423" r:id="rId31"/>
    <p:sldId id="395" r:id="rId32"/>
    <p:sldId id="399" r:id="rId33"/>
    <p:sldId id="400" r:id="rId34"/>
    <p:sldId id="401" r:id="rId35"/>
    <p:sldId id="402" r:id="rId36"/>
    <p:sldId id="424" r:id="rId37"/>
    <p:sldId id="425" r:id="rId38"/>
    <p:sldId id="427" r:id="rId39"/>
    <p:sldId id="350" r:id="rId40"/>
    <p:sldId id="410" r:id="rId41"/>
    <p:sldId id="351" r:id="rId42"/>
    <p:sldId id="352" r:id="rId43"/>
    <p:sldId id="353" r:id="rId44"/>
    <p:sldId id="354" r:id="rId45"/>
    <p:sldId id="314" r:id="rId46"/>
    <p:sldId id="393" r:id="rId47"/>
    <p:sldId id="428" r:id="rId48"/>
    <p:sldId id="413" r:id="rId49"/>
    <p:sldId id="414" r:id="rId50"/>
    <p:sldId id="415" r:id="rId51"/>
    <p:sldId id="416" r:id="rId52"/>
    <p:sldId id="417" r:id="rId53"/>
    <p:sldId id="418" r:id="rId54"/>
    <p:sldId id="419" r:id="rId55"/>
    <p:sldId id="420" r:id="rId56"/>
    <p:sldId id="421" r:id="rId57"/>
    <p:sldId id="429" r:id="rId58"/>
    <p:sldId id="422" r:id="rId5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pperplate Gothic Light" charset="0"/>
        <a:ea typeface="ヒラギノ角ゴ Pro W3" charset="-128"/>
        <a:cs typeface="+mn-cs"/>
      </a:defRPr>
    </a:lvl1pPr>
    <a:lvl2pPr marL="457200" algn="l" rtl="0" fontAlgn="base">
      <a:spcBef>
        <a:spcPct val="0"/>
      </a:spcBef>
      <a:spcAft>
        <a:spcPct val="0"/>
      </a:spcAft>
      <a:defRPr sz="2000" kern="1200">
        <a:solidFill>
          <a:schemeClr val="tx1"/>
        </a:solidFill>
        <a:latin typeface="Copperplate Gothic Light" charset="0"/>
        <a:ea typeface="ヒラギノ角ゴ Pro W3" charset="-128"/>
        <a:cs typeface="+mn-cs"/>
      </a:defRPr>
    </a:lvl2pPr>
    <a:lvl3pPr marL="914400" algn="l" rtl="0" fontAlgn="base">
      <a:spcBef>
        <a:spcPct val="0"/>
      </a:spcBef>
      <a:spcAft>
        <a:spcPct val="0"/>
      </a:spcAft>
      <a:defRPr sz="2000" kern="1200">
        <a:solidFill>
          <a:schemeClr val="tx1"/>
        </a:solidFill>
        <a:latin typeface="Copperplate Gothic Light" charset="0"/>
        <a:ea typeface="ヒラギノ角ゴ Pro W3" charset="-128"/>
        <a:cs typeface="+mn-cs"/>
      </a:defRPr>
    </a:lvl3pPr>
    <a:lvl4pPr marL="1371600" algn="l" rtl="0" fontAlgn="base">
      <a:spcBef>
        <a:spcPct val="0"/>
      </a:spcBef>
      <a:spcAft>
        <a:spcPct val="0"/>
      </a:spcAft>
      <a:defRPr sz="2000" kern="1200">
        <a:solidFill>
          <a:schemeClr val="tx1"/>
        </a:solidFill>
        <a:latin typeface="Copperplate Gothic Light" charset="0"/>
        <a:ea typeface="ヒラギノ角ゴ Pro W3" charset="-128"/>
        <a:cs typeface="+mn-cs"/>
      </a:defRPr>
    </a:lvl4pPr>
    <a:lvl5pPr marL="1828800" algn="l" rtl="0" fontAlgn="base">
      <a:spcBef>
        <a:spcPct val="0"/>
      </a:spcBef>
      <a:spcAft>
        <a:spcPct val="0"/>
      </a:spcAft>
      <a:defRPr sz="2000" kern="1200">
        <a:solidFill>
          <a:schemeClr val="tx1"/>
        </a:solidFill>
        <a:latin typeface="Copperplate Gothic Light" charset="0"/>
        <a:ea typeface="ヒラギノ角ゴ Pro W3" charset="-128"/>
        <a:cs typeface="+mn-cs"/>
      </a:defRPr>
    </a:lvl5pPr>
    <a:lvl6pPr marL="2286000" algn="l" defTabSz="914400" rtl="0" eaLnBrk="1" latinLnBrk="0" hangingPunct="1">
      <a:defRPr sz="2000" kern="1200">
        <a:solidFill>
          <a:schemeClr val="tx1"/>
        </a:solidFill>
        <a:latin typeface="Copperplate Gothic Light" charset="0"/>
        <a:ea typeface="ヒラギノ角ゴ Pro W3" charset="-128"/>
        <a:cs typeface="+mn-cs"/>
      </a:defRPr>
    </a:lvl6pPr>
    <a:lvl7pPr marL="2743200" algn="l" defTabSz="914400" rtl="0" eaLnBrk="1" latinLnBrk="0" hangingPunct="1">
      <a:defRPr sz="2000" kern="1200">
        <a:solidFill>
          <a:schemeClr val="tx1"/>
        </a:solidFill>
        <a:latin typeface="Copperplate Gothic Light" charset="0"/>
        <a:ea typeface="ヒラギノ角ゴ Pro W3" charset="-128"/>
        <a:cs typeface="+mn-cs"/>
      </a:defRPr>
    </a:lvl7pPr>
    <a:lvl8pPr marL="3200400" algn="l" defTabSz="914400" rtl="0" eaLnBrk="1" latinLnBrk="0" hangingPunct="1">
      <a:defRPr sz="2000" kern="1200">
        <a:solidFill>
          <a:schemeClr val="tx1"/>
        </a:solidFill>
        <a:latin typeface="Copperplate Gothic Light" charset="0"/>
        <a:ea typeface="ヒラギノ角ゴ Pro W3" charset="-128"/>
        <a:cs typeface="+mn-cs"/>
      </a:defRPr>
    </a:lvl8pPr>
    <a:lvl9pPr marL="3657600" algn="l" defTabSz="914400" rtl="0" eaLnBrk="1" latinLnBrk="0" hangingPunct="1">
      <a:defRPr sz="2000" kern="1200">
        <a:solidFill>
          <a:schemeClr val="tx1"/>
        </a:solidFill>
        <a:latin typeface="Copperplate Gothic Light"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FFFF"/>
    <a:srgbClr val="006600"/>
    <a:srgbClr val="A50021"/>
    <a:srgbClr val="FFFF00"/>
    <a:srgbClr val="990033"/>
    <a:srgbClr val="CC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1218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218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1218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F538729-F651-484C-B849-1E5159D93EB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768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768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90406F-EB3B-4BF8-B8FF-4A3E8F067D3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pperplate Gothic Light"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Copperplate Gothic Light"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Copperplate Gothic Light"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Copperplate Gothic Light"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Copperplate Gothic Light"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3A34F05-672B-4529-B0BA-7FA3E92457D1}" type="slidenum">
              <a:rPr lang="en-US"/>
              <a:pPr/>
              <a:t>4</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4BC669D-2AA6-4742-AE36-BBE152666CFE}" type="slidenum">
              <a:rPr lang="en-US"/>
              <a:pPr/>
              <a:t>6</a:t>
            </a:fld>
            <a:endParaRPr lang="en-US"/>
          </a:p>
        </p:txBody>
      </p:sp>
      <p:sp>
        <p:nvSpPr>
          <p:cNvPr id="26627" name="Rectangle 2"/>
          <p:cNvSpPr>
            <a:spLocks noGrp="1" noRot="1" noChangeAspect="1" noChangeArrowheads="1" noTextEdit="1"/>
          </p:cNvSpPr>
          <p:nvPr>
            <p:ph type="sldImg"/>
          </p:nvPr>
        </p:nvSpPr>
        <p:spPr>
          <a:xfrm>
            <a:off x="1152525" y="692150"/>
            <a:ext cx="4554538" cy="34163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lIns="89730" tIns="44865" rIns="89730" bIns="44865"/>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322137E-8B28-4196-BEF1-2683BAD9BA05}" type="slidenum">
              <a:rPr lang="en-US"/>
              <a:pPr/>
              <a:t>31</a:t>
            </a:fld>
            <a:endParaRPr lang="en-US"/>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F7576E-5692-4A1B-B196-6B278ECDFD4B}" type="slidenum">
              <a:rPr lang="en-US"/>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452F74-C562-47DE-9CBF-37FDB45A9207}" type="slidenum">
              <a:rPr lang="en-US"/>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1FCAF7D-4F8D-4CB1-8752-1E4DCF563823}" type="slidenum">
              <a:rPr lang="en-US"/>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195FD9D-F039-41D8-9CD4-2EA58207F31B}" type="slidenum">
              <a:rPr lang="en-US"/>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9BBEDA2-6649-4A0E-B216-EF47208593CB}" type="slidenum">
              <a:rPr lang="en-US"/>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9E6F06-F865-42E1-8C5D-CA9863C1D307}" type="slidenum">
              <a:rPr lang="en-US"/>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29271B-55E0-4BC6-9C87-17B9FAB0A336}" type="slidenum">
              <a:rPr lang="en-US"/>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B374D9-712A-4A66-8516-8791ABC2F57F}" type="slidenum">
              <a:rPr lang="en-US"/>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F3E968-5146-4CA3-A20E-ECAD90EE0924}" type="slidenum">
              <a:rPr lang="en-US"/>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1EF6CCE-DA9F-4199-A05A-C95B47A47A6C}" type="slidenum">
              <a:rPr lang="en-US"/>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C9B188D-DF0B-420E-BA2F-546056F510C8}" type="slidenum">
              <a:rPr lang="en-US"/>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1BC2078-E5AE-4CFA-AE39-D3D74F840DC0}" type="slidenum">
              <a:rPr lang="en-US"/>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7AF0834-9DE6-4378-829B-96F16D9DA70B}" type="slidenum">
              <a:rPr lang="en-US"/>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BE63CCA-D246-43A5-A799-E58F19299E8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Copperplate Gothic Light"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Copperplate Gothic Light"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Copperplate Gothic Light"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Copperplate Gothic Light"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Copperplate Gothic Light" charset="0"/>
        </a:defRPr>
      </a:lvl6pPr>
      <a:lvl7pPr marL="914400" algn="ctr" rtl="0" fontAlgn="base">
        <a:spcBef>
          <a:spcPct val="0"/>
        </a:spcBef>
        <a:spcAft>
          <a:spcPct val="0"/>
        </a:spcAft>
        <a:defRPr sz="4400">
          <a:solidFill>
            <a:schemeClr val="tx2"/>
          </a:solidFill>
          <a:latin typeface="Copperplate Gothic Light" charset="0"/>
        </a:defRPr>
      </a:lvl7pPr>
      <a:lvl8pPr marL="1371600" algn="ctr" rtl="0" fontAlgn="base">
        <a:spcBef>
          <a:spcPct val="0"/>
        </a:spcBef>
        <a:spcAft>
          <a:spcPct val="0"/>
        </a:spcAft>
        <a:defRPr sz="4400">
          <a:solidFill>
            <a:schemeClr val="tx2"/>
          </a:solidFill>
          <a:latin typeface="Copperplate Gothic Light" charset="0"/>
        </a:defRPr>
      </a:lvl8pPr>
      <a:lvl9pPr marL="1828800" algn="ctr" rtl="0" fontAlgn="base">
        <a:spcBef>
          <a:spcPct val="0"/>
        </a:spcBef>
        <a:spcAft>
          <a:spcPct val="0"/>
        </a:spcAft>
        <a:defRPr sz="4400">
          <a:solidFill>
            <a:schemeClr val="tx2"/>
          </a:solidFill>
          <a:latin typeface="Copperplate Gothic Light"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eocities.com/CollegePark/Classroom/9912/ancientsonghay.html"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painting06"/>
          <p:cNvPicPr>
            <a:picLocks noChangeAspect="1" noChangeArrowheads="1"/>
          </p:cNvPicPr>
          <p:nvPr/>
        </p:nvPicPr>
        <p:blipFill>
          <a:blip r:embed="rId2"/>
          <a:srcRect/>
          <a:stretch>
            <a:fillRect/>
          </a:stretch>
        </p:blipFill>
        <p:spPr bwMode="auto">
          <a:xfrm>
            <a:off x="1676400" y="457200"/>
            <a:ext cx="5638800" cy="4919663"/>
          </a:xfrm>
          <a:prstGeom prst="rect">
            <a:avLst/>
          </a:prstGeom>
          <a:noFill/>
          <a:ln w="9525">
            <a:noFill/>
            <a:miter lim="800000"/>
            <a:headEnd/>
            <a:tailEnd/>
          </a:ln>
        </p:spPr>
      </p:pic>
      <p:sp>
        <p:nvSpPr>
          <p:cNvPr id="17411" name="WordArt 2"/>
          <p:cNvSpPr>
            <a:spLocks noChangeArrowheads="1" noChangeShapeType="1" noTextEdit="1"/>
          </p:cNvSpPr>
          <p:nvPr/>
        </p:nvSpPr>
        <p:spPr bwMode="auto">
          <a:xfrm>
            <a:off x="914400" y="4191000"/>
            <a:ext cx="7086600" cy="207645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latin typeface="Arial Black"/>
              </a:rPr>
              <a:t>Kingdoms of Africa</a:t>
            </a:r>
          </a:p>
        </p:txBody>
      </p:sp>
      <p:sp>
        <p:nvSpPr>
          <p:cNvPr id="17412" name="TextBox 3"/>
          <p:cNvSpPr txBox="1">
            <a:spLocks noChangeArrowheads="1"/>
          </p:cNvSpPr>
          <p:nvPr/>
        </p:nvSpPr>
        <p:spPr bwMode="auto">
          <a:xfrm>
            <a:off x="152400" y="6172200"/>
            <a:ext cx="8763000" cy="708025"/>
          </a:xfrm>
          <a:prstGeom prst="rect">
            <a:avLst/>
          </a:prstGeom>
          <a:noFill/>
          <a:ln w="9525">
            <a:noFill/>
            <a:miter lim="800000"/>
            <a:headEnd/>
            <a:tailEnd/>
          </a:ln>
        </p:spPr>
        <p:txBody>
          <a:bodyPr>
            <a:spAutoFit/>
          </a:bodyPr>
          <a:lstStyle/>
          <a:p>
            <a:r>
              <a:rPr lang="en-US">
                <a:solidFill>
                  <a:schemeClr val="tx2"/>
                </a:solidFill>
              </a:rPr>
              <a:t>Originally created by Ms. Susan M. Pojer Horace Greeley HS Chappaqua, NY</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0" y="1165225"/>
            <a:ext cx="9144000" cy="4527550"/>
          </a:xfrm>
          <a:prstGeom prst="rect">
            <a:avLst/>
          </a:prstGeom>
          <a:noFill/>
          <a:ln w="9525">
            <a:noFill/>
            <a:miter lim="800000"/>
            <a:headEnd/>
            <a:tailEnd/>
          </a:ln>
        </p:spPr>
      </p:pic>
      <p:sp>
        <p:nvSpPr>
          <p:cNvPr id="30723" name="Oval 3"/>
          <p:cNvSpPr>
            <a:spLocks noChangeArrowheads="1"/>
          </p:cNvSpPr>
          <p:nvPr/>
        </p:nvSpPr>
        <p:spPr bwMode="auto">
          <a:xfrm>
            <a:off x="2209800" y="1600200"/>
            <a:ext cx="1066800" cy="1066800"/>
          </a:xfrm>
          <a:prstGeom prst="ellipse">
            <a:avLst/>
          </a:prstGeom>
          <a:noFill/>
          <a:ln w="38100" cmpd="dbl">
            <a:solidFill>
              <a:srgbClr val="0000FF"/>
            </a:solidFill>
            <a:round/>
            <a:headEnd/>
            <a:tailEnd/>
          </a:ln>
        </p:spPr>
        <p:txBody>
          <a:bodyPr wrap="none" anchor="ctr"/>
          <a:lstStyle/>
          <a:p>
            <a:endParaRPr lang="en-US"/>
          </a:p>
        </p:txBody>
      </p:sp>
      <p:sp>
        <p:nvSpPr>
          <p:cNvPr id="30724" name="Oval 4"/>
          <p:cNvSpPr>
            <a:spLocks noChangeArrowheads="1"/>
          </p:cNvSpPr>
          <p:nvPr/>
        </p:nvSpPr>
        <p:spPr bwMode="auto">
          <a:xfrm>
            <a:off x="3124200" y="2362200"/>
            <a:ext cx="1143000" cy="1143000"/>
          </a:xfrm>
          <a:prstGeom prst="ellipse">
            <a:avLst/>
          </a:prstGeom>
          <a:noFill/>
          <a:ln w="38100" cmpd="dbl">
            <a:solidFill>
              <a:srgbClr val="0000FF"/>
            </a:solidFill>
            <a:round/>
            <a:headEnd/>
            <a:tailEnd/>
          </a:ln>
        </p:spPr>
        <p:txBody>
          <a:bodyPr wrap="none" anchor="ctr"/>
          <a:lstStyle/>
          <a:p>
            <a:endParaRPr lang="en-US"/>
          </a:p>
        </p:txBody>
      </p:sp>
      <p:sp>
        <p:nvSpPr>
          <p:cNvPr id="30725" name="Oval 5"/>
          <p:cNvSpPr>
            <a:spLocks noChangeArrowheads="1"/>
          </p:cNvSpPr>
          <p:nvPr/>
        </p:nvSpPr>
        <p:spPr bwMode="auto">
          <a:xfrm>
            <a:off x="4343400" y="2133600"/>
            <a:ext cx="1143000" cy="1143000"/>
          </a:xfrm>
          <a:prstGeom prst="ellipse">
            <a:avLst/>
          </a:prstGeom>
          <a:noFill/>
          <a:ln w="38100" cmpd="dbl">
            <a:solidFill>
              <a:srgbClr val="0000FF"/>
            </a:solidFill>
            <a:round/>
            <a:headEnd/>
            <a:tailEnd/>
          </a:ln>
        </p:spPr>
        <p:txBody>
          <a:bodyPr wrap="none" anchor="ctr"/>
          <a:lstStyle/>
          <a:p>
            <a:endParaRPr lang="en-US"/>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Ghana Empire </a:t>
            </a:r>
          </a:p>
        </p:txBody>
      </p:sp>
      <p:sp>
        <p:nvSpPr>
          <p:cNvPr id="229379" name="Rectangle 3"/>
          <p:cNvSpPr>
            <a:spLocks noGrp="1" noChangeArrowheads="1"/>
          </p:cNvSpPr>
          <p:nvPr>
            <p:ph type="body" idx="1"/>
          </p:nvPr>
        </p:nvSpPr>
        <p:spPr/>
        <p:txBody>
          <a:bodyPr/>
          <a:lstStyle/>
          <a:p>
            <a:pPr eaLnBrk="1" hangingPunct="1">
              <a:lnSpc>
                <a:spcPct val="90000"/>
              </a:lnSpc>
            </a:pPr>
            <a:r>
              <a:rPr lang="en-US" sz="2000" dirty="0" smtClean="0"/>
              <a:t>The Ghana Empire or </a:t>
            </a:r>
            <a:r>
              <a:rPr lang="en-US" sz="2000" dirty="0" err="1" smtClean="0"/>
              <a:t>Wagadou</a:t>
            </a:r>
            <a:r>
              <a:rPr lang="en-US" sz="2000" dirty="0" smtClean="0"/>
              <a:t> Empire (existed c. 750-1076) was located in what is now southeastern Mauritania, Western Mali, and Eastern Senegal</a:t>
            </a:r>
          </a:p>
          <a:p>
            <a:pPr eaLnBrk="1" hangingPunct="1">
              <a:lnSpc>
                <a:spcPct val="90000"/>
              </a:lnSpc>
            </a:pPr>
            <a:r>
              <a:rPr lang="en-US" sz="2000" dirty="0" smtClean="0"/>
              <a:t>It is believed to be the first of many empires that would rise in that part of Africa</a:t>
            </a:r>
            <a:r>
              <a:rPr lang="en-US" sz="2000" dirty="0" smtClean="0"/>
              <a:t>.</a:t>
            </a:r>
            <a:endParaRPr lang="en-US" sz="2000" dirty="0" smtClean="0"/>
          </a:p>
          <a:p>
            <a:pPr eaLnBrk="1" hangingPunct="1">
              <a:lnSpc>
                <a:spcPct val="90000"/>
              </a:lnSpc>
            </a:pPr>
            <a:r>
              <a:rPr lang="en-US" sz="2000" dirty="0" smtClean="0"/>
              <a:t>The introduction of the camel, which preceded Arabs and Islam by several centuries, brought about a gradual revolution in trade, and for the first time, the extensive gold, ivory, and salt resources of the region could be sent north and east to population centers in North Africa, the Middle East and Europe in exchange for manufactured goods.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 calcmode="lin" valueType="num">
                                      <p:cBhvr additive="base">
                                        <p:cTn id="7" dur="500" fill="hold"/>
                                        <p:tgtEl>
                                          <p:spTgt spid="229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93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9379">
                                            <p:txEl>
                                              <p:pRg st="1" end="1"/>
                                            </p:txEl>
                                          </p:spTgt>
                                        </p:tgtEl>
                                        <p:attrNameLst>
                                          <p:attrName>style.visibility</p:attrName>
                                        </p:attrNameLst>
                                      </p:cBhvr>
                                      <p:to>
                                        <p:strVal val="visible"/>
                                      </p:to>
                                    </p:set>
                                    <p:anim calcmode="lin" valueType="num">
                                      <p:cBhvr additive="base">
                                        <p:cTn id="13" dur="500" fill="hold"/>
                                        <p:tgtEl>
                                          <p:spTgt spid="229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93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9379">
                                            <p:txEl>
                                              <p:pRg st="2" end="2"/>
                                            </p:txEl>
                                          </p:spTgt>
                                        </p:tgtEl>
                                        <p:attrNameLst>
                                          <p:attrName>style.visibility</p:attrName>
                                        </p:attrNameLst>
                                      </p:cBhvr>
                                      <p:to>
                                        <p:strVal val="visible"/>
                                      </p:to>
                                    </p:set>
                                    <p:anim calcmode="lin" valueType="num">
                                      <p:cBhvr additive="base">
                                        <p:cTn id="19" dur="500" fill="hold"/>
                                        <p:tgtEl>
                                          <p:spTgt spid="229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93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Ghana Empire</a:t>
            </a:r>
          </a:p>
        </p:txBody>
      </p:sp>
      <p:sp>
        <p:nvSpPr>
          <p:cNvPr id="74755" name="Rectangle 3"/>
          <p:cNvSpPr>
            <a:spLocks noGrp="1" noChangeArrowheads="1"/>
          </p:cNvSpPr>
          <p:nvPr>
            <p:ph type="body" sz="half" idx="2"/>
          </p:nvPr>
        </p:nvSpPr>
        <p:spPr/>
        <p:txBody>
          <a:bodyPr/>
          <a:lstStyle/>
          <a:p>
            <a:pPr eaLnBrk="1" hangingPunct="1"/>
            <a:r>
              <a:rPr lang="en-US" sz="1500" smtClean="0"/>
              <a:t>The empire owed much of its prosperity to trans-Saharan trade and a strategic location near the gold and salt mines. Both gold and salt seemed to be the dominant sources of revenue, exchanged for various products such as textiles, ornaments and cloth, among other materials.</a:t>
            </a:r>
            <a:r>
              <a:rPr lang="en-US" sz="2400" smtClean="0"/>
              <a:t> </a:t>
            </a:r>
          </a:p>
          <a:p>
            <a:pPr eaLnBrk="1" hangingPunct="1"/>
            <a:r>
              <a:rPr lang="en-US" sz="1500" smtClean="0"/>
              <a:t>Many of the hand-crafted leather goods found in old Morocco also had their origins in the empire. The main centre of trade was Koumbi Saleh. </a:t>
            </a:r>
            <a:endParaRPr lang="en-US" sz="2400" smtClean="0"/>
          </a:p>
        </p:txBody>
      </p:sp>
      <p:pic>
        <p:nvPicPr>
          <p:cNvPr id="32772" name="Picture 6" descr="300px-Ghana_empire_map"/>
          <p:cNvPicPr>
            <a:picLocks noGrp="1" noChangeAspect="1" noChangeArrowheads="1"/>
          </p:cNvPicPr>
          <p:nvPr>
            <p:ph sz="half" idx="1"/>
          </p:nvPr>
        </p:nvPicPr>
        <p:blipFill>
          <a:blip r:embed="rId3"/>
          <a:srcRect/>
          <a:stretch>
            <a:fillRect/>
          </a:stretch>
        </p:blipFill>
        <p:spPr>
          <a:xfrm>
            <a:off x="685800" y="2368550"/>
            <a:ext cx="3810000" cy="334010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457200" y="1066800"/>
            <a:ext cx="4953000" cy="5048250"/>
          </a:xfrm>
          <a:prstGeom prst="rect">
            <a:avLst/>
          </a:prstGeom>
          <a:noFill/>
          <a:ln w="9525">
            <a:noFill/>
            <a:miter lim="800000"/>
            <a:headEnd/>
            <a:tailEnd/>
          </a:ln>
        </p:spPr>
        <p:txBody>
          <a:bodyPr>
            <a:spAutoFit/>
          </a:bodyPr>
          <a:lstStyle/>
          <a:p>
            <a:endParaRPr lang="en-US">
              <a:latin typeface="Comic Sans MS" charset="0"/>
            </a:endParaRPr>
          </a:p>
          <a:p>
            <a:r>
              <a:rPr lang="en-US">
                <a:latin typeface="Comic Sans MS" charset="0"/>
              </a:rPr>
              <a:t>The Kingdom of Ghana probably began when several clans of the Soninke people of West Africa came together under the leadership of a great king named Dinga Cisse.  </a:t>
            </a:r>
          </a:p>
          <a:p>
            <a:endParaRPr lang="en-US">
              <a:latin typeface="Comic Sans MS" charset="0"/>
            </a:endParaRPr>
          </a:p>
          <a:p>
            <a:r>
              <a:rPr lang="en-US">
                <a:latin typeface="Comic Sans MS" charset="0"/>
              </a:rPr>
              <a:t>Ghana had few natural resources except salt and gold. They were also very good at making things from iron. Ghanaian warriors used iron tipped spears to subdue their neighbors, who fought with weapons made of stone, bone, and wood.</a:t>
            </a:r>
            <a:endParaRPr lang="en-US">
              <a:solidFill>
                <a:schemeClr val="accent2"/>
              </a:solidFill>
              <a:latin typeface="Comic Sans MS" charset="0"/>
            </a:endParaRPr>
          </a:p>
        </p:txBody>
      </p:sp>
      <p:pic>
        <p:nvPicPr>
          <p:cNvPr id="33795" name="Picture 9" descr="stack of gold bars"/>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5029200" y="1524000"/>
            <a:ext cx="3549650" cy="3581400"/>
          </a:xfrm>
          <a:prstGeom prst="rect">
            <a:avLst/>
          </a:prstGeom>
          <a:noFill/>
          <a:ln w="9525">
            <a:noFill/>
            <a:miter lim="800000"/>
            <a:headEnd/>
            <a:tailEnd/>
          </a:ln>
        </p:spPr>
      </p:pic>
      <p:sp>
        <p:nvSpPr>
          <p:cNvPr id="33796" name="Text Box 10"/>
          <p:cNvSpPr txBox="1">
            <a:spLocks noChangeArrowheads="1"/>
          </p:cNvSpPr>
          <p:nvPr/>
        </p:nvSpPr>
        <p:spPr bwMode="auto">
          <a:xfrm>
            <a:off x="5105400" y="6248400"/>
            <a:ext cx="3657600" cy="396875"/>
          </a:xfrm>
          <a:prstGeom prst="rect">
            <a:avLst/>
          </a:prstGeom>
          <a:noFill/>
          <a:ln w="9525">
            <a:noFill/>
            <a:miter lim="800000"/>
            <a:headEnd/>
            <a:tailEnd/>
          </a:ln>
        </p:spPr>
        <p:txBody>
          <a:bodyPr>
            <a:spAutoFit/>
          </a:bodyPr>
          <a:lstStyle/>
          <a:p>
            <a:pPr>
              <a:spcBef>
                <a:spcPct val="50000"/>
              </a:spcBef>
            </a:pPr>
            <a:r>
              <a:rPr lang="en-US" sz="1000"/>
              <a:t>http://www.imf.org/external/np/exr/center/mm/eng/mm_rs_01.htm</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T048112A"/>
          <p:cNvPicPr>
            <a:picLocks noChangeAspect="1" noChangeArrowheads="1"/>
          </p:cNvPicPr>
          <p:nvPr/>
        </p:nvPicPr>
        <p:blipFill>
          <a:blip r:embed="rId2"/>
          <a:srcRect/>
          <a:stretch>
            <a:fillRect/>
          </a:stretch>
        </p:blipFill>
        <p:spPr bwMode="auto">
          <a:xfrm>
            <a:off x="2971800" y="1905000"/>
            <a:ext cx="5829300" cy="3238500"/>
          </a:xfrm>
          <a:prstGeom prst="rect">
            <a:avLst/>
          </a:prstGeom>
          <a:noFill/>
          <a:ln w="9525">
            <a:noFill/>
            <a:miter lim="800000"/>
            <a:headEnd/>
            <a:tailEnd/>
          </a:ln>
        </p:spPr>
      </p:pic>
      <p:sp>
        <p:nvSpPr>
          <p:cNvPr id="34819" name="Text Box 6"/>
          <p:cNvSpPr txBox="1">
            <a:spLocks noChangeArrowheads="1"/>
          </p:cNvSpPr>
          <p:nvPr/>
        </p:nvSpPr>
        <p:spPr bwMode="auto">
          <a:xfrm>
            <a:off x="1219200" y="533400"/>
            <a:ext cx="6324600" cy="1862138"/>
          </a:xfrm>
          <a:prstGeom prst="rect">
            <a:avLst/>
          </a:prstGeom>
          <a:noFill/>
          <a:ln w="9525">
            <a:noFill/>
            <a:miter lim="800000"/>
            <a:headEnd/>
            <a:tailEnd/>
          </a:ln>
        </p:spPr>
        <p:txBody>
          <a:bodyPr>
            <a:spAutoFit/>
          </a:bodyPr>
          <a:lstStyle/>
          <a:p>
            <a:pPr>
              <a:spcBef>
                <a:spcPct val="50000"/>
              </a:spcBef>
            </a:pPr>
            <a:r>
              <a:rPr lang="en-US">
                <a:latin typeface="Comic Sans MS" charset="0"/>
              </a:rPr>
              <a:t>Ghana became a rich and powerful nation, especially when the camel began to be used as a source of transport. Ghana relied on trade and trade was made faster and bigger with the use of the camel.</a:t>
            </a:r>
          </a:p>
        </p:txBody>
      </p:sp>
      <p:pic>
        <p:nvPicPr>
          <p:cNvPr id="32776" name="Picture 8" descr="needle"/>
          <p:cNvPicPr>
            <a:picLocks noChangeAspect="1" noChangeArrowheads="1"/>
          </p:cNvPicPr>
          <p:nvPr/>
        </p:nvPicPr>
        <p:blipFill>
          <a:blip r:embed="rId3"/>
          <a:srcRect/>
          <a:stretch>
            <a:fillRect/>
          </a:stretch>
        </p:blipFill>
        <p:spPr bwMode="auto">
          <a:xfrm>
            <a:off x="533400" y="3429000"/>
            <a:ext cx="4391025" cy="2809875"/>
          </a:xfrm>
          <a:prstGeom prst="rect">
            <a:avLst/>
          </a:prstGeom>
          <a:noFill/>
          <a:ln w="9525">
            <a:noFill/>
            <a:miter lim="800000"/>
            <a:headEnd/>
            <a:tailEnd/>
          </a:ln>
        </p:spPr>
      </p:pic>
      <p:sp>
        <p:nvSpPr>
          <p:cNvPr id="34821" name="Text Box 10"/>
          <p:cNvSpPr txBox="1">
            <a:spLocks noChangeArrowheads="1"/>
          </p:cNvSpPr>
          <p:nvPr/>
        </p:nvSpPr>
        <p:spPr bwMode="auto">
          <a:xfrm>
            <a:off x="0" y="6156325"/>
            <a:ext cx="5867400" cy="854075"/>
          </a:xfrm>
          <a:prstGeom prst="rect">
            <a:avLst/>
          </a:prstGeom>
          <a:noFill/>
          <a:ln w="9525">
            <a:noFill/>
            <a:miter lim="800000"/>
            <a:headEnd/>
            <a:tailEnd/>
          </a:ln>
        </p:spPr>
        <p:txBody>
          <a:bodyPr>
            <a:spAutoFit/>
          </a:bodyPr>
          <a:lstStyle/>
          <a:p>
            <a:pPr>
              <a:spcBef>
                <a:spcPct val="50000"/>
              </a:spcBef>
            </a:pPr>
            <a:r>
              <a:rPr lang="en-US" sz="1000"/>
              <a:t>http://es.encarta.msn.com/media_461532998_761558787_-1_1/Caravana_de_camellos.html</a:t>
            </a:r>
          </a:p>
          <a:p>
            <a:pPr>
              <a:spcBef>
                <a:spcPct val="50000"/>
              </a:spcBef>
            </a:pPr>
            <a:r>
              <a:rPr lang="en-US" sz="1000">
                <a:latin typeface="Arial" charset="0"/>
                <a:cs typeface="Arial" charset="0"/>
              </a:rPr>
              <a:t>news.nationalgeographic.com/. ../salt/photo6.html </a:t>
            </a:r>
            <a:endParaRPr lang="en-US" sz="1000">
              <a:cs typeface="Arial" charset="0"/>
            </a:endParaRPr>
          </a:p>
          <a:p>
            <a:pPr>
              <a:spcBef>
                <a:spcPct val="50000"/>
              </a:spcBef>
            </a:pPr>
            <a:endParaRPr lang="en-US" sz="1000">
              <a:cs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2773"/>
                                        </p:tgtEl>
                                      </p:cBhvr>
                                      <p:by x="150000" y="15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27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500" smtClean="0"/>
              <a:t>Ghana’s Economy &amp; Decline</a:t>
            </a:r>
            <a:endParaRPr lang="en-US" smtClean="0"/>
          </a:p>
        </p:txBody>
      </p:sp>
      <p:sp>
        <p:nvSpPr>
          <p:cNvPr id="239620" name="Rectangle 4"/>
          <p:cNvSpPr>
            <a:spLocks noGrp="1" noChangeArrowheads="1"/>
          </p:cNvSpPr>
          <p:nvPr>
            <p:ph type="body" idx="1"/>
          </p:nvPr>
        </p:nvSpPr>
        <p:spPr/>
        <p:txBody>
          <a:bodyPr/>
          <a:lstStyle/>
          <a:p>
            <a:pPr eaLnBrk="1" hangingPunct="1">
              <a:lnSpc>
                <a:spcPct val="90000"/>
              </a:lnSpc>
            </a:pPr>
            <a:r>
              <a:rPr lang="en-US" sz="1900" smtClean="0"/>
              <a:t>The taxation system imposed by the king (or 'Ghana') required that both importers and exporters pay a percentage fee, not in currency, but in the product itself. Tax was also extended to the goldmines. </a:t>
            </a:r>
          </a:p>
          <a:p>
            <a:pPr eaLnBrk="1" hangingPunct="1">
              <a:lnSpc>
                <a:spcPct val="90000"/>
              </a:lnSpc>
            </a:pPr>
            <a:r>
              <a:rPr lang="en-US" sz="1900" smtClean="0"/>
              <a:t>In addition to the exerted influence of the king onto local regions, tribute was also received from various tributary states and chiefdoms to the empire's peripheral.</a:t>
            </a:r>
          </a:p>
          <a:p>
            <a:pPr eaLnBrk="1" hangingPunct="1">
              <a:lnSpc>
                <a:spcPct val="90000"/>
              </a:lnSpc>
            </a:pPr>
            <a:r>
              <a:rPr lang="en-US" sz="1900" smtClean="0"/>
              <a:t>The empire began struggling after reaching its apex in the early 11th century. By 1059, the population density around the empire's leading cities was seriously overtaxing the region. </a:t>
            </a:r>
          </a:p>
          <a:p>
            <a:pPr eaLnBrk="1" hangingPunct="1">
              <a:lnSpc>
                <a:spcPct val="90000"/>
              </a:lnSpc>
            </a:pPr>
            <a:r>
              <a:rPr lang="en-US" sz="1900" smtClean="0"/>
              <a:t>The Sahara desert was expanding southward, threatening food supplies. While imported food was sufficient to support the population when income from trade was high, when trade faltered, this system also broke down.</a:t>
            </a:r>
            <a:endParaRPr lang="en-US" sz="1700" smtClean="0"/>
          </a:p>
          <a:p>
            <a:pPr eaLnBrk="1" hangingPunct="1">
              <a:lnSpc>
                <a:spcPct val="90000"/>
              </a:lnSpc>
            </a:pPr>
            <a:endParaRPr lang="en-US" sz="17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9620">
                                            <p:txEl>
                                              <p:pRg st="0" end="0"/>
                                            </p:txEl>
                                          </p:spTgt>
                                        </p:tgtEl>
                                        <p:attrNameLst>
                                          <p:attrName>style.visibility</p:attrName>
                                        </p:attrNameLst>
                                      </p:cBhvr>
                                      <p:to>
                                        <p:strVal val="visible"/>
                                      </p:to>
                                    </p:set>
                                    <p:anim calcmode="lin" valueType="num">
                                      <p:cBhvr additive="base">
                                        <p:cTn id="7" dur="500" fill="hold"/>
                                        <p:tgtEl>
                                          <p:spTgt spid="2396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96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9620">
                                            <p:txEl>
                                              <p:pRg st="1" end="1"/>
                                            </p:txEl>
                                          </p:spTgt>
                                        </p:tgtEl>
                                        <p:attrNameLst>
                                          <p:attrName>style.visibility</p:attrName>
                                        </p:attrNameLst>
                                      </p:cBhvr>
                                      <p:to>
                                        <p:strVal val="visible"/>
                                      </p:to>
                                    </p:set>
                                    <p:anim calcmode="lin" valueType="num">
                                      <p:cBhvr additive="base">
                                        <p:cTn id="13" dur="500" fill="hold"/>
                                        <p:tgtEl>
                                          <p:spTgt spid="2396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96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9620">
                                            <p:txEl>
                                              <p:pRg st="2" end="2"/>
                                            </p:txEl>
                                          </p:spTgt>
                                        </p:tgtEl>
                                        <p:attrNameLst>
                                          <p:attrName>style.visibility</p:attrName>
                                        </p:attrNameLst>
                                      </p:cBhvr>
                                      <p:to>
                                        <p:strVal val="visible"/>
                                      </p:to>
                                    </p:set>
                                    <p:anim calcmode="lin" valueType="num">
                                      <p:cBhvr additive="base">
                                        <p:cTn id="19" dur="500" fill="hold"/>
                                        <p:tgtEl>
                                          <p:spTgt spid="2396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962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9620">
                                            <p:txEl>
                                              <p:pRg st="3" end="3"/>
                                            </p:txEl>
                                          </p:spTgt>
                                        </p:tgtEl>
                                        <p:attrNameLst>
                                          <p:attrName>style.visibility</p:attrName>
                                        </p:attrNameLst>
                                      </p:cBhvr>
                                      <p:to>
                                        <p:strVal val="visible"/>
                                      </p:to>
                                    </p:set>
                                    <p:anim calcmode="lin" valueType="num">
                                      <p:cBhvr additive="base">
                                        <p:cTn id="25" dur="500" fill="hold"/>
                                        <p:tgtEl>
                                          <p:spTgt spid="23962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962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381000" y="4191000"/>
            <a:ext cx="8153400" cy="2111375"/>
          </a:xfrm>
          <a:prstGeom prst="rect">
            <a:avLst/>
          </a:prstGeom>
          <a:noFill/>
          <a:ln w="9525">
            <a:noFill/>
            <a:miter lim="800000"/>
            <a:headEnd/>
            <a:tailEnd/>
          </a:ln>
        </p:spPr>
        <p:txBody>
          <a:bodyPr>
            <a:spAutoFit/>
          </a:bodyPr>
          <a:lstStyle/>
          <a:p>
            <a:pPr>
              <a:spcBef>
                <a:spcPct val="50000"/>
              </a:spcBef>
            </a:pPr>
            <a:r>
              <a:rPr lang="en-US" sz="1900">
                <a:latin typeface="Comic Sans MS" charset="0"/>
              </a:rPr>
              <a:t>After 700 AD, the religion of Islam began to spread over northern Africa. Muslim warriors came into Ghana and fought with the non-Islamic people there. This weakened the great civilization of Ghana.  Local warriors then decided to break away from the power of Ghana and form their own local kingdoms. This ended many of the trade networks. This eventually weakened the civilization of Ancient Ghana.</a:t>
            </a:r>
            <a:endParaRPr lang="en-US">
              <a:solidFill>
                <a:srgbClr val="CC0000"/>
              </a:solidFill>
            </a:endParaRPr>
          </a:p>
        </p:txBody>
      </p:sp>
      <p:pic>
        <p:nvPicPr>
          <p:cNvPr id="36867" name="Picture 6" descr="mosque"/>
          <p:cNvPicPr>
            <a:picLocks noChangeAspect="1" noChangeArrowheads="1"/>
          </p:cNvPicPr>
          <p:nvPr/>
        </p:nvPicPr>
        <p:blipFill>
          <a:blip r:embed="rId2"/>
          <a:srcRect/>
          <a:stretch>
            <a:fillRect/>
          </a:stretch>
        </p:blipFill>
        <p:spPr bwMode="auto">
          <a:xfrm>
            <a:off x="1600200" y="228600"/>
            <a:ext cx="5772150" cy="3790950"/>
          </a:xfrm>
          <a:prstGeom prst="rect">
            <a:avLst/>
          </a:prstGeom>
          <a:noFill/>
          <a:ln w="9525">
            <a:noFill/>
            <a:miter lim="800000"/>
            <a:headEnd/>
            <a:tailEnd/>
          </a:ln>
        </p:spPr>
      </p:pic>
      <p:sp>
        <p:nvSpPr>
          <p:cNvPr id="36868" name="Text Box 7"/>
          <p:cNvSpPr txBox="1">
            <a:spLocks noChangeArrowheads="1"/>
          </p:cNvSpPr>
          <p:nvPr/>
        </p:nvSpPr>
        <p:spPr bwMode="auto">
          <a:xfrm>
            <a:off x="228600" y="1600200"/>
            <a:ext cx="1143000" cy="1049338"/>
          </a:xfrm>
          <a:prstGeom prst="rect">
            <a:avLst/>
          </a:prstGeom>
          <a:noFill/>
          <a:ln w="9525">
            <a:noFill/>
            <a:miter lim="800000"/>
            <a:headEnd/>
            <a:tailEnd/>
          </a:ln>
        </p:spPr>
        <p:txBody>
          <a:bodyPr>
            <a:spAutoFit/>
          </a:bodyPr>
          <a:lstStyle/>
          <a:p>
            <a:pPr>
              <a:spcBef>
                <a:spcPct val="50000"/>
              </a:spcBef>
            </a:pPr>
            <a:r>
              <a:rPr lang="en-US" sz="1800">
                <a:latin typeface="Comic Sans MS" charset="0"/>
              </a:rPr>
              <a:t>Islamic Mosque in Ghana</a:t>
            </a:r>
          </a:p>
        </p:txBody>
      </p:sp>
      <p:sp>
        <p:nvSpPr>
          <p:cNvPr id="36869" name="Line 9"/>
          <p:cNvSpPr>
            <a:spLocks noChangeShapeType="1"/>
          </p:cNvSpPr>
          <p:nvPr/>
        </p:nvSpPr>
        <p:spPr bwMode="auto">
          <a:xfrm>
            <a:off x="5638800" y="6477000"/>
            <a:ext cx="1143000" cy="152400"/>
          </a:xfrm>
          <a:prstGeom prst="line">
            <a:avLst/>
          </a:prstGeom>
          <a:noFill/>
          <a:ln w="28575">
            <a:solidFill>
              <a:schemeClr val="tx1"/>
            </a:solidFill>
            <a:round/>
            <a:headEnd/>
            <a:tailEnd type="triangle" w="med" len="med"/>
          </a:ln>
        </p:spPr>
        <p:txBody>
          <a:bodyPr/>
          <a:lstStyle/>
          <a:p>
            <a:endParaRPr lang="en-US"/>
          </a:p>
        </p:txBody>
      </p:sp>
      <p:sp>
        <p:nvSpPr>
          <p:cNvPr id="36870" name="Text Box 10"/>
          <p:cNvSpPr txBox="1">
            <a:spLocks noChangeArrowheads="1"/>
          </p:cNvSpPr>
          <p:nvPr/>
        </p:nvSpPr>
        <p:spPr bwMode="auto">
          <a:xfrm>
            <a:off x="1676400" y="3657600"/>
            <a:ext cx="4876800" cy="274638"/>
          </a:xfrm>
          <a:prstGeom prst="rect">
            <a:avLst/>
          </a:prstGeom>
          <a:noFill/>
          <a:ln w="9525">
            <a:noFill/>
            <a:miter lim="800000"/>
            <a:headEnd/>
            <a:tailEnd/>
          </a:ln>
        </p:spPr>
        <p:txBody>
          <a:bodyPr>
            <a:spAutoFit/>
          </a:bodyPr>
          <a:lstStyle/>
          <a:p>
            <a:pPr>
              <a:spcBef>
                <a:spcPct val="50000"/>
              </a:spcBef>
            </a:pPr>
            <a:r>
              <a:rPr lang="en-US" sz="1200" b="1">
                <a:solidFill>
                  <a:schemeClr val="bg1"/>
                </a:solidFill>
                <a:latin typeface="Arial" charset="0"/>
                <a:cs typeface="Arial" charset="0"/>
              </a:rPr>
              <a:t>blankbluesky.com/ travel/ghana/</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mosque"/>
          <p:cNvPicPr>
            <a:picLocks noChangeAspect="1" noChangeArrowheads="1"/>
          </p:cNvPicPr>
          <p:nvPr/>
        </p:nvPicPr>
        <p:blipFill>
          <a:blip r:embed="rId2"/>
          <a:srcRect b="9016"/>
          <a:stretch>
            <a:fillRect/>
          </a:stretch>
        </p:blipFill>
        <p:spPr bwMode="auto">
          <a:xfrm>
            <a:off x="1066800" y="914400"/>
            <a:ext cx="4648200" cy="2819400"/>
          </a:xfrm>
          <a:prstGeom prst="rect">
            <a:avLst/>
          </a:prstGeom>
          <a:noFill/>
          <a:ln w="9525">
            <a:noFill/>
            <a:miter lim="800000"/>
            <a:headEnd/>
            <a:tailEnd/>
          </a:ln>
        </p:spPr>
      </p:pic>
      <p:sp>
        <p:nvSpPr>
          <p:cNvPr id="37891" name="WordArt 4"/>
          <p:cNvSpPr>
            <a:spLocks noChangeArrowheads="1" noChangeShapeType="1" noTextEdit="1"/>
          </p:cNvSpPr>
          <p:nvPr/>
        </p:nvSpPr>
        <p:spPr bwMode="auto">
          <a:xfrm>
            <a:off x="2667000" y="1524000"/>
            <a:ext cx="4419600" cy="35814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Mali</a:t>
            </a:r>
          </a:p>
        </p:txBody>
      </p:sp>
      <p:sp>
        <p:nvSpPr>
          <p:cNvPr id="37892" name="Text Box 4"/>
          <p:cNvSpPr txBox="1">
            <a:spLocks noChangeArrowheads="1"/>
          </p:cNvSpPr>
          <p:nvPr/>
        </p:nvSpPr>
        <p:spPr bwMode="auto">
          <a:xfrm>
            <a:off x="228600" y="6172200"/>
            <a:ext cx="2819400" cy="396875"/>
          </a:xfrm>
          <a:prstGeom prst="rect">
            <a:avLst/>
          </a:prstGeom>
          <a:noFill/>
          <a:ln w="9525">
            <a:noFill/>
            <a:miter lim="800000"/>
            <a:headEnd/>
            <a:tailEnd/>
          </a:ln>
        </p:spPr>
        <p:txBody>
          <a:bodyPr>
            <a:spAutoFit/>
          </a:bodyPr>
          <a:lstStyle/>
          <a:p>
            <a:pPr>
              <a:spcBef>
                <a:spcPct val="50000"/>
              </a:spcBef>
            </a:pPr>
            <a:r>
              <a:rPr lang="en-US" sz="1000"/>
              <a:t>http://www.btsadventures.com/img/mosque.jpg</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0" y="1165225"/>
            <a:ext cx="9144000" cy="4527550"/>
          </a:xfrm>
          <a:prstGeom prst="rect">
            <a:avLst/>
          </a:prstGeom>
          <a:noFill/>
          <a:ln w="9525">
            <a:noFill/>
            <a:miter lim="800000"/>
            <a:headEnd/>
            <a:tailEnd/>
          </a:ln>
        </p:spPr>
      </p:pic>
      <p:sp>
        <p:nvSpPr>
          <p:cNvPr id="38915" name="Oval 3"/>
          <p:cNvSpPr>
            <a:spLocks noChangeArrowheads="1"/>
          </p:cNvSpPr>
          <p:nvPr/>
        </p:nvSpPr>
        <p:spPr bwMode="auto">
          <a:xfrm>
            <a:off x="2209800" y="1600200"/>
            <a:ext cx="1066800" cy="1066800"/>
          </a:xfrm>
          <a:prstGeom prst="ellipse">
            <a:avLst/>
          </a:prstGeom>
          <a:noFill/>
          <a:ln w="38100" cmpd="dbl">
            <a:solidFill>
              <a:srgbClr val="0000FF"/>
            </a:solidFill>
            <a:round/>
            <a:headEnd/>
            <a:tailEnd/>
          </a:ln>
        </p:spPr>
        <p:txBody>
          <a:bodyPr wrap="none" anchor="ctr"/>
          <a:lstStyle/>
          <a:p>
            <a:endParaRPr lang="en-US"/>
          </a:p>
        </p:txBody>
      </p:sp>
      <p:sp>
        <p:nvSpPr>
          <p:cNvPr id="38916" name="Oval 4"/>
          <p:cNvSpPr>
            <a:spLocks noChangeArrowheads="1"/>
          </p:cNvSpPr>
          <p:nvPr/>
        </p:nvSpPr>
        <p:spPr bwMode="auto">
          <a:xfrm>
            <a:off x="3124200" y="2362200"/>
            <a:ext cx="1143000" cy="1143000"/>
          </a:xfrm>
          <a:prstGeom prst="ellipse">
            <a:avLst/>
          </a:prstGeom>
          <a:noFill/>
          <a:ln w="38100" cmpd="dbl">
            <a:solidFill>
              <a:srgbClr val="0000FF"/>
            </a:solidFill>
            <a:round/>
            <a:headEnd/>
            <a:tailEnd/>
          </a:ln>
        </p:spPr>
        <p:txBody>
          <a:bodyPr wrap="none" anchor="ctr"/>
          <a:lstStyle/>
          <a:p>
            <a:endParaRPr lang="en-US"/>
          </a:p>
        </p:txBody>
      </p:sp>
      <p:sp>
        <p:nvSpPr>
          <p:cNvPr id="38917" name="Oval 5"/>
          <p:cNvSpPr>
            <a:spLocks noChangeArrowheads="1"/>
          </p:cNvSpPr>
          <p:nvPr/>
        </p:nvSpPr>
        <p:spPr bwMode="auto">
          <a:xfrm>
            <a:off x="4343400" y="2133600"/>
            <a:ext cx="1143000" cy="1143000"/>
          </a:xfrm>
          <a:prstGeom prst="ellipse">
            <a:avLst/>
          </a:prstGeom>
          <a:noFill/>
          <a:ln w="38100" cmpd="dbl">
            <a:solidFill>
              <a:srgbClr val="0000FF"/>
            </a:solidFill>
            <a:round/>
            <a:headEnd/>
            <a:tailEnd/>
          </a:ln>
        </p:spPr>
        <p:txBody>
          <a:bodyPr wrap="none" anchor="ctr"/>
          <a:lstStyle/>
          <a:p>
            <a:endParaRPr lang="en-US"/>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Mali Empire</a:t>
            </a:r>
          </a:p>
        </p:txBody>
      </p:sp>
      <p:sp>
        <p:nvSpPr>
          <p:cNvPr id="231427" name="Rectangle 3"/>
          <p:cNvSpPr>
            <a:spLocks noGrp="1" noChangeArrowheads="1"/>
          </p:cNvSpPr>
          <p:nvPr>
            <p:ph type="body" idx="1"/>
          </p:nvPr>
        </p:nvSpPr>
        <p:spPr/>
        <p:txBody>
          <a:bodyPr/>
          <a:lstStyle/>
          <a:p>
            <a:pPr eaLnBrk="1" hangingPunct="1">
              <a:lnSpc>
                <a:spcPct val="90000"/>
              </a:lnSpc>
              <a:buFontTx/>
              <a:buNone/>
            </a:pPr>
            <a:r>
              <a:rPr lang="en-US" sz="2500" smtClean="0"/>
              <a:t>•	The Mali Empire or Manding Empire or Manden Kurufa was a medieval West African state of the Mandinka from c. 1235 to c. 1610. </a:t>
            </a:r>
          </a:p>
          <a:p>
            <a:pPr eaLnBrk="1" hangingPunct="1">
              <a:lnSpc>
                <a:spcPct val="90000"/>
              </a:lnSpc>
              <a:buFontTx/>
              <a:buNone/>
            </a:pPr>
            <a:r>
              <a:rPr lang="en-US" sz="2500" smtClean="0"/>
              <a:t>•	The empire was founded by Sundiata Keita and became renowned for the wealth of its rulers, especially Mansa Musa I. </a:t>
            </a:r>
          </a:p>
          <a:p>
            <a:pPr eaLnBrk="1" hangingPunct="1">
              <a:lnSpc>
                <a:spcPct val="90000"/>
              </a:lnSpc>
              <a:buFontTx/>
              <a:buNone/>
            </a:pPr>
            <a:r>
              <a:rPr lang="en-US" sz="2500" smtClean="0"/>
              <a:t>•	The Mali Empire had many profound cultural influences on West Africa allowing the spread of its language, laws and customs along the Niger River.</a:t>
            </a:r>
            <a:endParaRPr lang="en-US" sz="28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 calcmode="lin" valueType="num">
                                      <p:cBhvr additive="base">
                                        <p:cTn id="7" dur="500" fill="hold"/>
                                        <p:tgtEl>
                                          <p:spTgt spid="231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14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1427">
                                            <p:txEl>
                                              <p:pRg st="1" end="1"/>
                                            </p:txEl>
                                          </p:spTgt>
                                        </p:tgtEl>
                                        <p:attrNameLst>
                                          <p:attrName>style.visibility</p:attrName>
                                        </p:attrNameLst>
                                      </p:cBhvr>
                                      <p:to>
                                        <p:strVal val="visible"/>
                                      </p:to>
                                    </p:set>
                                    <p:anim calcmode="lin" valueType="num">
                                      <p:cBhvr additive="base">
                                        <p:cTn id="13" dur="500" fill="hold"/>
                                        <p:tgtEl>
                                          <p:spTgt spid="231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14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1427">
                                            <p:txEl>
                                              <p:pRg st="2" end="2"/>
                                            </p:txEl>
                                          </p:spTgt>
                                        </p:tgtEl>
                                        <p:attrNameLst>
                                          <p:attrName>style.visibility</p:attrName>
                                        </p:attrNameLst>
                                      </p:cBhvr>
                                      <p:to>
                                        <p:strVal val="visible"/>
                                      </p:to>
                                    </p:set>
                                    <p:anim calcmode="lin" valueType="num">
                                      <p:cBhvr additive="base">
                                        <p:cTn id="19" dur="500" fill="hold"/>
                                        <p:tgtEl>
                                          <p:spTgt spid="2314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14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lum bright="-6000" contrast="18000"/>
          </a:blip>
          <a:srcRect/>
          <a:stretch>
            <a:fillRect/>
          </a:stretch>
        </p:blipFill>
        <p:spPr bwMode="auto">
          <a:xfrm>
            <a:off x="3124200" y="152400"/>
            <a:ext cx="5583238" cy="6553200"/>
          </a:xfrm>
          <a:prstGeom prst="rect">
            <a:avLst/>
          </a:prstGeom>
          <a:noFill/>
          <a:ln w="9525">
            <a:noFill/>
            <a:miter lim="800000"/>
            <a:headEnd/>
            <a:tailEnd/>
          </a:ln>
        </p:spPr>
      </p:pic>
      <p:sp>
        <p:nvSpPr>
          <p:cNvPr id="20483" name="Text Box 3"/>
          <p:cNvSpPr txBox="1">
            <a:spLocks noChangeArrowheads="1"/>
          </p:cNvSpPr>
          <p:nvPr/>
        </p:nvSpPr>
        <p:spPr bwMode="auto">
          <a:xfrm>
            <a:off x="381000" y="1520825"/>
            <a:ext cx="2438400" cy="3275013"/>
          </a:xfrm>
          <a:prstGeom prst="rect">
            <a:avLst/>
          </a:prstGeom>
          <a:solidFill>
            <a:schemeClr val="bg1"/>
          </a:solidFill>
          <a:ln w="9525">
            <a:noFill/>
            <a:miter lim="800000"/>
            <a:headEnd/>
            <a:tailEnd/>
          </a:ln>
        </p:spPr>
        <p:txBody>
          <a:bodyPr>
            <a:spAutoFit/>
          </a:bodyPr>
          <a:lstStyle/>
          <a:p>
            <a:pPr algn="ctr">
              <a:spcBef>
                <a:spcPct val="50000"/>
              </a:spcBef>
            </a:pPr>
            <a:r>
              <a:rPr lang="en-US" sz="3600" b="1">
                <a:solidFill>
                  <a:srgbClr val="9900FF"/>
                </a:solidFill>
                <a:latin typeface="Comic Sans MS" charset="0"/>
              </a:rPr>
              <a:t>Africa:</a:t>
            </a:r>
            <a:br>
              <a:rPr lang="en-US" sz="3600" b="1">
                <a:solidFill>
                  <a:srgbClr val="9900FF"/>
                </a:solidFill>
                <a:latin typeface="Comic Sans MS" charset="0"/>
              </a:rPr>
            </a:br>
            <a:r>
              <a:rPr lang="en-US" sz="3600" b="1">
                <a:solidFill>
                  <a:srgbClr val="9900FF"/>
                </a:solidFill>
                <a:latin typeface="Comic Sans MS" charset="0"/>
              </a:rPr>
              <a:t/>
            </a:r>
            <a:br>
              <a:rPr lang="en-US" sz="3600" b="1">
                <a:solidFill>
                  <a:srgbClr val="9900FF"/>
                </a:solidFill>
                <a:latin typeface="Comic Sans MS" charset="0"/>
              </a:rPr>
            </a:br>
            <a:r>
              <a:rPr lang="en-US" sz="3600" b="1">
                <a:solidFill>
                  <a:srgbClr val="9900FF"/>
                </a:solidFill>
                <a:latin typeface="Comic Sans MS" charset="0"/>
              </a:rPr>
              <a:t>The</a:t>
            </a:r>
            <a:br>
              <a:rPr lang="en-US" sz="3600" b="1">
                <a:solidFill>
                  <a:srgbClr val="9900FF"/>
                </a:solidFill>
                <a:latin typeface="Comic Sans MS" charset="0"/>
              </a:rPr>
            </a:br>
            <a:r>
              <a:rPr lang="en-US" sz="3600" b="1">
                <a:solidFill>
                  <a:srgbClr val="9900FF"/>
                </a:solidFill>
                <a:latin typeface="Comic Sans MS" charset="0"/>
              </a:rPr>
              <a:t>“Tropical”</a:t>
            </a:r>
            <a:br>
              <a:rPr lang="en-US" sz="3600" b="1">
                <a:solidFill>
                  <a:srgbClr val="9900FF"/>
                </a:solidFill>
                <a:latin typeface="Comic Sans MS" charset="0"/>
              </a:rPr>
            </a:br>
            <a:r>
              <a:rPr lang="en-US" sz="3600" b="1">
                <a:solidFill>
                  <a:srgbClr val="9900FF"/>
                </a:solidFill>
                <a:latin typeface="Comic Sans MS" charset="0"/>
              </a:rPr>
              <a:t>Continent</a:t>
            </a:r>
          </a:p>
        </p:txBody>
      </p:sp>
      <p:sp>
        <p:nvSpPr>
          <p:cNvPr id="190468" name="Text Box 4"/>
          <p:cNvSpPr txBox="1">
            <a:spLocks noChangeArrowheads="1"/>
          </p:cNvSpPr>
          <p:nvPr/>
        </p:nvSpPr>
        <p:spPr bwMode="auto">
          <a:xfrm>
            <a:off x="3124200" y="1447800"/>
            <a:ext cx="1600200" cy="457200"/>
          </a:xfrm>
          <a:prstGeom prst="rect">
            <a:avLst/>
          </a:prstGeom>
          <a:noFill/>
          <a:ln w="9525">
            <a:noFill/>
            <a:miter lim="800000"/>
            <a:headEnd/>
            <a:tailEnd/>
          </a:ln>
        </p:spPr>
        <p:txBody>
          <a:bodyPr>
            <a:spAutoFit/>
          </a:bodyPr>
          <a:lstStyle/>
          <a:p>
            <a:pPr algn="ctr">
              <a:spcBef>
                <a:spcPct val="50000"/>
              </a:spcBef>
            </a:pPr>
            <a:r>
              <a:rPr lang="en-US" sz="1200" b="1">
                <a:solidFill>
                  <a:srgbClr val="9900FF"/>
                </a:solidFill>
                <a:latin typeface="Arial" charset="0"/>
              </a:rPr>
              <a:t>Tropic of Cancer 20</a:t>
            </a:r>
            <a:r>
              <a:rPr lang="en-US" sz="1200" b="1">
                <a:solidFill>
                  <a:srgbClr val="9900FF"/>
                </a:solidFill>
                <a:latin typeface="Arial" charset="0"/>
                <a:cs typeface="Arial" charset="0"/>
              </a:rPr>
              <a:t>° N</a:t>
            </a:r>
          </a:p>
        </p:txBody>
      </p:sp>
      <p:sp>
        <p:nvSpPr>
          <p:cNvPr id="190469" name="Text Box 5"/>
          <p:cNvSpPr txBox="1">
            <a:spLocks noChangeArrowheads="1"/>
          </p:cNvSpPr>
          <p:nvPr/>
        </p:nvSpPr>
        <p:spPr bwMode="auto">
          <a:xfrm>
            <a:off x="3200400" y="5410200"/>
            <a:ext cx="1600200" cy="457200"/>
          </a:xfrm>
          <a:prstGeom prst="rect">
            <a:avLst/>
          </a:prstGeom>
          <a:noFill/>
          <a:ln w="9525">
            <a:noFill/>
            <a:miter lim="800000"/>
            <a:headEnd/>
            <a:tailEnd/>
          </a:ln>
        </p:spPr>
        <p:txBody>
          <a:bodyPr>
            <a:spAutoFit/>
          </a:bodyPr>
          <a:lstStyle/>
          <a:p>
            <a:pPr algn="ctr">
              <a:spcBef>
                <a:spcPct val="50000"/>
              </a:spcBef>
            </a:pPr>
            <a:r>
              <a:rPr lang="en-US" sz="1200" b="1">
                <a:solidFill>
                  <a:srgbClr val="9900FF"/>
                </a:solidFill>
                <a:latin typeface="Arial" charset="0"/>
              </a:rPr>
              <a:t>Tropic of Capricorn</a:t>
            </a:r>
            <a:br>
              <a:rPr lang="en-US" sz="1200" b="1">
                <a:solidFill>
                  <a:srgbClr val="9900FF"/>
                </a:solidFill>
                <a:latin typeface="Arial" charset="0"/>
              </a:rPr>
            </a:br>
            <a:r>
              <a:rPr lang="en-US" sz="1200" b="1">
                <a:solidFill>
                  <a:srgbClr val="9900FF"/>
                </a:solidFill>
                <a:latin typeface="Arial" charset="0"/>
              </a:rPr>
              <a:t>20</a:t>
            </a:r>
            <a:r>
              <a:rPr lang="en-US" sz="1200" b="1">
                <a:solidFill>
                  <a:srgbClr val="9900FF"/>
                </a:solidFill>
                <a:latin typeface="Arial" charset="0"/>
                <a:cs typeface="Arial" charset="0"/>
              </a:rPr>
              <a:t>° S</a:t>
            </a:r>
          </a:p>
        </p:txBody>
      </p:sp>
      <p:sp>
        <p:nvSpPr>
          <p:cNvPr id="20486" name="Line 6"/>
          <p:cNvSpPr>
            <a:spLocks noChangeShapeType="1"/>
          </p:cNvSpPr>
          <p:nvPr/>
        </p:nvSpPr>
        <p:spPr bwMode="auto">
          <a:xfrm>
            <a:off x="4572000" y="1676400"/>
            <a:ext cx="4114800" cy="0"/>
          </a:xfrm>
          <a:prstGeom prst="line">
            <a:avLst/>
          </a:prstGeom>
          <a:noFill/>
          <a:ln w="19050">
            <a:solidFill>
              <a:srgbClr val="9900FF"/>
            </a:solidFill>
            <a:round/>
            <a:headEnd/>
            <a:tailEnd/>
          </a:ln>
        </p:spPr>
        <p:txBody>
          <a:bodyPr/>
          <a:lstStyle/>
          <a:p>
            <a:endParaRPr lang="en-US"/>
          </a:p>
        </p:txBody>
      </p:sp>
      <p:sp>
        <p:nvSpPr>
          <p:cNvPr id="20487" name="Line 7"/>
          <p:cNvSpPr>
            <a:spLocks noChangeShapeType="1"/>
          </p:cNvSpPr>
          <p:nvPr/>
        </p:nvSpPr>
        <p:spPr bwMode="auto">
          <a:xfrm>
            <a:off x="4800600" y="5592763"/>
            <a:ext cx="3886200" cy="0"/>
          </a:xfrm>
          <a:prstGeom prst="line">
            <a:avLst/>
          </a:prstGeom>
          <a:noFill/>
          <a:ln w="19050">
            <a:solidFill>
              <a:srgbClr val="9900FF"/>
            </a:solidFill>
            <a:round/>
            <a:headEnd/>
            <a:tailEnd/>
          </a:ln>
        </p:spPr>
        <p:txBody>
          <a:bodyPr/>
          <a:lstStyle/>
          <a:p>
            <a:endParaRPr lang="en-US"/>
          </a:p>
        </p:txBody>
      </p:sp>
      <p:sp>
        <p:nvSpPr>
          <p:cNvPr id="190472" name="Text Box 8"/>
          <p:cNvSpPr txBox="1">
            <a:spLocks noChangeArrowheads="1"/>
          </p:cNvSpPr>
          <p:nvPr/>
        </p:nvSpPr>
        <p:spPr bwMode="auto">
          <a:xfrm>
            <a:off x="2971800" y="3459163"/>
            <a:ext cx="1600200" cy="274637"/>
          </a:xfrm>
          <a:prstGeom prst="rect">
            <a:avLst/>
          </a:prstGeom>
          <a:noFill/>
          <a:ln w="9525">
            <a:noFill/>
            <a:miter lim="800000"/>
            <a:headEnd/>
            <a:tailEnd/>
          </a:ln>
        </p:spPr>
        <p:txBody>
          <a:bodyPr>
            <a:spAutoFit/>
          </a:bodyPr>
          <a:lstStyle/>
          <a:p>
            <a:pPr algn="ctr">
              <a:spcBef>
                <a:spcPct val="50000"/>
              </a:spcBef>
            </a:pPr>
            <a:r>
              <a:rPr lang="en-US" sz="1200" b="1">
                <a:solidFill>
                  <a:srgbClr val="9900FF"/>
                </a:solidFill>
                <a:latin typeface="Arial" charset="0"/>
              </a:rPr>
              <a:t>Equator 0</a:t>
            </a:r>
            <a:r>
              <a:rPr lang="en-US" sz="1200" b="1">
                <a:solidFill>
                  <a:srgbClr val="9900FF"/>
                </a:solidFill>
                <a:latin typeface="Arial" charset="0"/>
                <a:cs typeface="Arial" charset="0"/>
              </a:rPr>
              <a:t>°</a:t>
            </a:r>
          </a:p>
        </p:txBody>
      </p:sp>
      <p:sp>
        <p:nvSpPr>
          <p:cNvPr id="20489" name="Line 9"/>
          <p:cNvSpPr>
            <a:spLocks noChangeShapeType="1"/>
          </p:cNvSpPr>
          <p:nvPr/>
        </p:nvSpPr>
        <p:spPr bwMode="auto">
          <a:xfrm>
            <a:off x="4267200" y="3581400"/>
            <a:ext cx="4343400" cy="0"/>
          </a:xfrm>
          <a:prstGeom prst="line">
            <a:avLst/>
          </a:prstGeom>
          <a:noFill/>
          <a:ln w="19050">
            <a:solidFill>
              <a:srgbClr val="9900FF"/>
            </a:solidFill>
            <a:round/>
            <a:headEnd/>
            <a:tailEnd/>
          </a:ln>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0468"/>
                                        </p:tgtEl>
                                        <p:attrNameLst>
                                          <p:attrName>style.visibility</p:attrName>
                                        </p:attrNameLst>
                                      </p:cBhvr>
                                      <p:to>
                                        <p:strVal val="visible"/>
                                      </p:to>
                                    </p:set>
                                    <p:anim calcmode="lin" valueType="num">
                                      <p:cBhvr>
                                        <p:cTn id="7" dur="500" fill="hold"/>
                                        <p:tgtEl>
                                          <p:spTgt spid="190468"/>
                                        </p:tgtEl>
                                        <p:attrNameLst>
                                          <p:attrName>ppt_w</p:attrName>
                                        </p:attrNameLst>
                                      </p:cBhvr>
                                      <p:tavLst>
                                        <p:tav tm="0">
                                          <p:val>
                                            <p:fltVal val="0"/>
                                          </p:val>
                                        </p:tav>
                                        <p:tav tm="100000">
                                          <p:val>
                                            <p:strVal val="#ppt_w"/>
                                          </p:val>
                                        </p:tav>
                                      </p:tavLst>
                                    </p:anim>
                                    <p:anim calcmode="lin" valueType="num">
                                      <p:cBhvr>
                                        <p:cTn id="8" dur="500" fill="hold"/>
                                        <p:tgtEl>
                                          <p:spTgt spid="190468"/>
                                        </p:tgtEl>
                                        <p:attrNameLst>
                                          <p:attrName>ppt_h</p:attrName>
                                        </p:attrNameLst>
                                      </p:cBhvr>
                                      <p:tavLst>
                                        <p:tav tm="0">
                                          <p:val>
                                            <p:fltVal val="0"/>
                                          </p:val>
                                        </p:tav>
                                        <p:tav tm="100000">
                                          <p:val>
                                            <p:strVal val="#ppt_h"/>
                                          </p:val>
                                        </p:tav>
                                      </p:tavLst>
                                    </p:anim>
                                    <p:animEffect transition="in" filter="fade">
                                      <p:cBhvr>
                                        <p:cTn id="9" dur="500"/>
                                        <p:tgtEl>
                                          <p:spTgt spid="19046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0469"/>
                                        </p:tgtEl>
                                        <p:attrNameLst>
                                          <p:attrName>style.visibility</p:attrName>
                                        </p:attrNameLst>
                                      </p:cBhvr>
                                      <p:to>
                                        <p:strVal val="visible"/>
                                      </p:to>
                                    </p:set>
                                    <p:anim calcmode="lin" valueType="num">
                                      <p:cBhvr>
                                        <p:cTn id="14" dur="500" fill="hold"/>
                                        <p:tgtEl>
                                          <p:spTgt spid="190469"/>
                                        </p:tgtEl>
                                        <p:attrNameLst>
                                          <p:attrName>ppt_w</p:attrName>
                                        </p:attrNameLst>
                                      </p:cBhvr>
                                      <p:tavLst>
                                        <p:tav tm="0">
                                          <p:val>
                                            <p:fltVal val="0"/>
                                          </p:val>
                                        </p:tav>
                                        <p:tav tm="100000">
                                          <p:val>
                                            <p:strVal val="#ppt_w"/>
                                          </p:val>
                                        </p:tav>
                                      </p:tavLst>
                                    </p:anim>
                                    <p:anim calcmode="lin" valueType="num">
                                      <p:cBhvr>
                                        <p:cTn id="15" dur="500" fill="hold"/>
                                        <p:tgtEl>
                                          <p:spTgt spid="190469"/>
                                        </p:tgtEl>
                                        <p:attrNameLst>
                                          <p:attrName>ppt_h</p:attrName>
                                        </p:attrNameLst>
                                      </p:cBhvr>
                                      <p:tavLst>
                                        <p:tav tm="0">
                                          <p:val>
                                            <p:fltVal val="0"/>
                                          </p:val>
                                        </p:tav>
                                        <p:tav tm="100000">
                                          <p:val>
                                            <p:strVal val="#ppt_h"/>
                                          </p:val>
                                        </p:tav>
                                      </p:tavLst>
                                    </p:anim>
                                    <p:animEffect transition="in" filter="fade">
                                      <p:cBhvr>
                                        <p:cTn id="16" dur="500"/>
                                        <p:tgtEl>
                                          <p:spTgt spid="19046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90472"/>
                                        </p:tgtEl>
                                        <p:attrNameLst>
                                          <p:attrName>style.visibility</p:attrName>
                                        </p:attrNameLst>
                                      </p:cBhvr>
                                      <p:to>
                                        <p:strVal val="visible"/>
                                      </p:to>
                                    </p:set>
                                    <p:anim calcmode="lin" valueType="num">
                                      <p:cBhvr>
                                        <p:cTn id="21" dur="500" fill="hold"/>
                                        <p:tgtEl>
                                          <p:spTgt spid="190472"/>
                                        </p:tgtEl>
                                        <p:attrNameLst>
                                          <p:attrName>ppt_w</p:attrName>
                                        </p:attrNameLst>
                                      </p:cBhvr>
                                      <p:tavLst>
                                        <p:tav tm="0">
                                          <p:val>
                                            <p:fltVal val="0"/>
                                          </p:val>
                                        </p:tav>
                                        <p:tav tm="100000">
                                          <p:val>
                                            <p:strVal val="#ppt_w"/>
                                          </p:val>
                                        </p:tav>
                                      </p:tavLst>
                                    </p:anim>
                                    <p:anim calcmode="lin" valueType="num">
                                      <p:cBhvr>
                                        <p:cTn id="22" dur="500" fill="hold"/>
                                        <p:tgtEl>
                                          <p:spTgt spid="190472"/>
                                        </p:tgtEl>
                                        <p:attrNameLst>
                                          <p:attrName>ppt_h</p:attrName>
                                        </p:attrNameLst>
                                      </p:cBhvr>
                                      <p:tavLst>
                                        <p:tav tm="0">
                                          <p:val>
                                            <p:fltVal val="0"/>
                                          </p:val>
                                        </p:tav>
                                        <p:tav tm="100000">
                                          <p:val>
                                            <p:strVal val="#ppt_h"/>
                                          </p:val>
                                        </p:tav>
                                      </p:tavLst>
                                    </p:anim>
                                    <p:animEffect transition="in" filter="fade">
                                      <p:cBhvr>
                                        <p:cTn id="23" dur="500"/>
                                        <p:tgtEl>
                                          <p:spTgt spid="190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p:bldP spid="190469" grpId="0"/>
      <p:bldP spid="1904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Mali Empire</a:t>
            </a:r>
          </a:p>
        </p:txBody>
      </p:sp>
      <p:sp>
        <p:nvSpPr>
          <p:cNvPr id="242691" name="Rectangle 3"/>
          <p:cNvSpPr>
            <a:spLocks noGrp="1" noChangeArrowheads="1"/>
          </p:cNvSpPr>
          <p:nvPr>
            <p:ph type="body" sz="half" idx="2"/>
          </p:nvPr>
        </p:nvSpPr>
        <p:spPr/>
        <p:txBody>
          <a:bodyPr/>
          <a:lstStyle/>
          <a:p>
            <a:pPr eaLnBrk="1" hangingPunct="1">
              <a:lnSpc>
                <a:spcPct val="90000"/>
              </a:lnSpc>
            </a:pPr>
            <a:r>
              <a:rPr lang="en-US" sz="1800" smtClean="0"/>
              <a:t>The Mali Empire flourished because of trade above all else. It contained three immense gold mines within its borders unlike the Ghana Empire, which was only a transit point for gold. </a:t>
            </a:r>
          </a:p>
          <a:p>
            <a:pPr eaLnBrk="1" hangingPunct="1">
              <a:lnSpc>
                <a:spcPct val="90000"/>
              </a:lnSpc>
            </a:pPr>
            <a:r>
              <a:rPr lang="en-US" sz="1800" smtClean="0"/>
              <a:t>The empire taxed every ounce of gold or salt that entered its borders. </a:t>
            </a:r>
          </a:p>
          <a:p>
            <a:pPr eaLnBrk="1" hangingPunct="1">
              <a:lnSpc>
                <a:spcPct val="90000"/>
              </a:lnSpc>
            </a:pPr>
            <a:r>
              <a:rPr lang="en-US" sz="1800" smtClean="0"/>
              <a:t>By the beginning of the 14th century, Mali was the source of almost half the Old World's gold exported from mines in Bambuk, Boure and Galam.</a:t>
            </a:r>
            <a:endParaRPr lang="en-US" sz="2400" smtClean="0"/>
          </a:p>
        </p:txBody>
      </p:sp>
      <p:pic>
        <p:nvPicPr>
          <p:cNvPr id="40964" name="Picture 8" descr="250px-MALI_empire_map"/>
          <p:cNvPicPr>
            <a:picLocks noGrp="1" noChangeAspect="1" noChangeArrowheads="1"/>
          </p:cNvPicPr>
          <p:nvPr>
            <p:ph sz="half" idx="1"/>
          </p:nvPr>
        </p:nvPicPr>
        <p:blipFill>
          <a:blip r:embed="rId3"/>
          <a:srcRect/>
          <a:stretch>
            <a:fillRect/>
          </a:stretch>
        </p:blipFill>
        <p:spPr>
          <a:xfrm>
            <a:off x="685800" y="2841625"/>
            <a:ext cx="3810000" cy="2392363"/>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 calcmode="lin" valueType="num">
                                      <p:cBhvr additive="base">
                                        <p:cTn id="7" dur="500" fill="hold"/>
                                        <p:tgtEl>
                                          <p:spTgt spid="2426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26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2691">
                                            <p:txEl>
                                              <p:pRg st="1" end="1"/>
                                            </p:txEl>
                                          </p:spTgt>
                                        </p:tgtEl>
                                        <p:attrNameLst>
                                          <p:attrName>style.visibility</p:attrName>
                                        </p:attrNameLst>
                                      </p:cBhvr>
                                      <p:to>
                                        <p:strVal val="visible"/>
                                      </p:to>
                                    </p:set>
                                    <p:anim calcmode="lin" valueType="num">
                                      <p:cBhvr additive="base">
                                        <p:cTn id="13" dur="500" fill="hold"/>
                                        <p:tgtEl>
                                          <p:spTgt spid="2426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26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2691">
                                            <p:txEl>
                                              <p:pRg st="2" end="2"/>
                                            </p:txEl>
                                          </p:spTgt>
                                        </p:tgtEl>
                                        <p:attrNameLst>
                                          <p:attrName>style.visibility</p:attrName>
                                        </p:attrNameLst>
                                      </p:cBhvr>
                                      <p:to>
                                        <p:strVal val="visible"/>
                                      </p:to>
                                    </p:set>
                                    <p:anim calcmode="lin" valueType="num">
                                      <p:cBhvr additive="base">
                                        <p:cTn id="19" dur="500" fill="hold"/>
                                        <p:tgtEl>
                                          <p:spTgt spid="2426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26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0" y="550863"/>
            <a:ext cx="9144000" cy="5756275"/>
          </a:xfrm>
          <a:prstGeom prst="rect">
            <a:avLst/>
          </a:prstGeom>
          <a:noFill/>
          <a:ln w="9525">
            <a:noFill/>
            <a:miter lim="800000"/>
            <a:headEnd/>
            <a:tailEnd/>
          </a:ln>
        </p:spPr>
      </p:pic>
      <p:sp>
        <p:nvSpPr>
          <p:cNvPr id="115715" name="Text Box 3"/>
          <p:cNvSpPr txBox="1">
            <a:spLocks noChangeArrowheads="1"/>
          </p:cNvSpPr>
          <p:nvPr/>
        </p:nvSpPr>
        <p:spPr bwMode="auto">
          <a:xfrm>
            <a:off x="1524000" y="838200"/>
            <a:ext cx="6781800" cy="701675"/>
          </a:xfrm>
          <a:prstGeom prst="rect">
            <a:avLst/>
          </a:prstGeom>
          <a:noFill/>
          <a:ln w="9525">
            <a:noFill/>
            <a:miter lim="800000"/>
            <a:headEnd/>
            <a:tailEnd/>
          </a:ln>
          <a:effectLst/>
        </p:spPr>
        <p:txBody>
          <a:bodyPr>
            <a:spAutoFit/>
          </a:bodyPr>
          <a:lstStyle/>
          <a:p>
            <a:pPr>
              <a:spcBef>
                <a:spcPct val="50000"/>
              </a:spcBef>
              <a:defRPr/>
            </a:pPr>
            <a:r>
              <a:rPr lang="en-US" sz="4000">
                <a:effectLst>
                  <a:outerShdw blurRad="38100" dist="38100" dir="2700000" algn="tl">
                    <a:srgbClr val="FFFFFF"/>
                  </a:outerShdw>
                </a:effectLst>
                <a:ea typeface="+mn-ea"/>
              </a:rPr>
              <a:t>Ancient Timbuktu</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838200" y="838200"/>
            <a:ext cx="5029200" cy="1862138"/>
          </a:xfrm>
          <a:prstGeom prst="rect">
            <a:avLst/>
          </a:prstGeom>
          <a:noFill/>
          <a:ln w="9525">
            <a:noFill/>
            <a:miter lim="800000"/>
            <a:headEnd/>
            <a:tailEnd/>
          </a:ln>
        </p:spPr>
        <p:txBody>
          <a:bodyPr>
            <a:spAutoFit/>
          </a:bodyPr>
          <a:lstStyle/>
          <a:p>
            <a:pPr>
              <a:spcBef>
                <a:spcPct val="50000"/>
              </a:spcBef>
            </a:pPr>
            <a:r>
              <a:rPr lang="en-US">
                <a:solidFill>
                  <a:schemeClr val="accent2"/>
                </a:solidFill>
                <a:latin typeface="Comic Sans MS" charset="0"/>
              </a:rPr>
              <a:t>A powerful king named Sundiata ruled this area from around 1230-1255 AD. He led the people in conquering and expanding his kingdom to be as great as Ghana had been.</a:t>
            </a:r>
          </a:p>
        </p:txBody>
      </p:sp>
      <p:pic>
        <p:nvPicPr>
          <p:cNvPr id="36869" name="Picture 5" descr="kingmaligoldad1375"/>
          <p:cNvPicPr>
            <a:picLocks noChangeAspect="1" noChangeArrowheads="1"/>
          </p:cNvPicPr>
          <p:nvPr/>
        </p:nvPicPr>
        <p:blipFill>
          <a:blip r:embed="rId2"/>
          <a:srcRect/>
          <a:stretch>
            <a:fillRect/>
          </a:stretch>
        </p:blipFill>
        <p:spPr bwMode="auto">
          <a:xfrm>
            <a:off x="4038600" y="2667000"/>
            <a:ext cx="4114800" cy="3130550"/>
          </a:xfrm>
          <a:prstGeom prst="rect">
            <a:avLst/>
          </a:prstGeom>
          <a:noFill/>
          <a:ln w="9525">
            <a:noFill/>
            <a:miter lim="800000"/>
            <a:headEnd/>
            <a:tailEnd/>
          </a:ln>
        </p:spPr>
      </p:pic>
      <p:sp>
        <p:nvSpPr>
          <p:cNvPr id="43012" name="Text Box 7"/>
          <p:cNvSpPr txBox="1">
            <a:spLocks noChangeArrowheads="1"/>
          </p:cNvSpPr>
          <p:nvPr/>
        </p:nvSpPr>
        <p:spPr bwMode="auto">
          <a:xfrm>
            <a:off x="685800" y="3276600"/>
            <a:ext cx="3200400" cy="2570163"/>
          </a:xfrm>
          <a:prstGeom prst="rect">
            <a:avLst/>
          </a:prstGeom>
          <a:noFill/>
          <a:ln w="9525">
            <a:noFill/>
            <a:miter lim="800000"/>
            <a:headEnd/>
            <a:tailEnd/>
          </a:ln>
        </p:spPr>
        <p:txBody>
          <a:bodyPr>
            <a:spAutoFit/>
          </a:bodyPr>
          <a:lstStyle/>
          <a:p>
            <a:pPr>
              <a:spcBef>
                <a:spcPct val="50000"/>
              </a:spcBef>
            </a:pPr>
            <a:r>
              <a:rPr lang="en-US">
                <a:latin typeface="Comic Sans MS" charset="0"/>
              </a:rPr>
              <a:t>Perhaps the greatest king of Mali was Mansa Musa (1312-1337). He developed the gold and salt trade of Mali and his kingdom became very powerful and rich.</a:t>
            </a:r>
          </a:p>
        </p:txBody>
      </p:sp>
      <p:sp>
        <p:nvSpPr>
          <p:cNvPr id="43013" name="Text Box 8"/>
          <p:cNvSpPr txBox="1">
            <a:spLocks noChangeArrowheads="1"/>
          </p:cNvSpPr>
          <p:nvPr/>
        </p:nvSpPr>
        <p:spPr bwMode="auto">
          <a:xfrm>
            <a:off x="3200400" y="6096000"/>
            <a:ext cx="5486400" cy="457200"/>
          </a:xfrm>
          <a:prstGeom prst="rect">
            <a:avLst/>
          </a:prstGeom>
          <a:noFill/>
          <a:ln w="9525">
            <a:noFill/>
            <a:miter lim="800000"/>
            <a:headEnd/>
            <a:tailEnd/>
          </a:ln>
        </p:spPr>
        <p:txBody>
          <a:bodyPr>
            <a:spAutoFit/>
          </a:bodyPr>
          <a:lstStyle/>
          <a:p>
            <a:pPr>
              <a:spcBef>
                <a:spcPct val="50000"/>
              </a:spcBef>
            </a:pPr>
            <a:r>
              <a:rPr lang="en-US" sz="1200" i="1"/>
              <a:t>Mansu Musa: Lord of the Negroes of Guinea.</a:t>
            </a:r>
            <a:r>
              <a:rPr lang="en-US" sz="1200"/>
              <a:t> (Photo courtesy of </a:t>
            </a:r>
            <a:r>
              <a:rPr lang="en-US" sz="1200" i="1"/>
              <a:t>History of Africa</a:t>
            </a:r>
            <a:r>
              <a:rPr lang="en-US" sz="1200"/>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diamond(in)">
                                      <p:cBhvr>
                                        <p:cTn id="7"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533400" y="533400"/>
            <a:ext cx="4267200" cy="1154113"/>
          </a:xfrm>
          <a:prstGeom prst="rect">
            <a:avLst/>
          </a:prstGeom>
          <a:noFill/>
          <a:ln w="9525">
            <a:noFill/>
            <a:miter lim="800000"/>
            <a:headEnd/>
            <a:tailEnd/>
          </a:ln>
        </p:spPr>
        <p:txBody>
          <a:bodyPr>
            <a:spAutoFit/>
          </a:bodyPr>
          <a:lstStyle/>
          <a:p>
            <a:pPr>
              <a:spcBef>
                <a:spcPct val="50000"/>
              </a:spcBef>
            </a:pPr>
            <a:r>
              <a:rPr lang="en-US">
                <a:latin typeface="Comic Sans MS" charset="0"/>
              </a:rPr>
              <a:t>Mansa Musa was a Muslim. He built many beautiful mosques or Islamic temples in western Africa.</a:t>
            </a:r>
            <a:endParaRPr lang="en-US">
              <a:solidFill>
                <a:srgbClr val="CC0000"/>
              </a:solidFill>
              <a:latin typeface="Comic Sans MS" charset="0"/>
            </a:endParaRPr>
          </a:p>
        </p:txBody>
      </p:sp>
      <p:pic>
        <p:nvPicPr>
          <p:cNvPr id="44035" name="Picture 6" descr="djenne"/>
          <p:cNvPicPr>
            <a:picLocks noChangeAspect="1" noChangeArrowheads="1"/>
          </p:cNvPicPr>
          <p:nvPr/>
        </p:nvPicPr>
        <p:blipFill>
          <a:blip r:embed="rId2"/>
          <a:srcRect b="22691"/>
          <a:stretch>
            <a:fillRect/>
          </a:stretch>
        </p:blipFill>
        <p:spPr bwMode="auto">
          <a:xfrm>
            <a:off x="2209800" y="2209800"/>
            <a:ext cx="6629400" cy="38385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143000" y="914400"/>
            <a:ext cx="7467600" cy="2216150"/>
          </a:xfrm>
          <a:prstGeom prst="rect">
            <a:avLst/>
          </a:prstGeom>
          <a:noFill/>
          <a:ln w="9525">
            <a:noFill/>
            <a:miter lim="800000"/>
            <a:headEnd/>
            <a:tailEnd/>
          </a:ln>
        </p:spPr>
        <p:txBody>
          <a:bodyPr>
            <a:spAutoFit/>
          </a:bodyPr>
          <a:lstStyle/>
          <a:p>
            <a:pPr>
              <a:spcBef>
                <a:spcPct val="50000"/>
              </a:spcBef>
            </a:pPr>
            <a:r>
              <a:rPr lang="en-US">
                <a:latin typeface="Comic Sans MS" charset="0"/>
              </a:rPr>
              <a:t>In 1324, Mansa Musa made a pilgrimage or hajj to Mecca with 60,000 servants and followers and 80 camels carrying more than 4,000 pounds of gold to be distributed among the poor. Of the 12,000 servants, 500 carried a staff of pure gold. This showed his power and wealth to the other people he visited.</a:t>
            </a:r>
            <a:endParaRPr lang="en-US"/>
          </a:p>
        </p:txBody>
      </p:sp>
      <p:sp>
        <p:nvSpPr>
          <p:cNvPr id="45059" name="Text Box 5"/>
          <p:cNvSpPr txBox="1">
            <a:spLocks noChangeArrowheads="1"/>
          </p:cNvSpPr>
          <p:nvPr/>
        </p:nvSpPr>
        <p:spPr bwMode="auto">
          <a:xfrm>
            <a:off x="4800600" y="4038600"/>
            <a:ext cx="2438400" cy="455613"/>
          </a:xfrm>
          <a:prstGeom prst="rect">
            <a:avLst/>
          </a:prstGeom>
          <a:noFill/>
          <a:ln w="9525">
            <a:solidFill>
              <a:srgbClr val="CC0000"/>
            </a:solidFill>
            <a:miter lim="800000"/>
            <a:headEnd/>
            <a:tailEnd/>
          </a:ln>
        </p:spPr>
        <p:txBody>
          <a:bodyPr>
            <a:spAutoFit/>
          </a:bodyPr>
          <a:lstStyle/>
          <a:p>
            <a:pPr algn="ctr">
              <a:spcBef>
                <a:spcPct val="50000"/>
              </a:spcBef>
            </a:pPr>
            <a:endParaRPr lang="en-US">
              <a:latin typeface="Comic Sans MS" charset="0"/>
            </a:endParaRPr>
          </a:p>
        </p:txBody>
      </p:sp>
      <p:pic>
        <p:nvPicPr>
          <p:cNvPr id="45060" name="Picture 7" descr="mansamusag"/>
          <p:cNvPicPr>
            <a:picLocks noChangeAspect="1" noChangeArrowheads="1"/>
          </p:cNvPicPr>
          <p:nvPr/>
        </p:nvPicPr>
        <p:blipFill>
          <a:blip r:embed="rId2"/>
          <a:srcRect/>
          <a:stretch>
            <a:fillRect/>
          </a:stretch>
        </p:blipFill>
        <p:spPr bwMode="auto">
          <a:xfrm>
            <a:off x="1371600" y="3352800"/>
            <a:ext cx="1947863" cy="2457450"/>
          </a:xfrm>
          <a:prstGeom prst="rect">
            <a:avLst/>
          </a:prstGeom>
          <a:noFill/>
          <a:ln w="9525">
            <a:noFill/>
            <a:miter lim="800000"/>
            <a:headEnd/>
            <a:tailEnd/>
          </a:ln>
        </p:spPr>
      </p:pic>
      <p:sp>
        <p:nvSpPr>
          <p:cNvPr id="45061" name="Rectangle 2"/>
          <p:cNvSpPr>
            <a:spLocks noChangeArrowheads="1"/>
          </p:cNvSpPr>
          <p:nvPr/>
        </p:nvSpPr>
        <p:spPr bwMode="auto">
          <a:xfrm>
            <a:off x="4876800" y="4191000"/>
            <a:ext cx="2827338" cy="396875"/>
          </a:xfrm>
          <a:prstGeom prst="rect">
            <a:avLst/>
          </a:prstGeom>
          <a:noFill/>
          <a:ln w="9525">
            <a:noFill/>
            <a:miter lim="800000"/>
            <a:headEnd/>
            <a:tailEnd/>
          </a:ln>
        </p:spPr>
        <p:txBody>
          <a:bodyPr wrap="none">
            <a:spAutoFit/>
          </a:bodyPr>
          <a:lstStyle/>
          <a:p>
            <a:r>
              <a:rPr lang="en-US"/>
              <a:t>Salt, Copper, Gold</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685800" y="381000"/>
            <a:ext cx="6934200" cy="2325688"/>
          </a:xfrm>
          <a:prstGeom prst="rect">
            <a:avLst/>
          </a:prstGeom>
          <a:noFill/>
          <a:ln w="9525">
            <a:noFill/>
            <a:miter lim="800000"/>
            <a:headEnd/>
            <a:tailEnd/>
          </a:ln>
        </p:spPr>
        <p:txBody>
          <a:bodyPr>
            <a:spAutoFit/>
          </a:bodyPr>
          <a:lstStyle/>
          <a:p>
            <a:pPr>
              <a:spcBef>
                <a:spcPct val="50000"/>
              </a:spcBef>
            </a:pPr>
            <a:r>
              <a:rPr lang="en-US" sz="1800">
                <a:latin typeface="Comic Sans MS" charset="0"/>
              </a:rPr>
              <a:t>When Mansa Musa died, there were no kings as powerful as he was to follow. The great kingdom of Mali weakened. Eventually a group of people  known as Berbers came into the area and other people came up from the south to claim territory that was once part of the kingdom. Although Mali fell, another advanced African kingdom took its place, the Kingdom of Songhay.</a:t>
            </a:r>
            <a:endParaRPr lang="en-US">
              <a:solidFill>
                <a:srgbClr val="990033"/>
              </a:solidFill>
              <a:latin typeface="Comic Sans MS" charset="0"/>
            </a:endParaRPr>
          </a:p>
        </p:txBody>
      </p:sp>
      <p:pic>
        <p:nvPicPr>
          <p:cNvPr id="46083" name="Picture 6" descr="berbers"/>
          <p:cNvPicPr>
            <a:picLocks noChangeAspect="1" noChangeArrowheads="1"/>
          </p:cNvPicPr>
          <p:nvPr/>
        </p:nvPicPr>
        <p:blipFill>
          <a:blip r:embed="rId2"/>
          <a:srcRect t="18182"/>
          <a:stretch>
            <a:fillRect/>
          </a:stretch>
        </p:blipFill>
        <p:spPr bwMode="auto">
          <a:xfrm>
            <a:off x="685800" y="2743200"/>
            <a:ext cx="5191125" cy="3429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amel%20471069"/>
          <p:cNvPicPr>
            <a:picLocks noChangeAspect="1" noChangeArrowheads="1"/>
          </p:cNvPicPr>
          <p:nvPr/>
        </p:nvPicPr>
        <p:blipFill>
          <a:blip r:embed="rId2">
            <a:clrChange>
              <a:clrFrom>
                <a:srgbClr val="28528C"/>
              </a:clrFrom>
              <a:clrTo>
                <a:srgbClr val="28528C">
                  <a:alpha val="0"/>
                </a:srgbClr>
              </a:clrTo>
            </a:clrChange>
          </a:blip>
          <a:srcRect l="6332" t="11267" r="11345" b="8450"/>
          <a:stretch>
            <a:fillRect/>
          </a:stretch>
        </p:blipFill>
        <p:spPr bwMode="auto">
          <a:xfrm>
            <a:off x="4724400" y="381000"/>
            <a:ext cx="2971800" cy="4343400"/>
          </a:xfrm>
          <a:prstGeom prst="rect">
            <a:avLst/>
          </a:prstGeom>
          <a:noFill/>
          <a:ln w="9525">
            <a:noFill/>
            <a:miter lim="800000"/>
            <a:headEnd/>
            <a:tailEnd/>
          </a:ln>
        </p:spPr>
      </p:pic>
      <p:sp>
        <p:nvSpPr>
          <p:cNvPr id="47107" name="WordArt 3"/>
          <p:cNvSpPr>
            <a:spLocks noChangeArrowheads="1" noChangeShapeType="1" noTextEdit="1"/>
          </p:cNvSpPr>
          <p:nvPr/>
        </p:nvSpPr>
        <p:spPr bwMode="auto">
          <a:xfrm>
            <a:off x="1752600" y="1828800"/>
            <a:ext cx="5562600" cy="3352800"/>
          </a:xfrm>
          <a:prstGeom prst="rect">
            <a:avLst/>
          </a:prstGeom>
        </p:spPr>
        <p:txBody>
          <a:bodyPr wrap="none" fromWordArt="1">
            <a:prstTxWarp prst="textFadeUp">
              <a:avLst>
                <a:gd name="adj" fmla="val 9991"/>
              </a:avLst>
            </a:prstTxWarp>
          </a:bodyPr>
          <a:lstStyle/>
          <a:p>
            <a:pPr algn="ctr"/>
            <a:r>
              <a:rPr lang="en-US" sz="48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Songhay</a:t>
            </a:r>
          </a:p>
        </p:txBody>
      </p:sp>
      <p:sp>
        <p:nvSpPr>
          <p:cNvPr id="47108" name="Text Box 4"/>
          <p:cNvSpPr txBox="1">
            <a:spLocks noChangeArrowheads="1"/>
          </p:cNvSpPr>
          <p:nvPr/>
        </p:nvSpPr>
        <p:spPr bwMode="auto">
          <a:xfrm>
            <a:off x="228600" y="6096000"/>
            <a:ext cx="1828800" cy="396875"/>
          </a:xfrm>
          <a:prstGeom prst="rect">
            <a:avLst/>
          </a:prstGeom>
          <a:noFill/>
          <a:ln w="9525">
            <a:noFill/>
            <a:miter lim="800000"/>
            <a:headEnd/>
            <a:tailEnd/>
          </a:ln>
        </p:spPr>
        <p:txBody>
          <a:bodyPr>
            <a:spAutoFit/>
          </a:bodyPr>
          <a:lstStyle/>
          <a:p>
            <a:pPr>
              <a:spcBef>
                <a:spcPct val="50000"/>
              </a:spcBef>
            </a:pPr>
            <a:r>
              <a:rPr lang="en-US" sz="1000"/>
              <a:t>http://www.exzooberance.com</a:t>
            </a: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0" y="1165225"/>
            <a:ext cx="9144000" cy="4527550"/>
          </a:xfrm>
          <a:prstGeom prst="rect">
            <a:avLst/>
          </a:prstGeom>
          <a:noFill/>
          <a:ln w="9525">
            <a:noFill/>
            <a:miter lim="800000"/>
            <a:headEnd/>
            <a:tailEnd/>
          </a:ln>
        </p:spPr>
      </p:pic>
      <p:sp>
        <p:nvSpPr>
          <p:cNvPr id="48131" name="Oval 3"/>
          <p:cNvSpPr>
            <a:spLocks noChangeArrowheads="1"/>
          </p:cNvSpPr>
          <p:nvPr/>
        </p:nvSpPr>
        <p:spPr bwMode="auto">
          <a:xfrm>
            <a:off x="2209800" y="1600200"/>
            <a:ext cx="1066800" cy="1066800"/>
          </a:xfrm>
          <a:prstGeom prst="ellipse">
            <a:avLst/>
          </a:prstGeom>
          <a:noFill/>
          <a:ln w="38100" cmpd="dbl">
            <a:solidFill>
              <a:srgbClr val="0000FF"/>
            </a:solidFill>
            <a:round/>
            <a:headEnd/>
            <a:tailEnd/>
          </a:ln>
        </p:spPr>
        <p:txBody>
          <a:bodyPr wrap="none" anchor="ctr"/>
          <a:lstStyle/>
          <a:p>
            <a:endParaRPr lang="en-US"/>
          </a:p>
        </p:txBody>
      </p:sp>
      <p:sp>
        <p:nvSpPr>
          <p:cNvPr id="48132" name="Oval 4"/>
          <p:cNvSpPr>
            <a:spLocks noChangeArrowheads="1"/>
          </p:cNvSpPr>
          <p:nvPr/>
        </p:nvSpPr>
        <p:spPr bwMode="auto">
          <a:xfrm>
            <a:off x="3124200" y="2362200"/>
            <a:ext cx="1143000" cy="1143000"/>
          </a:xfrm>
          <a:prstGeom prst="ellipse">
            <a:avLst/>
          </a:prstGeom>
          <a:noFill/>
          <a:ln w="38100" cmpd="dbl">
            <a:solidFill>
              <a:srgbClr val="0000FF"/>
            </a:solidFill>
            <a:round/>
            <a:headEnd/>
            <a:tailEnd/>
          </a:ln>
        </p:spPr>
        <p:txBody>
          <a:bodyPr wrap="none" anchor="ctr"/>
          <a:lstStyle/>
          <a:p>
            <a:endParaRPr lang="en-US"/>
          </a:p>
        </p:txBody>
      </p:sp>
      <p:sp>
        <p:nvSpPr>
          <p:cNvPr id="48133" name="Oval 5"/>
          <p:cNvSpPr>
            <a:spLocks noChangeArrowheads="1"/>
          </p:cNvSpPr>
          <p:nvPr/>
        </p:nvSpPr>
        <p:spPr bwMode="auto">
          <a:xfrm>
            <a:off x="4343400" y="2133600"/>
            <a:ext cx="1143000" cy="1143000"/>
          </a:xfrm>
          <a:prstGeom prst="ellipse">
            <a:avLst/>
          </a:prstGeom>
          <a:noFill/>
          <a:ln w="38100" cmpd="dbl">
            <a:solidFill>
              <a:srgbClr val="0000FF"/>
            </a:solidFill>
            <a:round/>
            <a:headEnd/>
            <a:tailEnd/>
          </a:ln>
        </p:spPr>
        <p:txBody>
          <a:bodyPr wrap="none" anchor="ctr"/>
          <a:lstStyle/>
          <a:p>
            <a:endParaRPr lang="en-US"/>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pPr eaLnBrk="1" hangingPunct="1"/>
            <a:r>
              <a:rPr lang="en-US" smtClean="0"/>
              <a:t>Songhay Empire</a:t>
            </a:r>
          </a:p>
        </p:txBody>
      </p:sp>
      <p:sp>
        <p:nvSpPr>
          <p:cNvPr id="232453" name="Rectangle 5"/>
          <p:cNvSpPr>
            <a:spLocks noGrp="1" noChangeArrowheads="1"/>
          </p:cNvSpPr>
          <p:nvPr>
            <p:ph type="body" idx="1"/>
          </p:nvPr>
        </p:nvSpPr>
        <p:spPr/>
        <p:txBody>
          <a:bodyPr/>
          <a:lstStyle/>
          <a:p>
            <a:pPr eaLnBrk="1" hangingPunct="1">
              <a:lnSpc>
                <a:spcPct val="90000"/>
              </a:lnSpc>
            </a:pPr>
            <a:r>
              <a:rPr lang="en-US" sz="2500" smtClean="0"/>
              <a:t>The Songhai Empire, also known as the Songhay Empire was a pre-colonial African state centered in eastern Mali. </a:t>
            </a:r>
          </a:p>
          <a:p>
            <a:pPr eaLnBrk="1" hangingPunct="1">
              <a:lnSpc>
                <a:spcPct val="90000"/>
              </a:lnSpc>
            </a:pPr>
            <a:r>
              <a:rPr lang="en-US" sz="2500" smtClean="0"/>
              <a:t>From the early 15th to the late 16th Century, Songhai was one of the largest African empires in history.</a:t>
            </a:r>
          </a:p>
          <a:p>
            <a:pPr eaLnBrk="1" hangingPunct="1">
              <a:lnSpc>
                <a:spcPct val="90000"/>
              </a:lnSpc>
            </a:pPr>
            <a:r>
              <a:rPr lang="en-US" sz="2500" smtClean="0"/>
              <a:t>Its capital was the city of Gao, where a small Songhai state had existed since the 9th Century. Its base of power was on the bend of the Niger River in present-day Niger and Burkina Faso.</a:t>
            </a:r>
            <a:endParaRPr lang="en-US" sz="28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3">
                                            <p:txEl>
                                              <p:pRg st="0" end="0"/>
                                            </p:txEl>
                                          </p:spTgt>
                                        </p:tgtEl>
                                        <p:attrNameLst>
                                          <p:attrName>style.visibility</p:attrName>
                                        </p:attrNameLst>
                                      </p:cBhvr>
                                      <p:to>
                                        <p:strVal val="visible"/>
                                      </p:to>
                                    </p:set>
                                    <p:anim calcmode="lin" valueType="num">
                                      <p:cBhvr additive="base">
                                        <p:cTn id="7" dur="500" fill="hold"/>
                                        <p:tgtEl>
                                          <p:spTgt spid="2324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24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2453">
                                            <p:txEl>
                                              <p:pRg st="1" end="1"/>
                                            </p:txEl>
                                          </p:spTgt>
                                        </p:tgtEl>
                                        <p:attrNameLst>
                                          <p:attrName>style.visibility</p:attrName>
                                        </p:attrNameLst>
                                      </p:cBhvr>
                                      <p:to>
                                        <p:strVal val="visible"/>
                                      </p:to>
                                    </p:set>
                                    <p:anim calcmode="lin" valueType="num">
                                      <p:cBhvr additive="base">
                                        <p:cTn id="13" dur="500" fill="hold"/>
                                        <p:tgtEl>
                                          <p:spTgt spid="2324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245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2453">
                                            <p:txEl>
                                              <p:pRg st="2" end="2"/>
                                            </p:txEl>
                                          </p:spTgt>
                                        </p:tgtEl>
                                        <p:attrNameLst>
                                          <p:attrName>style.visibility</p:attrName>
                                        </p:attrNameLst>
                                      </p:cBhvr>
                                      <p:to>
                                        <p:strVal val="visible"/>
                                      </p:to>
                                    </p:set>
                                    <p:anim calcmode="lin" valueType="num">
                                      <p:cBhvr additive="base">
                                        <p:cTn id="19" dur="500" fill="hold"/>
                                        <p:tgtEl>
                                          <p:spTgt spid="2324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245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Songhai Empire</a:t>
            </a:r>
          </a:p>
        </p:txBody>
      </p:sp>
      <p:pic>
        <p:nvPicPr>
          <p:cNvPr id="50179" name="Picture 6" descr="250px-SONGHAI_empire_map"/>
          <p:cNvPicPr>
            <a:picLocks noGrp="1" noChangeAspect="1" noChangeArrowheads="1"/>
          </p:cNvPicPr>
          <p:nvPr>
            <p:ph idx="1"/>
          </p:nvPr>
        </p:nvPicPr>
        <p:blipFill>
          <a:blip r:embed="rId2"/>
          <a:srcRect/>
          <a:stretch>
            <a:fillRect/>
          </a:stretch>
        </p:blipFill>
        <p:spPr>
          <a:xfrm>
            <a:off x="1274763" y="1981200"/>
            <a:ext cx="6594475" cy="4114800"/>
          </a:xfrm>
          <a:noFill/>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295400" y="228600"/>
            <a:ext cx="6781800" cy="871538"/>
          </a:xfrm>
          <a:prstGeom prst="rect">
            <a:avLst/>
          </a:prstGeom>
          <a:noFill/>
          <a:ln w="9525">
            <a:noFill/>
            <a:miter lim="800000"/>
            <a:headEnd/>
            <a:tailEnd/>
          </a:ln>
        </p:spPr>
        <p:txBody>
          <a:bodyPr>
            <a:spAutoFit/>
          </a:bodyPr>
          <a:lstStyle/>
          <a:p>
            <a:pPr algn="ctr">
              <a:spcBef>
                <a:spcPct val="50000"/>
              </a:spcBef>
            </a:pPr>
            <a:r>
              <a:rPr lang="en-US" sz="4400" b="1">
                <a:solidFill>
                  <a:srgbClr val="CCFF99"/>
                </a:solidFill>
                <a:latin typeface="Comic Sans MS" charset="0"/>
              </a:rPr>
              <a:t>Vegetation Zones</a:t>
            </a:r>
          </a:p>
        </p:txBody>
      </p:sp>
      <p:pic>
        <p:nvPicPr>
          <p:cNvPr id="21507" name="Picture 3" descr="map-Africa-vegetation zones"/>
          <p:cNvPicPr>
            <a:picLocks noChangeAspect="1" noChangeArrowheads="1"/>
          </p:cNvPicPr>
          <p:nvPr/>
        </p:nvPicPr>
        <p:blipFill>
          <a:blip r:embed="rId2">
            <a:lum bright="-6000" contrast="12000"/>
          </a:blip>
          <a:srcRect/>
          <a:stretch>
            <a:fillRect/>
          </a:stretch>
        </p:blipFill>
        <p:spPr bwMode="auto">
          <a:xfrm>
            <a:off x="2689225" y="1143000"/>
            <a:ext cx="4092575" cy="5410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Songhay Economy</a:t>
            </a:r>
          </a:p>
        </p:txBody>
      </p:sp>
      <p:sp>
        <p:nvSpPr>
          <p:cNvPr id="257027" name="Rectangle 3"/>
          <p:cNvSpPr>
            <a:spLocks noGrp="1" noChangeArrowheads="1"/>
          </p:cNvSpPr>
          <p:nvPr>
            <p:ph type="body" idx="1"/>
          </p:nvPr>
        </p:nvSpPr>
        <p:spPr/>
        <p:txBody>
          <a:bodyPr/>
          <a:lstStyle/>
          <a:p>
            <a:pPr eaLnBrk="1" hangingPunct="1">
              <a:lnSpc>
                <a:spcPct val="90000"/>
              </a:lnSpc>
            </a:pPr>
            <a:r>
              <a:rPr lang="en-US" sz="2200" dirty="0" smtClean="0"/>
              <a:t>The Songhai economy was based on a traditional caste system. The clan a person belonged to ultimately decided their occupation. The most common castes were metalworkers, fishermen, and carpenters. Lower caste participants consisted of mostly non-farm working slaves, who at times were provided special privileges and held high positions in society. </a:t>
            </a:r>
          </a:p>
          <a:p>
            <a:pPr eaLnBrk="1" hangingPunct="1">
              <a:lnSpc>
                <a:spcPct val="90000"/>
              </a:lnSpc>
            </a:pPr>
            <a:r>
              <a:rPr lang="en-US" sz="2200" dirty="0" smtClean="0"/>
              <a:t>At the top were nobleman and direct descendants of the original Songhai people, followed by freemen and traders. At the bottom were war captives and slaves obligated to labor, especially in farming</a:t>
            </a:r>
            <a:r>
              <a:rPr lang="en-US" sz="2200" dirty="0" smtClean="0"/>
              <a:t>.</a:t>
            </a:r>
            <a:endParaRPr lang="en-US" sz="22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 calcmode="lin" valueType="num">
                                      <p:cBhvr additive="base">
                                        <p:cTn id="7" dur="500" fill="hold"/>
                                        <p:tgtEl>
                                          <p:spTgt spid="257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70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7027">
                                            <p:txEl>
                                              <p:pRg st="1" end="1"/>
                                            </p:txEl>
                                          </p:spTgt>
                                        </p:tgtEl>
                                        <p:attrNameLst>
                                          <p:attrName>style.visibility</p:attrName>
                                        </p:attrNameLst>
                                      </p:cBhvr>
                                      <p:to>
                                        <p:strVal val="visible"/>
                                      </p:to>
                                    </p:set>
                                    <p:anim calcmode="lin" valueType="num">
                                      <p:cBhvr additive="base">
                                        <p:cTn id="13" dur="500" fill="hold"/>
                                        <p:tgtEl>
                                          <p:spTgt spid="257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70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3"/>
          <a:srcRect/>
          <a:stretch>
            <a:fillRect/>
          </a:stretch>
        </p:blipFill>
        <p:spPr bwMode="auto">
          <a:xfrm>
            <a:off x="1981200" y="50800"/>
            <a:ext cx="5245100" cy="6807200"/>
          </a:xfrm>
          <a:prstGeom prst="rect">
            <a:avLst/>
          </a:prstGeom>
          <a:noFill/>
          <a:ln w="9525">
            <a:noFill/>
            <a:miter lim="800000"/>
            <a:headEnd/>
            <a:tailEnd/>
          </a:ln>
          <a:effectLst>
            <a:outerShdw blurRad="63500" dist="469888" dir="19740003" algn="ctr" rotWithShape="0">
              <a:schemeClr val="bg2">
                <a:alpha val="74998"/>
              </a:schemeClr>
            </a:outerShdw>
          </a:effectLst>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atal_AtlasAfrica"/>
          <p:cNvPicPr>
            <a:picLocks noChangeAspect="1" noChangeArrowheads="1"/>
          </p:cNvPicPr>
          <p:nvPr/>
        </p:nvPicPr>
        <p:blipFill>
          <a:blip r:embed="rId2"/>
          <a:srcRect r="16092"/>
          <a:stretch>
            <a:fillRect/>
          </a:stretch>
        </p:blipFill>
        <p:spPr bwMode="auto">
          <a:xfrm>
            <a:off x="457200" y="609600"/>
            <a:ext cx="5562600" cy="5364163"/>
          </a:xfrm>
          <a:prstGeom prst="rect">
            <a:avLst/>
          </a:prstGeom>
          <a:noFill/>
          <a:ln w="9525">
            <a:noFill/>
            <a:miter lim="800000"/>
            <a:headEnd/>
            <a:tailEnd/>
          </a:ln>
        </p:spPr>
      </p:pic>
      <p:sp>
        <p:nvSpPr>
          <p:cNvPr id="54275" name="Text Box 3"/>
          <p:cNvSpPr txBox="1">
            <a:spLocks noChangeArrowheads="1"/>
          </p:cNvSpPr>
          <p:nvPr/>
        </p:nvSpPr>
        <p:spPr bwMode="auto">
          <a:xfrm>
            <a:off x="304800" y="6477000"/>
            <a:ext cx="5715000" cy="396875"/>
          </a:xfrm>
          <a:prstGeom prst="rect">
            <a:avLst/>
          </a:prstGeom>
          <a:noFill/>
          <a:ln w="9525">
            <a:noFill/>
            <a:miter lim="800000"/>
            <a:headEnd/>
            <a:tailEnd/>
          </a:ln>
        </p:spPr>
        <p:txBody>
          <a:bodyPr>
            <a:spAutoFit/>
          </a:bodyPr>
          <a:lstStyle/>
          <a:p>
            <a:pPr>
              <a:spcBef>
                <a:spcPct val="50000"/>
              </a:spcBef>
            </a:pPr>
            <a:r>
              <a:rPr lang="en-US" sz="1000"/>
              <a:t>http://www.sfusd.k12.ca.us/schwww/sch618/Travelers/Catal_AtlasAfrica.jpg</a:t>
            </a:r>
          </a:p>
        </p:txBody>
      </p:sp>
      <p:sp>
        <p:nvSpPr>
          <p:cNvPr id="54276" name="Text Box 4"/>
          <p:cNvSpPr txBox="1">
            <a:spLocks noChangeArrowheads="1"/>
          </p:cNvSpPr>
          <p:nvPr/>
        </p:nvSpPr>
        <p:spPr bwMode="auto">
          <a:xfrm>
            <a:off x="6324600" y="1295400"/>
            <a:ext cx="2362200" cy="2570163"/>
          </a:xfrm>
          <a:prstGeom prst="rect">
            <a:avLst/>
          </a:prstGeom>
          <a:noFill/>
          <a:ln w="9525">
            <a:noFill/>
            <a:miter lim="800000"/>
            <a:headEnd/>
            <a:tailEnd/>
          </a:ln>
        </p:spPr>
        <p:txBody>
          <a:bodyPr>
            <a:spAutoFit/>
          </a:bodyPr>
          <a:lstStyle/>
          <a:p>
            <a:pPr>
              <a:spcBef>
                <a:spcPct val="50000"/>
              </a:spcBef>
            </a:pPr>
            <a:r>
              <a:rPr lang="en-US">
                <a:solidFill>
                  <a:schemeClr val="accent2"/>
                </a:solidFill>
                <a:latin typeface="Comic Sans MS" charset="0"/>
              </a:rPr>
              <a:t>This map was created in 1375. The same trade routes were used by the merchants of the Songhay kingdom.</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King Sunni Ali Ber"/>
          <p:cNvPicPr>
            <a:picLocks noChangeAspect="1" noChangeArrowheads="1"/>
          </p:cNvPicPr>
          <p:nvPr/>
        </p:nvPicPr>
        <p:blipFill>
          <a:blip r:embed="rId2"/>
          <a:srcRect t="3746" b="8232"/>
          <a:stretch>
            <a:fillRect/>
          </a:stretch>
        </p:blipFill>
        <p:spPr bwMode="auto">
          <a:xfrm>
            <a:off x="609600" y="457200"/>
            <a:ext cx="6781800" cy="3581400"/>
          </a:xfrm>
          <a:prstGeom prst="rect">
            <a:avLst/>
          </a:prstGeom>
          <a:noFill/>
          <a:ln w="9525">
            <a:noFill/>
            <a:miter lim="800000"/>
            <a:headEnd/>
            <a:tailEnd/>
          </a:ln>
        </p:spPr>
      </p:pic>
      <p:sp>
        <p:nvSpPr>
          <p:cNvPr id="55299" name="Text Box 3"/>
          <p:cNvSpPr txBox="1">
            <a:spLocks noChangeArrowheads="1"/>
          </p:cNvSpPr>
          <p:nvPr/>
        </p:nvSpPr>
        <p:spPr bwMode="auto">
          <a:xfrm>
            <a:off x="457200" y="4191000"/>
            <a:ext cx="8305800" cy="1508125"/>
          </a:xfrm>
          <a:prstGeom prst="rect">
            <a:avLst/>
          </a:prstGeom>
          <a:noFill/>
          <a:ln w="9525">
            <a:noFill/>
            <a:miter lim="800000"/>
            <a:headEnd/>
            <a:tailEnd/>
          </a:ln>
        </p:spPr>
        <p:txBody>
          <a:bodyPr>
            <a:spAutoFit/>
          </a:bodyPr>
          <a:lstStyle/>
          <a:p>
            <a:pPr>
              <a:spcBef>
                <a:spcPct val="50000"/>
              </a:spcBef>
            </a:pPr>
            <a:r>
              <a:rPr lang="en-US">
                <a:latin typeface="Comic Sans MS" charset="0"/>
              </a:rPr>
              <a:t>The great Songhay leader, Sunni Ali saw that the kingdom of Mali was weakening and he led his soldiers to conquer the area. He began the kingdom of Songhay. He also set up a complex government to rule all the lands he had conquered.</a:t>
            </a:r>
          </a:p>
        </p:txBody>
      </p:sp>
      <p:sp>
        <p:nvSpPr>
          <p:cNvPr id="55300" name="Text Box 4"/>
          <p:cNvSpPr txBox="1">
            <a:spLocks noChangeArrowheads="1"/>
          </p:cNvSpPr>
          <p:nvPr/>
        </p:nvSpPr>
        <p:spPr bwMode="auto">
          <a:xfrm>
            <a:off x="457200" y="6400800"/>
            <a:ext cx="3581400" cy="457200"/>
          </a:xfrm>
          <a:prstGeom prst="rect">
            <a:avLst/>
          </a:prstGeom>
          <a:noFill/>
          <a:ln w="9525">
            <a:noFill/>
            <a:miter lim="800000"/>
            <a:headEnd/>
            <a:tailEnd/>
          </a:ln>
        </p:spPr>
        <p:txBody>
          <a:bodyPr>
            <a:spAutoFit/>
          </a:bodyPr>
          <a:lstStyle/>
          <a:p>
            <a:pPr>
              <a:spcBef>
                <a:spcPct val="50000"/>
              </a:spcBef>
            </a:pPr>
            <a:r>
              <a:rPr lang="en-US" sz="1200"/>
              <a:t>http://www.abcorpaffairs.com/gallery/ </a:t>
            </a: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28600" y="1371600"/>
            <a:ext cx="3962400" cy="5403850"/>
          </a:xfrm>
          <a:prstGeom prst="rect">
            <a:avLst/>
          </a:prstGeom>
          <a:noFill/>
          <a:ln w="9525">
            <a:noFill/>
            <a:miter lim="800000"/>
            <a:headEnd/>
            <a:tailEnd/>
          </a:ln>
        </p:spPr>
        <p:txBody>
          <a:bodyPr>
            <a:spAutoFit/>
          </a:bodyPr>
          <a:lstStyle/>
          <a:p>
            <a:pPr>
              <a:spcBef>
                <a:spcPct val="50000"/>
              </a:spcBef>
            </a:pPr>
            <a:r>
              <a:rPr lang="en-US">
                <a:solidFill>
                  <a:srgbClr val="006600"/>
                </a:solidFill>
                <a:latin typeface="Comic Sans MS" charset="0"/>
              </a:rPr>
              <a:t>Sunni Ali died in 1492 CE. His son took over the rule of Songhay but he did not accept Islam as a religion. </a:t>
            </a:r>
          </a:p>
          <a:p>
            <a:pPr>
              <a:spcBef>
                <a:spcPct val="50000"/>
              </a:spcBef>
            </a:pPr>
            <a:r>
              <a:rPr lang="en-US">
                <a:solidFill>
                  <a:srgbClr val="006600"/>
                </a:solidFill>
                <a:latin typeface="Comic Sans MS" charset="0"/>
              </a:rPr>
              <a:t>Islam was accepted as a religion by many people in northern Africa. One of Sunni Ali’s generals, named Muhammad Ture, overthrew the new king and made himself king of Songhay. </a:t>
            </a:r>
          </a:p>
          <a:p>
            <a:pPr>
              <a:spcBef>
                <a:spcPct val="50000"/>
              </a:spcBef>
            </a:pPr>
            <a:r>
              <a:rPr lang="en-US">
                <a:solidFill>
                  <a:srgbClr val="006600"/>
                </a:solidFill>
                <a:latin typeface="Comic Sans MS" charset="0"/>
              </a:rPr>
              <a:t>Ture was a follower of Islam (Muslim) and so he made Islam the religion of his kingdom.</a:t>
            </a:r>
          </a:p>
        </p:txBody>
      </p:sp>
      <p:sp>
        <p:nvSpPr>
          <p:cNvPr id="222211" name="Text Box 3"/>
          <p:cNvSpPr txBox="1">
            <a:spLocks noChangeArrowheads="1"/>
          </p:cNvSpPr>
          <p:nvPr/>
        </p:nvSpPr>
        <p:spPr bwMode="auto">
          <a:xfrm>
            <a:off x="4876800" y="762000"/>
            <a:ext cx="3581400" cy="800100"/>
          </a:xfrm>
          <a:prstGeom prst="rect">
            <a:avLst/>
          </a:prstGeom>
          <a:noFill/>
          <a:ln w="9525">
            <a:noFill/>
            <a:miter lim="800000"/>
            <a:headEnd/>
            <a:tailEnd/>
          </a:ln>
        </p:spPr>
        <p:txBody>
          <a:bodyPr>
            <a:spAutoFit/>
          </a:bodyPr>
          <a:lstStyle/>
          <a:p>
            <a:pPr algn="ctr">
              <a:spcBef>
                <a:spcPct val="50000"/>
              </a:spcBef>
            </a:pPr>
            <a:r>
              <a:rPr lang="en-US">
                <a:latin typeface="Comic Sans MS" charset="0"/>
              </a:rPr>
              <a:t>Many mosques were built of local materials.</a:t>
            </a:r>
          </a:p>
        </p:txBody>
      </p:sp>
      <p:pic>
        <p:nvPicPr>
          <p:cNvPr id="56324" name="Picture 4" descr="_larabanga1"/>
          <p:cNvPicPr>
            <a:picLocks noChangeAspect="1" noChangeArrowheads="1"/>
          </p:cNvPicPr>
          <p:nvPr/>
        </p:nvPicPr>
        <p:blipFill>
          <a:blip r:embed="rId2"/>
          <a:srcRect/>
          <a:stretch>
            <a:fillRect/>
          </a:stretch>
        </p:blipFill>
        <p:spPr bwMode="auto">
          <a:xfrm>
            <a:off x="4572000" y="2667000"/>
            <a:ext cx="3962400" cy="2971800"/>
          </a:xfrm>
          <a:prstGeom prst="rect">
            <a:avLst/>
          </a:prstGeom>
          <a:noFill/>
          <a:ln w="9525">
            <a:noFill/>
            <a:miter lim="800000"/>
            <a:headEnd/>
            <a:tailEnd/>
          </a:ln>
        </p:spPr>
      </p:pic>
      <p:sp>
        <p:nvSpPr>
          <p:cNvPr id="56325" name="Text Box 5"/>
          <p:cNvSpPr txBox="1">
            <a:spLocks noChangeArrowheads="1"/>
          </p:cNvSpPr>
          <p:nvPr/>
        </p:nvSpPr>
        <p:spPr bwMode="auto">
          <a:xfrm>
            <a:off x="5867400" y="5791200"/>
            <a:ext cx="2667000" cy="396875"/>
          </a:xfrm>
          <a:prstGeom prst="rect">
            <a:avLst/>
          </a:prstGeom>
          <a:noFill/>
          <a:ln w="9525">
            <a:noFill/>
            <a:miter lim="800000"/>
            <a:headEnd/>
            <a:tailEnd/>
          </a:ln>
        </p:spPr>
        <p:txBody>
          <a:bodyPr>
            <a:spAutoFit/>
          </a:bodyPr>
          <a:lstStyle/>
          <a:p>
            <a:pPr>
              <a:spcBef>
                <a:spcPct val="50000"/>
              </a:spcBef>
            </a:pPr>
            <a:r>
              <a:rPr lang="en-US" sz="1000"/>
              <a:t>http://www.thewoz.ca/ghana/_larabanga1.jpg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dissolve">
                                      <p:cBhvr>
                                        <p:cTn id="7" dur="3000"/>
                                        <p:tgtEl>
                                          <p:spTgt spid="222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4800600" y="1066800"/>
            <a:ext cx="3733800" cy="5757863"/>
          </a:xfrm>
          <a:prstGeom prst="rect">
            <a:avLst/>
          </a:prstGeom>
          <a:noFill/>
          <a:ln w="9525">
            <a:noFill/>
            <a:miter lim="800000"/>
            <a:headEnd/>
            <a:tailEnd/>
          </a:ln>
        </p:spPr>
        <p:txBody>
          <a:bodyPr>
            <a:spAutoFit/>
          </a:bodyPr>
          <a:lstStyle/>
          <a:p>
            <a:pPr>
              <a:spcBef>
                <a:spcPct val="50000"/>
              </a:spcBef>
            </a:pPr>
            <a:r>
              <a:rPr lang="en-US">
                <a:solidFill>
                  <a:srgbClr val="990033"/>
                </a:solidFill>
                <a:latin typeface="Comic Sans MS" charset="0"/>
              </a:rPr>
              <a:t>Songhay remained a rich and strong kingdom under Muhammad Ture’s rule. </a:t>
            </a:r>
          </a:p>
          <a:p>
            <a:pPr>
              <a:spcBef>
                <a:spcPct val="50000"/>
              </a:spcBef>
            </a:pPr>
            <a:r>
              <a:rPr lang="en-US">
                <a:solidFill>
                  <a:srgbClr val="990033"/>
                </a:solidFill>
                <a:latin typeface="Comic Sans MS" charset="0"/>
              </a:rPr>
              <a:t>It had a complex government centered in the city of Gao, and great centers of learning. But later rulers were not as powerful. </a:t>
            </a:r>
          </a:p>
          <a:p>
            <a:pPr>
              <a:spcBef>
                <a:spcPct val="50000"/>
              </a:spcBef>
            </a:pPr>
            <a:r>
              <a:rPr lang="en-US">
                <a:solidFill>
                  <a:srgbClr val="990033"/>
                </a:solidFill>
                <a:latin typeface="Comic Sans MS" charset="0"/>
              </a:rPr>
              <a:t>In the late 1500s, Morocco invaded Songhay to take its rich trade routes. Moroccans had a new weapon, the gun, and the army of Songhay did not. This led to the fall of Songhay.</a:t>
            </a:r>
          </a:p>
        </p:txBody>
      </p:sp>
      <p:pic>
        <p:nvPicPr>
          <p:cNvPr id="57347" name="Picture 3" descr="timbuktu">
            <a:hlinkClick r:id="rId2"/>
          </p:cNvPr>
          <p:cNvPicPr>
            <a:picLocks noChangeAspect="1" noChangeArrowheads="1"/>
          </p:cNvPicPr>
          <p:nvPr/>
        </p:nvPicPr>
        <p:blipFill>
          <a:blip r:embed="rId3"/>
          <a:srcRect/>
          <a:stretch>
            <a:fillRect/>
          </a:stretch>
        </p:blipFill>
        <p:spPr bwMode="auto">
          <a:xfrm>
            <a:off x="228600" y="1447800"/>
            <a:ext cx="4419600" cy="3405188"/>
          </a:xfrm>
          <a:prstGeom prst="rect">
            <a:avLst/>
          </a:prstGeom>
          <a:noFill/>
          <a:ln w="9525">
            <a:noFill/>
            <a:miter lim="800000"/>
            <a:headEnd/>
            <a:tailEnd/>
          </a:ln>
        </p:spPr>
      </p:pic>
      <p:sp>
        <p:nvSpPr>
          <p:cNvPr id="57348" name="Text Box 4"/>
          <p:cNvSpPr txBox="1">
            <a:spLocks noChangeArrowheads="1"/>
          </p:cNvSpPr>
          <p:nvPr/>
        </p:nvSpPr>
        <p:spPr bwMode="auto">
          <a:xfrm>
            <a:off x="381000" y="6324600"/>
            <a:ext cx="4724400" cy="457200"/>
          </a:xfrm>
          <a:prstGeom prst="rect">
            <a:avLst/>
          </a:prstGeom>
          <a:noFill/>
          <a:ln w="9525">
            <a:noFill/>
            <a:miter lim="800000"/>
            <a:headEnd/>
            <a:tailEnd/>
          </a:ln>
        </p:spPr>
        <p:txBody>
          <a:bodyPr>
            <a:spAutoFit/>
          </a:bodyPr>
          <a:lstStyle/>
          <a:p>
            <a:pPr>
              <a:spcBef>
                <a:spcPct val="50000"/>
              </a:spcBef>
            </a:pPr>
            <a:r>
              <a:rPr lang="en-US" sz="1200"/>
              <a:t>(Photo courtesy of </a:t>
            </a:r>
            <a:r>
              <a:rPr lang="en-US" sz="1200" i="1"/>
              <a:t>African Origin of Civilization</a:t>
            </a:r>
            <a:r>
              <a:rPr lang="en-US" sz="1200"/>
              <a:t> by Cheikh Anta Diop)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3234"/>
                                        </p:tgtEl>
                                        <p:attrNameLst>
                                          <p:attrName>style.visibility</p:attrName>
                                        </p:attrNameLst>
                                      </p:cBhvr>
                                      <p:to>
                                        <p:strVal val="visible"/>
                                      </p:to>
                                    </p:set>
                                    <p:animEffect transition="in" filter="blinds(horizontal)">
                                      <p:cBhvr>
                                        <p:cTn id="7" dur="3000"/>
                                        <p:tgtEl>
                                          <p:spTgt spid="223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Songhay Society</a:t>
            </a:r>
          </a:p>
        </p:txBody>
      </p:sp>
      <p:sp>
        <p:nvSpPr>
          <p:cNvPr id="258051" name="Rectangle 3"/>
          <p:cNvSpPr>
            <a:spLocks noGrp="1" noChangeArrowheads="1"/>
          </p:cNvSpPr>
          <p:nvPr>
            <p:ph type="body" idx="1"/>
          </p:nvPr>
        </p:nvSpPr>
        <p:spPr/>
        <p:txBody>
          <a:bodyPr/>
          <a:lstStyle/>
          <a:p>
            <a:pPr eaLnBrk="1" hangingPunct="1">
              <a:lnSpc>
                <a:spcPct val="90000"/>
              </a:lnSpc>
            </a:pPr>
            <a:r>
              <a:rPr lang="en-US" sz="2300" smtClean="0"/>
              <a:t>Upper classes in society converted to Islam while lower classes often continued to follow traditional religions. Sermons emphasized obedience to the king. </a:t>
            </a:r>
          </a:p>
          <a:p>
            <a:pPr eaLnBrk="1" hangingPunct="1">
              <a:lnSpc>
                <a:spcPct val="90000"/>
              </a:lnSpc>
            </a:pPr>
            <a:r>
              <a:rPr lang="en-US" sz="2300" smtClean="0"/>
              <a:t>Timbuktu was the educational capital. Sonni Ali established a system of government under the royal court, later to be expanded by Askia Muhammad, which appointed governors and mayors to preside over local tributary states, situated around the Niger valley. </a:t>
            </a:r>
          </a:p>
          <a:p>
            <a:pPr eaLnBrk="1" hangingPunct="1">
              <a:lnSpc>
                <a:spcPct val="90000"/>
              </a:lnSpc>
            </a:pPr>
            <a:r>
              <a:rPr lang="en-US" sz="2300" smtClean="0"/>
              <a:t>Local chiefs were still granted authority over their respective domains as long as they did not undermine Songhai policy.</a:t>
            </a:r>
            <a:endParaRPr lang="en-US" sz="28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 calcmode="lin" valueType="num">
                                      <p:cBhvr additive="base">
                                        <p:cTn id="7" dur="500" fill="hold"/>
                                        <p:tgtEl>
                                          <p:spTgt spid="258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80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8051">
                                            <p:txEl>
                                              <p:pRg st="1" end="1"/>
                                            </p:txEl>
                                          </p:spTgt>
                                        </p:tgtEl>
                                        <p:attrNameLst>
                                          <p:attrName>style.visibility</p:attrName>
                                        </p:attrNameLst>
                                      </p:cBhvr>
                                      <p:to>
                                        <p:strVal val="visible"/>
                                      </p:to>
                                    </p:set>
                                    <p:anim calcmode="lin" valueType="num">
                                      <p:cBhvr additive="base">
                                        <p:cTn id="13" dur="500" fill="hold"/>
                                        <p:tgtEl>
                                          <p:spTgt spid="258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80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8051">
                                            <p:txEl>
                                              <p:pRg st="2" end="2"/>
                                            </p:txEl>
                                          </p:spTgt>
                                        </p:tgtEl>
                                        <p:attrNameLst>
                                          <p:attrName>style.visibility</p:attrName>
                                        </p:attrNameLst>
                                      </p:cBhvr>
                                      <p:to>
                                        <p:strVal val="visible"/>
                                      </p:to>
                                    </p:set>
                                    <p:anim calcmode="lin" valueType="num">
                                      <p:cBhvr additive="base">
                                        <p:cTn id="19" dur="500" fill="hold"/>
                                        <p:tgtEl>
                                          <p:spTgt spid="258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80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Decline</a:t>
            </a:r>
          </a:p>
        </p:txBody>
      </p:sp>
      <p:sp>
        <p:nvSpPr>
          <p:cNvPr id="260099" name="Rectangle 3"/>
          <p:cNvSpPr>
            <a:spLocks noGrp="1" noChangeArrowheads="1"/>
          </p:cNvSpPr>
          <p:nvPr>
            <p:ph type="body" idx="1"/>
          </p:nvPr>
        </p:nvSpPr>
        <p:spPr/>
        <p:txBody>
          <a:bodyPr/>
          <a:lstStyle/>
          <a:p>
            <a:pPr eaLnBrk="1" hangingPunct="1">
              <a:lnSpc>
                <a:spcPct val="90000"/>
              </a:lnSpc>
            </a:pPr>
            <a:r>
              <a:rPr lang="en-US" sz="1900" smtClean="0"/>
              <a:t>Following Dauoud's death, a civil war of succession weakened the Empire, leading Morocco Sultan Ahmad I al-Mansur Saadi to dispatch an invasion force under the eunuch Judar Pasha. </a:t>
            </a:r>
          </a:p>
          <a:p>
            <a:pPr eaLnBrk="1" hangingPunct="1">
              <a:lnSpc>
                <a:spcPct val="90000"/>
              </a:lnSpc>
            </a:pPr>
            <a:r>
              <a:rPr lang="en-US" sz="1900" smtClean="0"/>
              <a:t>Judar Pasha was a Spaniard by birth, but had been captured as an infant and educated at the Moroccan court. After a cross-Saharan march, Judar's forces razed the salt mines at Taghaza and moved on Gao; when Askia Ishaq II (r. 1588-1591) met Judar at the 1591 Battle of Tondibi, Songhai forces were routed by a cattle stampede triggered by the Moroccans' gunpowder weapons despite vastly superior numbers.</a:t>
            </a:r>
          </a:p>
          <a:p>
            <a:pPr eaLnBrk="1" hangingPunct="1">
              <a:lnSpc>
                <a:spcPct val="90000"/>
              </a:lnSpc>
            </a:pPr>
            <a:r>
              <a:rPr lang="en-US" sz="1900" smtClean="0"/>
              <a:t> Judar proceeded to sack Gao, Timbuktu, and Djenné, destroying the Songhai as a regional power. </a:t>
            </a:r>
          </a:p>
          <a:p>
            <a:pPr eaLnBrk="1" hangingPunct="1">
              <a:lnSpc>
                <a:spcPct val="90000"/>
              </a:lnSpc>
            </a:pPr>
            <a:r>
              <a:rPr lang="en-US" sz="1900" smtClean="0"/>
              <a:t>Governing so vast an empire proved too much for the Moroccans, and they soon relinquished control of the region, letting it splinter into dozens of smaller kingdoms.</a:t>
            </a:r>
            <a:endParaRPr lang="en-US" sz="28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additive="base">
                                        <p:cTn id="7" dur="500" fill="hold"/>
                                        <p:tgtEl>
                                          <p:spTgt spid="260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00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0099">
                                            <p:txEl>
                                              <p:pRg st="1" end="1"/>
                                            </p:txEl>
                                          </p:spTgt>
                                        </p:tgtEl>
                                        <p:attrNameLst>
                                          <p:attrName>style.visibility</p:attrName>
                                        </p:attrNameLst>
                                      </p:cBhvr>
                                      <p:to>
                                        <p:strVal val="visible"/>
                                      </p:to>
                                    </p:set>
                                    <p:anim calcmode="lin" valueType="num">
                                      <p:cBhvr additive="base">
                                        <p:cTn id="13" dur="500" fill="hold"/>
                                        <p:tgtEl>
                                          <p:spTgt spid="260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00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0099">
                                            <p:txEl>
                                              <p:pRg st="2" end="2"/>
                                            </p:txEl>
                                          </p:spTgt>
                                        </p:tgtEl>
                                        <p:attrNameLst>
                                          <p:attrName>style.visibility</p:attrName>
                                        </p:attrNameLst>
                                      </p:cBhvr>
                                      <p:to>
                                        <p:strVal val="visible"/>
                                      </p:to>
                                    </p:set>
                                    <p:anim calcmode="lin" valueType="num">
                                      <p:cBhvr additive="base">
                                        <p:cTn id="19" dur="500" fill="hold"/>
                                        <p:tgtEl>
                                          <p:spTgt spid="260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00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0099">
                                            <p:txEl>
                                              <p:pRg st="3" end="3"/>
                                            </p:txEl>
                                          </p:spTgt>
                                        </p:tgtEl>
                                        <p:attrNameLst>
                                          <p:attrName>style.visibility</p:attrName>
                                        </p:attrNameLst>
                                      </p:cBhvr>
                                      <p:to>
                                        <p:strVal val="visible"/>
                                      </p:to>
                                    </p:set>
                                    <p:anim calcmode="lin" valueType="num">
                                      <p:cBhvr additive="base">
                                        <p:cTn id="25" dur="500" fill="hold"/>
                                        <p:tgtEl>
                                          <p:spTgt spid="260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00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Djenne </a:t>
            </a:r>
          </a:p>
        </p:txBody>
      </p:sp>
      <p:pic>
        <p:nvPicPr>
          <p:cNvPr id="60419" name="Picture 11" descr="mosque"/>
          <p:cNvPicPr>
            <a:picLocks noGrp="1" noChangeAspect="1" noChangeArrowheads="1"/>
          </p:cNvPicPr>
          <p:nvPr>
            <p:ph idx="1"/>
          </p:nvPr>
        </p:nvPicPr>
        <p:blipFill>
          <a:blip r:embed="rId2"/>
          <a:srcRect b="9016"/>
          <a:stretch>
            <a:fillRect/>
          </a:stretch>
        </p:blipFill>
        <p:spPr>
          <a:xfrm>
            <a:off x="1179513" y="1981200"/>
            <a:ext cx="6783387" cy="4114800"/>
          </a:xfrm>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WordArt 3"/>
          <p:cNvSpPr>
            <a:spLocks noChangeArrowheads="1" noChangeShapeType="1" noTextEdit="1"/>
          </p:cNvSpPr>
          <p:nvPr/>
        </p:nvSpPr>
        <p:spPr bwMode="auto">
          <a:xfrm>
            <a:off x="1752600" y="1828800"/>
            <a:ext cx="5562600" cy="3352800"/>
          </a:xfrm>
          <a:prstGeom prst="rect">
            <a:avLst/>
          </a:prstGeom>
        </p:spPr>
        <p:txBody>
          <a:bodyPr wrap="none" fromWordArt="1">
            <a:prstTxWarp prst="textFadeUp">
              <a:avLst>
                <a:gd name="adj" fmla="val 9991"/>
              </a:avLst>
            </a:prstTxWarp>
          </a:bodyPr>
          <a:lstStyle/>
          <a:p>
            <a:pPr algn="ctr"/>
            <a:r>
              <a:rPr lang="en-US" sz="48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Great Zimbabwe</a:t>
            </a:r>
          </a:p>
        </p:txBody>
      </p:sp>
      <p:sp>
        <p:nvSpPr>
          <p:cNvPr id="61443" name="Text Box 4"/>
          <p:cNvSpPr txBox="1">
            <a:spLocks noChangeArrowheads="1"/>
          </p:cNvSpPr>
          <p:nvPr/>
        </p:nvSpPr>
        <p:spPr bwMode="auto">
          <a:xfrm>
            <a:off x="228600" y="6096000"/>
            <a:ext cx="1828800" cy="396875"/>
          </a:xfrm>
          <a:prstGeom prst="rect">
            <a:avLst/>
          </a:prstGeom>
          <a:noFill/>
          <a:ln w="9525">
            <a:noFill/>
            <a:miter lim="800000"/>
            <a:headEnd/>
            <a:tailEnd/>
          </a:ln>
        </p:spPr>
        <p:txBody>
          <a:bodyPr>
            <a:spAutoFit/>
          </a:bodyPr>
          <a:lstStyle/>
          <a:p>
            <a:pPr>
              <a:spcBef>
                <a:spcPct val="50000"/>
              </a:spcBef>
            </a:pPr>
            <a:r>
              <a:rPr lang="en-US" sz="1000"/>
              <a:t>http://www.exzooberance.com</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Bantu Migrations</a:t>
            </a:r>
          </a:p>
        </p:txBody>
      </p:sp>
      <p:sp>
        <p:nvSpPr>
          <p:cNvPr id="204803" name="Rectangle 3"/>
          <p:cNvSpPr>
            <a:spLocks noGrp="1" noChangeArrowheads="1"/>
          </p:cNvSpPr>
          <p:nvPr>
            <p:ph type="body" idx="1"/>
          </p:nvPr>
        </p:nvSpPr>
        <p:spPr/>
        <p:txBody>
          <a:bodyPr/>
          <a:lstStyle/>
          <a:p>
            <a:pPr eaLnBrk="1" hangingPunct="1">
              <a:lnSpc>
                <a:spcPct val="90000"/>
              </a:lnSpc>
            </a:pPr>
            <a:r>
              <a:rPr lang="en-US" dirty="0" smtClean="0"/>
              <a:t>The most prominent event in Sub-Saharan Africa during ancient times were the migrations of the Bantu-speaking peoples and the establishment of agricultural societies in regions where Bantu speakers settled</a:t>
            </a:r>
            <a:r>
              <a:rPr lang="en-US" dirty="0" smtClean="0"/>
              <a:t>.</a:t>
            </a: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 calcmode="lin" valueType="num">
                                      <p:cBhvr additive="base">
                                        <p:cTn id="7" dur="500" fill="hold"/>
                                        <p:tgtEl>
                                          <p:spTgt spid="204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sz="quarter"/>
          </p:nvPr>
        </p:nvSpPr>
        <p:spPr/>
        <p:txBody>
          <a:bodyPr/>
          <a:lstStyle/>
          <a:p>
            <a:pPr eaLnBrk="1" hangingPunct="1"/>
            <a:r>
              <a:rPr lang="en-US" smtClean="0"/>
              <a:t>Great Zimbabwe</a:t>
            </a:r>
          </a:p>
        </p:txBody>
      </p:sp>
      <p:pic>
        <p:nvPicPr>
          <p:cNvPr id="62467" name="Picture 7" descr="images"/>
          <p:cNvPicPr>
            <a:picLocks noGrp="1" noChangeAspect="1" noChangeArrowheads="1"/>
          </p:cNvPicPr>
          <p:nvPr>
            <p:ph sz="quarter" idx="1"/>
          </p:nvPr>
        </p:nvPicPr>
        <p:blipFill>
          <a:blip r:embed="rId2"/>
          <a:srcRect/>
          <a:stretch>
            <a:fillRect/>
          </a:stretch>
        </p:blipFill>
        <p:spPr/>
      </p:pic>
      <p:pic>
        <p:nvPicPr>
          <p:cNvPr id="62468" name="Picture 10" descr="images-2"/>
          <p:cNvPicPr>
            <a:picLocks noGrp="1" noChangeAspect="1" noChangeArrowheads="1"/>
          </p:cNvPicPr>
          <p:nvPr>
            <p:ph sz="quarter" idx="2"/>
          </p:nvPr>
        </p:nvPicPr>
        <p:blipFill>
          <a:blip r:embed="rId3"/>
          <a:srcRect/>
          <a:stretch>
            <a:fillRect/>
          </a:stretch>
        </p:blipFill>
        <p:spPr/>
      </p:pic>
      <p:pic>
        <p:nvPicPr>
          <p:cNvPr id="62469" name="Picture 16" descr="images-1"/>
          <p:cNvPicPr>
            <a:picLocks noGrp="1" noChangeAspect="1" noChangeArrowheads="1"/>
          </p:cNvPicPr>
          <p:nvPr>
            <p:ph sz="quarter" idx="3"/>
          </p:nvPr>
        </p:nvPicPr>
        <p:blipFill>
          <a:blip r:embed="rId4"/>
          <a:srcRect/>
          <a:stretch>
            <a:fillRect/>
          </a:stretch>
        </p:blipFill>
        <p:spPr>
          <a:xfrm>
            <a:off x="1636713" y="4114800"/>
            <a:ext cx="1908175" cy="1981200"/>
          </a:xfrm>
        </p:spPr>
      </p:pic>
      <p:pic>
        <p:nvPicPr>
          <p:cNvPr id="62470" name="Picture 20" descr="images-3"/>
          <p:cNvPicPr>
            <a:picLocks noGrp="1" noChangeAspect="1" noChangeArrowheads="1"/>
          </p:cNvPicPr>
          <p:nvPr>
            <p:ph sz="quarter" idx="4"/>
          </p:nvPr>
        </p:nvPicPr>
        <p:blipFill>
          <a:blip r:embed="rId5"/>
          <a:srcRect/>
          <a:stretch>
            <a:fillRect/>
          </a:stretch>
        </p:blipFill>
        <p:spPr>
          <a:xfrm>
            <a:off x="5845175" y="4114800"/>
            <a:ext cx="1416050" cy="1981200"/>
          </a:xfrm>
        </p:spPr>
      </p:pic>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Lost Kingdom</a:t>
            </a:r>
          </a:p>
        </p:txBody>
      </p:sp>
      <p:sp>
        <p:nvSpPr>
          <p:cNvPr id="63491" name="Rectangle 3"/>
          <p:cNvSpPr>
            <a:spLocks noGrp="1" noChangeArrowheads="1"/>
          </p:cNvSpPr>
          <p:nvPr>
            <p:ph type="body" idx="1"/>
          </p:nvPr>
        </p:nvSpPr>
        <p:spPr/>
        <p:txBody>
          <a:bodyPr/>
          <a:lstStyle/>
          <a:p>
            <a:pPr eaLnBrk="1" hangingPunct="1"/>
            <a:r>
              <a:rPr lang="en-US" sz="2800" smtClean="0"/>
              <a:t>Great Zimbabwe, or "house of stone", is the name given to hundreds of great stone ruins spread out over a 500 km² (200 sq mile) area within the modern day country of Zimbabwe, which itself is named after the ruins. </a:t>
            </a:r>
          </a:p>
          <a:p>
            <a:pPr eaLnBrk="1" hangingPunct="1"/>
            <a:r>
              <a:rPr lang="en-US" sz="2800" smtClean="0"/>
              <a:t>The exact origin of the word Zimbabwe is not known.</a:t>
            </a: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Great Zimbabwe</a:t>
            </a:r>
          </a:p>
        </p:txBody>
      </p:sp>
      <p:sp>
        <p:nvSpPr>
          <p:cNvPr id="160771" name="Rectangle 3"/>
          <p:cNvSpPr>
            <a:spLocks noGrp="1" noChangeArrowheads="1"/>
          </p:cNvSpPr>
          <p:nvPr>
            <p:ph type="body" sz="half" idx="2"/>
          </p:nvPr>
        </p:nvSpPr>
        <p:spPr/>
        <p:txBody>
          <a:bodyPr/>
          <a:lstStyle/>
          <a:p>
            <a:pPr eaLnBrk="1" hangingPunct="1">
              <a:lnSpc>
                <a:spcPct val="90000"/>
              </a:lnSpc>
            </a:pPr>
            <a:r>
              <a:rPr lang="en-US" sz="1700" smtClean="0"/>
              <a:t>Built consistently throughout the period from the 11th century to the 15th century, the ruins at Great Zimbabwe are some of the oldest and largest structures located in Southern Africa. </a:t>
            </a:r>
          </a:p>
          <a:p>
            <a:pPr eaLnBrk="1" hangingPunct="1">
              <a:lnSpc>
                <a:spcPct val="90000"/>
              </a:lnSpc>
            </a:pPr>
            <a:r>
              <a:rPr lang="en-US" sz="1700" smtClean="0"/>
              <a:t>At its peak, estimates are that the ruins of Great Zimbabwe had as many as 18,000 inhabitants. The ruins that survive are built entirely of stone. </a:t>
            </a:r>
          </a:p>
          <a:p>
            <a:pPr eaLnBrk="1" hangingPunct="1">
              <a:lnSpc>
                <a:spcPct val="90000"/>
              </a:lnSpc>
            </a:pPr>
            <a:r>
              <a:rPr lang="en-US" sz="1700" smtClean="0"/>
              <a:t>The ruins span 1,800 acres (7 km²) and cover a radius of 100 to 200 miles (160 to 320 km).</a:t>
            </a:r>
            <a:endParaRPr lang="en-US" sz="2400" smtClean="0"/>
          </a:p>
        </p:txBody>
      </p:sp>
      <p:pic>
        <p:nvPicPr>
          <p:cNvPr id="64516" name="Picture 6" descr="300px-Great-Zimbabwe-2"/>
          <p:cNvPicPr>
            <a:picLocks noGrp="1" noChangeAspect="1" noChangeArrowheads="1"/>
          </p:cNvPicPr>
          <p:nvPr>
            <p:ph sz="half" idx="1"/>
          </p:nvPr>
        </p:nvPicPr>
        <p:blipFill>
          <a:blip r:embed="rId3"/>
          <a:srcRect/>
          <a:stretch>
            <a:fillRect/>
          </a:stretch>
        </p:blipFill>
        <p:spPr>
          <a:xfrm>
            <a:off x="685800" y="2806700"/>
            <a:ext cx="3810000" cy="2462213"/>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 fill="hold"/>
                                        <p:tgtEl>
                                          <p:spTgt spid="160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07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771">
                                            <p:txEl>
                                              <p:pRg st="1" end="1"/>
                                            </p:txEl>
                                          </p:spTgt>
                                        </p:tgtEl>
                                        <p:attrNameLst>
                                          <p:attrName>style.visibility</p:attrName>
                                        </p:attrNameLst>
                                      </p:cBhvr>
                                      <p:to>
                                        <p:strVal val="visible"/>
                                      </p:to>
                                    </p:set>
                                    <p:anim calcmode="lin" valueType="num">
                                      <p:cBhvr additive="base">
                                        <p:cTn id="13" dur="500" fill="hold"/>
                                        <p:tgtEl>
                                          <p:spTgt spid="160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07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0771">
                                            <p:txEl>
                                              <p:pRg st="2" end="2"/>
                                            </p:txEl>
                                          </p:spTgt>
                                        </p:tgtEl>
                                        <p:attrNameLst>
                                          <p:attrName>style.visibility</p:attrName>
                                        </p:attrNameLst>
                                      </p:cBhvr>
                                      <p:to>
                                        <p:strVal val="visible"/>
                                      </p:to>
                                    </p:set>
                                    <p:anim calcmode="lin" valueType="num">
                                      <p:cBhvr additive="base">
                                        <p:cTn id="19" dur="500" fill="hold"/>
                                        <p:tgtEl>
                                          <p:spTgt spid="160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07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Great Zimbabwe</a:t>
            </a:r>
          </a:p>
        </p:txBody>
      </p:sp>
      <p:sp>
        <p:nvSpPr>
          <p:cNvPr id="162820" name="Rectangle 4"/>
          <p:cNvSpPr>
            <a:spLocks noGrp="1" noChangeArrowheads="1"/>
          </p:cNvSpPr>
          <p:nvPr>
            <p:ph type="body" sz="half" idx="2"/>
          </p:nvPr>
        </p:nvSpPr>
        <p:spPr/>
        <p:txBody>
          <a:bodyPr/>
          <a:lstStyle/>
          <a:p>
            <a:pPr eaLnBrk="1" hangingPunct="1">
              <a:lnSpc>
                <a:spcPct val="90000"/>
              </a:lnSpc>
            </a:pPr>
            <a:r>
              <a:rPr lang="en-US" sz="1900" smtClean="0"/>
              <a:t>It is believed Great Zimbabwe located south of the Zambezi River was where much of Africa’s gold was mined.</a:t>
            </a:r>
          </a:p>
          <a:p>
            <a:pPr eaLnBrk="1" hangingPunct="1">
              <a:lnSpc>
                <a:spcPct val="90000"/>
              </a:lnSpc>
            </a:pPr>
            <a:r>
              <a:rPr lang="en-US" sz="1900" smtClean="0"/>
              <a:t>At its peak in about 1400, the city which occupied 193 acres may have had 18,000 inhabitants.</a:t>
            </a:r>
          </a:p>
          <a:p>
            <a:pPr eaLnBrk="1" hangingPunct="1">
              <a:lnSpc>
                <a:spcPct val="90000"/>
              </a:lnSpc>
            </a:pPr>
            <a:r>
              <a:rPr lang="en-US" sz="1900" smtClean="0"/>
              <a:t>Between 1250 and 1450, local African craftsmen built stone structures for Great Zimbabwe’s rulers, priests, and wealthy citizens.</a:t>
            </a:r>
            <a:endParaRPr lang="en-US" sz="2400" smtClean="0"/>
          </a:p>
        </p:txBody>
      </p:sp>
      <p:pic>
        <p:nvPicPr>
          <p:cNvPr id="65540" name="Picture 6" descr="400px-Conical_tower"/>
          <p:cNvPicPr>
            <a:picLocks noGrp="1" noChangeAspect="1" noChangeArrowheads="1"/>
          </p:cNvPicPr>
          <p:nvPr>
            <p:ph sz="half" idx="1"/>
          </p:nvPr>
        </p:nvPicPr>
        <p:blipFill>
          <a:blip r:embed="rId3"/>
          <a:srcRect/>
          <a:stretch>
            <a:fillRect/>
          </a:stretch>
        </p:blipFill>
        <p:spPr>
          <a:xfrm>
            <a:off x="685800" y="3386138"/>
            <a:ext cx="3810000" cy="1303337"/>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2820">
                                            <p:txEl>
                                              <p:pRg st="0" end="0"/>
                                            </p:txEl>
                                          </p:spTgt>
                                        </p:tgtEl>
                                        <p:attrNameLst>
                                          <p:attrName>style.visibility</p:attrName>
                                        </p:attrNameLst>
                                      </p:cBhvr>
                                      <p:to>
                                        <p:strVal val="visible"/>
                                      </p:to>
                                    </p:set>
                                    <p:anim calcmode="lin" valueType="num">
                                      <p:cBhvr additive="base">
                                        <p:cTn id="7" dur="500" fill="hold"/>
                                        <p:tgtEl>
                                          <p:spTgt spid="1628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28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2820">
                                            <p:txEl>
                                              <p:pRg st="1" end="1"/>
                                            </p:txEl>
                                          </p:spTgt>
                                        </p:tgtEl>
                                        <p:attrNameLst>
                                          <p:attrName>style.visibility</p:attrName>
                                        </p:attrNameLst>
                                      </p:cBhvr>
                                      <p:to>
                                        <p:strVal val="visible"/>
                                      </p:to>
                                    </p:set>
                                    <p:anim calcmode="lin" valueType="num">
                                      <p:cBhvr additive="base">
                                        <p:cTn id="13" dur="500" fill="hold"/>
                                        <p:tgtEl>
                                          <p:spTgt spid="1628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28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2820">
                                            <p:txEl>
                                              <p:pRg st="2" end="2"/>
                                            </p:txEl>
                                          </p:spTgt>
                                        </p:tgtEl>
                                        <p:attrNameLst>
                                          <p:attrName>style.visibility</p:attrName>
                                        </p:attrNameLst>
                                      </p:cBhvr>
                                      <p:to>
                                        <p:strVal val="visible"/>
                                      </p:to>
                                    </p:set>
                                    <p:anim calcmode="lin" valueType="num">
                                      <p:cBhvr additive="base">
                                        <p:cTn id="19" dur="500" fill="hold"/>
                                        <p:tgtEl>
                                          <p:spTgt spid="1628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282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Great Zimbabwe</a:t>
            </a:r>
          </a:p>
        </p:txBody>
      </p:sp>
      <p:sp>
        <p:nvSpPr>
          <p:cNvPr id="163844" name="Rectangle 4"/>
          <p:cNvSpPr>
            <a:spLocks noGrp="1" noChangeArrowheads="1"/>
          </p:cNvSpPr>
          <p:nvPr>
            <p:ph type="body" sz="half" idx="2"/>
          </p:nvPr>
        </p:nvSpPr>
        <p:spPr/>
        <p:txBody>
          <a:bodyPr/>
          <a:lstStyle/>
          <a:p>
            <a:pPr eaLnBrk="1" hangingPunct="1">
              <a:lnSpc>
                <a:spcPct val="90000"/>
              </a:lnSpc>
            </a:pPr>
            <a:r>
              <a:rPr lang="en-US" sz="2200" smtClean="0"/>
              <a:t>The largest structure served as a king’s court.</a:t>
            </a:r>
          </a:p>
          <a:p>
            <a:pPr eaLnBrk="1" hangingPunct="1">
              <a:lnSpc>
                <a:spcPct val="90000"/>
              </a:lnSpc>
            </a:pPr>
            <a:r>
              <a:rPr lang="en-US" sz="2200" smtClean="0"/>
              <a:t>Mixed farming and cattle-herding was Great Zimbabwe’s economic base.</a:t>
            </a:r>
          </a:p>
          <a:p>
            <a:pPr eaLnBrk="1" hangingPunct="1">
              <a:lnSpc>
                <a:spcPct val="90000"/>
              </a:lnSpc>
            </a:pPr>
            <a:r>
              <a:rPr lang="en-US" sz="2200" smtClean="0"/>
              <a:t>Long distance trade mostly in gold</a:t>
            </a:r>
          </a:p>
          <a:p>
            <a:pPr eaLnBrk="1" hangingPunct="1">
              <a:lnSpc>
                <a:spcPct val="90000"/>
              </a:lnSpc>
            </a:pPr>
            <a:r>
              <a:rPr lang="en-US" sz="2200" smtClean="0"/>
              <a:t>Ecological crisis caused from overgrazing and the destruction of forests may have led to their decline.</a:t>
            </a:r>
            <a:endParaRPr lang="en-US" sz="2400" smtClean="0"/>
          </a:p>
        </p:txBody>
      </p:sp>
      <p:pic>
        <p:nvPicPr>
          <p:cNvPr id="66564" name="Picture 6" descr="250px-Great-Zimbabwe"/>
          <p:cNvPicPr>
            <a:picLocks noGrp="1" noChangeAspect="1" noChangeArrowheads="1"/>
          </p:cNvPicPr>
          <p:nvPr>
            <p:ph sz="half" idx="1"/>
          </p:nvPr>
        </p:nvPicPr>
        <p:blipFill>
          <a:blip r:embed="rId3"/>
          <a:srcRect/>
          <a:stretch>
            <a:fillRect/>
          </a:stretch>
        </p:blipFill>
        <p:spPr>
          <a:xfrm>
            <a:off x="685800" y="2759075"/>
            <a:ext cx="3810000" cy="255905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44">
                                            <p:txEl>
                                              <p:pRg st="0" end="0"/>
                                            </p:txEl>
                                          </p:spTgt>
                                        </p:tgtEl>
                                        <p:attrNameLst>
                                          <p:attrName>style.visibility</p:attrName>
                                        </p:attrNameLst>
                                      </p:cBhvr>
                                      <p:to>
                                        <p:strVal val="visible"/>
                                      </p:to>
                                    </p:set>
                                    <p:anim calcmode="lin" valueType="num">
                                      <p:cBhvr additive="base">
                                        <p:cTn id="7" dur="500" fill="hold"/>
                                        <p:tgtEl>
                                          <p:spTgt spid="1638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44">
                                            <p:txEl>
                                              <p:pRg st="1" end="1"/>
                                            </p:txEl>
                                          </p:spTgt>
                                        </p:tgtEl>
                                        <p:attrNameLst>
                                          <p:attrName>style.visibility</p:attrName>
                                        </p:attrNameLst>
                                      </p:cBhvr>
                                      <p:to>
                                        <p:strVal val="visible"/>
                                      </p:to>
                                    </p:set>
                                    <p:anim calcmode="lin" valueType="num">
                                      <p:cBhvr additive="base">
                                        <p:cTn id="13" dur="500" fill="hold"/>
                                        <p:tgtEl>
                                          <p:spTgt spid="1638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44">
                                            <p:txEl>
                                              <p:pRg st="2" end="2"/>
                                            </p:txEl>
                                          </p:spTgt>
                                        </p:tgtEl>
                                        <p:attrNameLst>
                                          <p:attrName>style.visibility</p:attrName>
                                        </p:attrNameLst>
                                      </p:cBhvr>
                                      <p:to>
                                        <p:strVal val="visible"/>
                                      </p:to>
                                    </p:set>
                                    <p:anim calcmode="lin" valueType="num">
                                      <p:cBhvr additive="base">
                                        <p:cTn id="19" dur="500" fill="hold"/>
                                        <p:tgtEl>
                                          <p:spTgt spid="16384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44">
                                            <p:txEl>
                                              <p:pRg st="3" end="3"/>
                                            </p:txEl>
                                          </p:spTgt>
                                        </p:tgtEl>
                                        <p:attrNameLst>
                                          <p:attrName>style.visibility</p:attrName>
                                        </p:attrNameLst>
                                      </p:cBhvr>
                                      <p:to>
                                        <p:strVal val="visible"/>
                                      </p:to>
                                    </p:set>
                                    <p:anim calcmode="lin" valueType="num">
                                      <p:cBhvr additive="base">
                                        <p:cTn id="25" dur="500" fill="hold"/>
                                        <p:tgtEl>
                                          <p:spTgt spid="16384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4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Great Zimbabwe</a:t>
            </a:r>
          </a:p>
        </p:txBody>
      </p:sp>
      <p:sp>
        <p:nvSpPr>
          <p:cNvPr id="71683" name="Rectangle 3"/>
          <p:cNvSpPr>
            <a:spLocks noGrp="1" noChangeArrowheads="1"/>
          </p:cNvSpPr>
          <p:nvPr>
            <p:ph type="body" idx="1"/>
          </p:nvPr>
        </p:nvSpPr>
        <p:spPr/>
        <p:txBody>
          <a:bodyPr/>
          <a:lstStyle/>
          <a:p>
            <a:pPr eaLnBrk="1" hangingPunct="1">
              <a:lnSpc>
                <a:spcPct val="90000"/>
              </a:lnSpc>
            </a:pPr>
            <a:r>
              <a:rPr lang="en-US" sz="2500" smtClean="0"/>
              <a:t>While there is little known about Great Zimbabwe, its size and influence on the region is just recently being rediscovered.</a:t>
            </a:r>
          </a:p>
          <a:p>
            <a:pPr eaLnBrk="1" hangingPunct="1">
              <a:lnSpc>
                <a:spcPct val="90000"/>
              </a:lnSpc>
            </a:pPr>
            <a:r>
              <a:rPr lang="en-US" sz="2500" smtClean="0"/>
              <a:t>European disbelief in a Bantu-speaking empire is still under debate in some academic circles.</a:t>
            </a:r>
          </a:p>
          <a:p>
            <a:pPr eaLnBrk="1" hangingPunct="1">
              <a:lnSpc>
                <a:spcPct val="90000"/>
              </a:lnSpc>
            </a:pPr>
            <a:r>
              <a:rPr lang="en-US" sz="2500" smtClean="0"/>
              <a:t>The European belief that Africans were not capable of such an advanced kingdom fueled the speculation of the kingdom as a lost kingdom of some White nation perhaps the Queen of Sheba.</a:t>
            </a:r>
            <a:endParaRPr lang="en-US" sz="28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2"/>
          <p:cNvSpPr>
            <a:spLocks noChangeArrowheads="1" noChangeShapeType="1" noTextEdit="1"/>
          </p:cNvSpPr>
          <p:nvPr/>
        </p:nvSpPr>
        <p:spPr bwMode="auto">
          <a:xfrm>
            <a:off x="1752600" y="1828800"/>
            <a:ext cx="5562600" cy="3352800"/>
          </a:xfrm>
          <a:prstGeom prst="rect">
            <a:avLst/>
          </a:prstGeom>
        </p:spPr>
        <p:txBody>
          <a:bodyPr wrap="none" fromWordArt="1">
            <a:prstTxWarp prst="textFadeUp">
              <a:avLst>
                <a:gd name="adj" fmla="val 9991"/>
              </a:avLst>
            </a:prstTxWarp>
          </a:bodyPr>
          <a:lstStyle/>
          <a:p>
            <a:pPr algn="ctr"/>
            <a:r>
              <a:rPr lang="en-US" sz="48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Swahili Coast</a:t>
            </a:r>
          </a:p>
        </p:txBody>
      </p:sp>
      <p:sp>
        <p:nvSpPr>
          <p:cNvPr id="68611" name="Text Box 3"/>
          <p:cNvSpPr txBox="1">
            <a:spLocks noChangeArrowheads="1"/>
          </p:cNvSpPr>
          <p:nvPr/>
        </p:nvSpPr>
        <p:spPr bwMode="auto">
          <a:xfrm>
            <a:off x="228600" y="6096000"/>
            <a:ext cx="1828800" cy="396875"/>
          </a:xfrm>
          <a:prstGeom prst="rect">
            <a:avLst/>
          </a:prstGeom>
          <a:noFill/>
          <a:ln w="9525">
            <a:noFill/>
            <a:miter lim="800000"/>
            <a:headEnd/>
            <a:tailEnd/>
          </a:ln>
        </p:spPr>
        <p:txBody>
          <a:bodyPr>
            <a:spAutoFit/>
          </a:bodyPr>
          <a:lstStyle/>
          <a:p>
            <a:pPr>
              <a:spcBef>
                <a:spcPct val="50000"/>
              </a:spcBef>
            </a:pPr>
            <a:r>
              <a:rPr lang="en-US" sz="1000"/>
              <a:t>http://www.exzooberance.com</a:t>
            </a: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Swahili coast</a:t>
            </a:r>
          </a:p>
        </p:txBody>
      </p:sp>
      <p:sp>
        <p:nvSpPr>
          <p:cNvPr id="69635" name="Rectangle 4"/>
          <p:cNvSpPr>
            <a:spLocks noGrp="1" noChangeArrowheads="1"/>
          </p:cNvSpPr>
          <p:nvPr>
            <p:ph type="body" sz="half" idx="2"/>
          </p:nvPr>
        </p:nvSpPr>
        <p:spPr/>
        <p:txBody>
          <a:bodyPr/>
          <a:lstStyle/>
          <a:p>
            <a:pPr eaLnBrk="1" hangingPunct="1"/>
            <a:r>
              <a:rPr lang="en-US" sz="2800" smtClean="0"/>
              <a:t>1800 miles long</a:t>
            </a:r>
          </a:p>
          <a:p>
            <a:pPr eaLnBrk="1" hangingPunct="1"/>
            <a:r>
              <a:rPr lang="en-US" sz="2800" smtClean="0"/>
              <a:t>Diffusion from Indian, Arab, Chinese, and others</a:t>
            </a:r>
          </a:p>
          <a:p>
            <a:pPr eaLnBrk="1" hangingPunct="1"/>
            <a:r>
              <a:rPr lang="en-US" sz="2800" smtClean="0"/>
              <a:t>Islam perhaps most enduring</a:t>
            </a:r>
          </a:p>
        </p:txBody>
      </p:sp>
      <p:pic>
        <p:nvPicPr>
          <p:cNvPr id="69636" name="Picture 6" descr="images"/>
          <p:cNvPicPr>
            <a:picLocks noGrp="1" noChangeAspect="1" noChangeArrowheads="1"/>
          </p:cNvPicPr>
          <p:nvPr>
            <p:ph sz="half" idx="1"/>
          </p:nvPr>
        </p:nvPicPr>
        <p:blipFill>
          <a:blip r:embed="rId2"/>
          <a:srcRect/>
          <a:stretch>
            <a:fillRect/>
          </a:stretch>
        </p:blipFill>
        <p:spPr>
          <a:xfrm>
            <a:off x="685800" y="2546350"/>
            <a:ext cx="3810000" cy="2984500"/>
          </a:xfrm>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Swahili Coast</a:t>
            </a:r>
          </a:p>
        </p:txBody>
      </p:sp>
      <p:sp>
        <p:nvSpPr>
          <p:cNvPr id="245763" name="Rectangle 3"/>
          <p:cNvSpPr>
            <a:spLocks noGrp="1" noChangeArrowheads="1"/>
          </p:cNvSpPr>
          <p:nvPr>
            <p:ph type="body" idx="1"/>
          </p:nvPr>
        </p:nvSpPr>
        <p:spPr/>
        <p:txBody>
          <a:bodyPr/>
          <a:lstStyle/>
          <a:p>
            <a:pPr eaLnBrk="1" hangingPunct="1"/>
            <a:r>
              <a:rPr lang="en-US" sz="2800" smtClean="0"/>
              <a:t>While the Swahili Coast had kingdoms, it was not controled by just one kingdom.  </a:t>
            </a:r>
          </a:p>
          <a:p>
            <a:pPr eaLnBrk="1" hangingPunct="1"/>
            <a:r>
              <a:rPr lang="en-US" sz="2800" smtClean="0"/>
              <a:t>The region was a center hub of trade and commerce in east Africa.</a:t>
            </a:r>
          </a:p>
          <a:p>
            <a:pPr eaLnBrk="1" hangingPunct="1"/>
            <a:r>
              <a:rPr lang="en-US" sz="2800" smtClean="0"/>
              <a:t>The introduction of various traditions such as Islam helped to shape the character of the Swahili Coast.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additive="base">
                                        <p:cTn id="7" dur="500" fill="hold"/>
                                        <p:tgtEl>
                                          <p:spTgt spid="245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63">
                                            <p:txEl>
                                              <p:pRg st="1" end="1"/>
                                            </p:txEl>
                                          </p:spTgt>
                                        </p:tgtEl>
                                        <p:attrNameLst>
                                          <p:attrName>style.visibility</p:attrName>
                                        </p:attrNameLst>
                                      </p:cBhvr>
                                      <p:to>
                                        <p:strVal val="visible"/>
                                      </p:to>
                                    </p:set>
                                    <p:anim calcmode="lin" valueType="num">
                                      <p:cBhvr additive="base">
                                        <p:cTn id="13" dur="500" fill="hold"/>
                                        <p:tgtEl>
                                          <p:spTgt spid="245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63">
                                            <p:txEl>
                                              <p:pRg st="2" end="2"/>
                                            </p:txEl>
                                          </p:spTgt>
                                        </p:tgtEl>
                                        <p:attrNameLst>
                                          <p:attrName>style.visibility</p:attrName>
                                        </p:attrNameLst>
                                      </p:cBhvr>
                                      <p:to>
                                        <p:strVal val="visible"/>
                                      </p:to>
                                    </p:set>
                                    <p:anim calcmode="lin" valueType="num">
                                      <p:cBhvr additive="base">
                                        <p:cTn id="19" dur="500" fill="hold"/>
                                        <p:tgtEl>
                                          <p:spTgt spid="245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Swahili Coast</a:t>
            </a:r>
          </a:p>
        </p:txBody>
      </p:sp>
      <p:sp>
        <p:nvSpPr>
          <p:cNvPr id="247811" name="Rectangle 3"/>
          <p:cNvSpPr>
            <a:spLocks noGrp="1" noChangeArrowheads="1"/>
          </p:cNvSpPr>
          <p:nvPr>
            <p:ph type="body" idx="1"/>
          </p:nvPr>
        </p:nvSpPr>
        <p:spPr/>
        <p:txBody>
          <a:bodyPr/>
          <a:lstStyle/>
          <a:p>
            <a:pPr eaLnBrk="1" hangingPunct="1">
              <a:lnSpc>
                <a:spcPct val="90000"/>
              </a:lnSpc>
            </a:pPr>
            <a:r>
              <a:rPr lang="en-US" sz="2600" smtClean="0"/>
              <a:t>While trans-Saharan caravan traffic linked west Africa to the larger trading world, merchant mariners sailing in the sea lanes of the Indian Ocean formed a similar service for coastal east Africa or the Swahili Coast.</a:t>
            </a:r>
          </a:p>
          <a:p>
            <a:pPr eaLnBrk="1" hangingPunct="1">
              <a:lnSpc>
                <a:spcPct val="90000"/>
              </a:lnSpc>
            </a:pPr>
            <a:r>
              <a:rPr lang="en-US" sz="2600" smtClean="0"/>
              <a:t>Swahili is an Arabic term meaning “coasters.”</a:t>
            </a:r>
          </a:p>
          <a:p>
            <a:pPr eaLnBrk="1" hangingPunct="1">
              <a:lnSpc>
                <a:spcPct val="90000"/>
              </a:lnSpc>
            </a:pPr>
            <a:r>
              <a:rPr lang="en-US" sz="2600" smtClean="0"/>
              <a:t>The Swahili dominated the east African coast from Mogadishu in ht north to Kilwa, the Comoro Islands, and Sofala in the south.</a:t>
            </a:r>
            <a:endParaRPr lang="en-US" sz="28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additive="base">
                                        <p:cTn id="7" dur="500" fill="hold"/>
                                        <p:tgtEl>
                                          <p:spTgt spid="247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78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7811">
                                            <p:txEl>
                                              <p:pRg st="1" end="1"/>
                                            </p:txEl>
                                          </p:spTgt>
                                        </p:tgtEl>
                                        <p:attrNameLst>
                                          <p:attrName>style.visibility</p:attrName>
                                        </p:attrNameLst>
                                      </p:cBhvr>
                                      <p:to>
                                        <p:strVal val="visible"/>
                                      </p:to>
                                    </p:set>
                                    <p:anim calcmode="lin" valueType="num">
                                      <p:cBhvr additive="base">
                                        <p:cTn id="13" dur="500" fill="hold"/>
                                        <p:tgtEl>
                                          <p:spTgt spid="247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78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7811">
                                            <p:txEl>
                                              <p:pRg st="2" end="2"/>
                                            </p:txEl>
                                          </p:spTgt>
                                        </p:tgtEl>
                                        <p:attrNameLst>
                                          <p:attrName>style.visibility</p:attrName>
                                        </p:attrNameLst>
                                      </p:cBhvr>
                                      <p:to>
                                        <p:strVal val="visible"/>
                                      </p:to>
                                    </p:set>
                                    <p:anim calcmode="lin" valueType="num">
                                      <p:cBhvr additive="base">
                                        <p:cTn id="19" dur="500" fill="hold"/>
                                        <p:tgtEl>
                                          <p:spTgt spid="2478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78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The Bantu</a:t>
            </a:r>
          </a:p>
        </p:txBody>
      </p:sp>
      <p:sp>
        <p:nvSpPr>
          <p:cNvPr id="24579" name="Rectangle 3"/>
          <p:cNvSpPr>
            <a:spLocks noGrp="1" noChangeArrowheads="1"/>
          </p:cNvSpPr>
          <p:nvPr>
            <p:ph type="body" idx="1"/>
          </p:nvPr>
        </p:nvSpPr>
        <p:spPr/>
        <p:txBody>
          <a:bodyPr/>
          <a:lstStyle/>
          <a:p>
            <a:pPr eaLnBrk="1" hangingPunct="1">
              <a:lnSpc>
                <a:spcPct val="90000"/>
              </a:lnSpc>
            </a:pPr>
            <a:r>
              <a:rPr lang="en-US" sz="2400" smtClean="0"/>
              <a:t>Located initially in the lower Niger Valleys, the Bantu began to migrate from West Africa spreading their language, knowledge of iron production, and their experience with settled tropical agriculture.</a:t>
            </a:r>
          </a:p>
          <a:p>
            <a:pPr eaLnBrk="1" hangingPunct="1">
              <a:lnSpc>
                <a:spcPct val="90000"/>
              </a:lnSpc>
            </a:pPr>
            <a:r>
              <a:rPr lang="en-US" sz="2400" smtClean="0"/>
              <a:t>Between 500 B.C.E. to 500 C.E., this migration would move Bantu innovations and inherited innovations throughout central Africa and onto to southern Africa.</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Swahili Coast</a:t>
            </a:r>
          </a:p>
        </p:txBody>
      </p:sp>
      <p:sp>
        <p:nvSpPr>
          <p:cNvPr id="248835" name="Rectangle 3"/>
          <p:cNvSpPr>
            <a:spLocks noGrp="1" noChangeArrowheads="1"/>
          </p:cNvSpPr>
          <p:nvPr>
            <p:ph type="body" idx="1"/>
          </p:nvPr>
        </p:nvSpPr>
        <p:spPr/>
        <p:txBody>
          <a:bodyPr/>
          <a:lstStyle/>
          <a:p>
            <a:pPr eaLnBrk="1" hangingPunct="1">
              <a:lnSpc>
                <a:spcPct val="90000"/>
              </a:lnSpc>
            </a:pPr>
            <a:r>
              <a:rPr lang="en-US" sz="2800" smtClean="0"/>
              <a:t>By the tenth century, Swahili society attracted increasing attention from Islamic merchants.</a:t>
            </a:r>
          </a:p>
          <a:p>
            <a:pPr eaLnBrk="1" hangingPunct="1">
              <a:lnSpc>
                <a:spcPct val="90000"/>
              </a:lnSpc>
            </a:pPr>
            <a:r>
              <a:rPr lang="en-US" sz="2800" smtClean="0"/>
              <a:t>From the interior regions of east Africa, the Swahili obtained gold, slaves, ivory, and exotic local products.</a:t>
            </a:r>
          </a:p>
          <a:p>
            <a:pPr eaLnBrk="1" hangingPunct="1">
              <a:lnSpc>
                <a:spcPct val="90000"/>
              </a:lnSpc>
            </a:pPr>
            <a:r>
              <a:rPr lang="en-US" sz="2800" smtClean="0"/>
              <a:t>In exchange, the Swahili city-states received pottery, glass, and textiles that the Muslim merchants brought from Persia, India, and China.</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 calcmode="lin" valueType="num">
                                      <p:cBhvr additive="base">
                                        <p:cTn id="7" dur="500" fill="hold"/>
                                        <p:tgtEl>
                                          <p:spTgt spid="248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88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8835">
                                            <p:txEl>
                                              <p:pRg st="1" end="1"/>
                                            </p:txEl>
                                          </p:spTgt>
                                        </p:tgtEl>
                                        <p:attrNameLst>
                                          <p:attrName>style.visibility</p:attrName>
                                        </p:attrNameLst>
                                      </p:cBhvr>
                                      <p:to>
                                        <p:strVal val="visible"/>
                                      </p:to>
                                    </p:set>
                                    <p:anim calcmode="lin" valueType="num">
                                      <p:cBhvr additive="base">
                                        <p:cTn id="13" dur="500" fill="hold"/>
                                        <p:tgtEl>
                                          <p:spTgt spid="2488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88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8835">
                                            <p:txEl>
                                              <p:pRg st="2" end="2"/>
                                            </p:txEl>
                                          </p:spTgt>
                                        </p:tgtEl>
                                        <p:attrNameLst>
                                          <p:attrName>style.visibility</p:attrName>
                                        </p:attrNameLst>
                                      </p:cBhvr>
                                      <p:to>
                                        <p:strVal val="visible"/>
                                      </p:to>
                                    </p:set>
                                    <p:anim calcmode="lin" valueType="num">
                                      <p:cBhvr additive="base">
                                        <p:cTn id="19" dur="500" fill="hold"/>
                                        <p:tgtEl>
                                          <p:spTgt spid="2488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88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Swahili City-States</a:t>
            </a:r>
          </a:p>
        </p:txBody>
      </p:sp>
      <p:sp>
        <p:nvSpPr>
          <p:cNvPr id="249859" name="Rectangle 3"/>
          <p:cNvSpPr>
            <a:spLocks noGrp="1" noChangeArrowheads="1"/>
          </p:cNvSpPr>
          <p:nvPr>
            <p:ph type="body" idx="1"/>
          </p:nvPr>
        </p:nvSpPr>
        <p:spPr/>
        <p:txBody>
          <a:bodyPr/>
          <a:lstStyle/>
          <a:p>
            <a:pPr eaLnBrk="1" hangingPunct="1">
              <a:lnSpc>
                <a:spcPct val="90000"/>
              </a:lnSpc>
            </a:pPr>
            <a:r>
              <a:rPr lang="en-US" sz="2800" smtClean="0"/>
              <a:t>By the 11th and 12th Century, trade had brought tremendous wealth to coastal east Africa.</a:t>
            </a:r>
          </a:p>
          <a:p>
            <a:pPr eaLnBrk="1" hangingPunct="1">
              <a:lnSpc>
                <a:spcPct val="90000"/>
              </a:lnSpc>
            </a:pPr>
            <a:r>
              <a:rPr lang="en-US" sz="2800" smtClean="0"/>
              <a:t>Mogadishu, Lamu, Malindi, Mombasa, Zanzibar, Kilwa, Mozambique, and Sofala were some of the trade centers that eventually developed into powerful city-states governed by a king who supervised trade and organized public life in the region.</a:t>
            </a:r>
          </a:p>
          <a:p>
            <a:pPr eaLnBrk="1" hangingPunct="1">
              <a:lnSpc>
                <a:spcPct val="90000"/>
              </a:lnSpc>
            </a:pPr>
            <a:r>
              <a:rPr lang="en-US" sz="2800" smtClean="0"/>
              <a:t>Wood structures to Coral and stone based structures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 calcmode="lin" valueType="num">
                                      <p:cBhvr additive="base">
                                        <p:cTn id="7" dur="500" fill="hold"/>
                                        <p:tgtEl>
                                          <p:spTgt spid="249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98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9859">
                                            <p:txEl>
                                              <p:pRg st="1" end="1"/>
                                            </p:txEl>
                                          </p:spTgt>
                                        </p:tgtEl>
                                        <p:attrNameLst>
                                          <p:attrName>style.visibility</p:attrName>
                                        </p:attrNameLst>
                                      </p:cBhvr>
                                      <p:to>
                                        <p:strVal val="visible"/>
                                      </p:to>
                                    </p:set>
                                    <p:anim calcmode="lin" valueType="num">
                                      <p:cBhvr additive="base">
                                        <p:cTn id="13" dur="500" fill="hold"/>
                                        <p:tgtEl>
                                          <p:spTgt spid="249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98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9859">
                                            <p:txEl>
                                              <p:pRg st="2" end="2"/>
                                            </p:txEl>
                                          </p:spTgt>
                                        </p:tgtEl>
                                        <p:attrNameLst>
                                          <p:attrName>style.visibility</p:attrName>
                                        </p:attrNameLst>
                                      </p:cBhvr>
                                      <p:to>
                                        <p:strVal val="visible"/>
                                      </p:to>
                                    </p:set>
                                    <p:anim calcmode="lin" valueType="num">
                                      <p:cBhvr additive="base">
                                        <p:cTn id="19" dur="500" fill="hold"/>
                                        <p:tgtEl>
                                          <p:spTgt spid="249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98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East African Kingdoms</a:t>
            </a:r>
          </a:p>
        </p:txBody>
      </p:sp>
      <p:sp>
        <p:nvSpPr>
          <p:cNvPr id="250883" name="Rectangle 3"/>
          <p:cNvSpPr>
            <a:spLocks noGrp="1" noChangeArrowheads="1"/>
          </p:cNvSpPr>
          <p:nvPr>
            <p:ph type="body" idx="1"/>
          </p:nvPr>
        </p:nvSpPr>
        <p:spPr/>
        <p:txBody>
          <a:bodyPr/>
          <a:lstStyle/>
          <a:p>
            <a:pPr eaLnBrk="1" hangingPunct="1">
              <a:lnSpc>
                <a:spcPct val="90000"/>
              </a:lnSpc>
            </a:pPr>
            <a:r>
              <a:rPr lang="en-US" sz="2800" smtClean="0"/>
              <a:t>Recent archaeological discoveries are reshaping our picture of east African society.</a:t>
            </a:r>
          </a:p>
          <a:p>
            <a:pPr eaLnBrk="1" hangingPunct="1">
              <a:lnSpc>
                <a:spcPct val="90000"/>
              </a:lnSpc>
            </a:pPr>
            <a:r>
              <a:rPr lang="en-US" sz="2800" smtClean="0"/>
              <a:t>Racism and ethnic identification has helped to shape these previous conceptions of the Bantu-speaking peoples of this region.</a:t>
            </a:r>
          </a:p>
          <a:p>
            <a:pPr eaLnBrk="1" hangingPunct="1">
              <a:lnSpc>
                <a:spcPct val="90000"/>
              </a:lnSpc>
            </a:pPr>
            <a:r>
              <a:rPr lang="en-US" sz="2800" smtClean="0"/>
              <a:t>Like elsewhere, Islam laid a cultural foundation in East Africa but this cultural foundation was atop previous indigenous cultures.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 calcmode="lin" valueType="num">
                                      <p:cBhvr additive="base">
                                        <p:cTn id="7" dur="500" fill="hold"/>
                                        <p:tgtEl>
                                          <p:spTgt spid="250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08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0883">
                                            <p:txEl>
                                              <p:pRg st="1" end="1"/>
                                            </p:txEl>
                                          </p:spTgt>
                                        </p:tgtEl>
                                        <p:attrNameLst>
                                          <p:attrName>style.visibility</p:attrName>
                                        </p:attrNameLst>
                                      </p:cBhvr>
                                      <p:to>
                                        <p:strVal val="visible"/>
                                      </p:to>
                                    </p:set>
                                    <p:anim calcmode="lin" valueType="num">
                                      <p:cBhvr additive="base">
                                        <p:cTn id="13" dur="500" fill="hold"/>
                                        <p:tgtEl>
                                          <p:spTgt spid="250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08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0883">
                                            <p:txEl>
                                              <p:pRg st="2" end="2"/>
                                            </p:txEl>
                                          </p:spTgt>
                                        </p:tgtEl>
                                        <p:attrNameLst>
                                          <p:attrName>style.visibility</p:attrName>
                                        </p:attrNameLst>
                                      </p:cBhvr>
                                      <p:to>
                                        <p:strVal val="visible"/>
                                      </p:to>
                                    </p:set>
                                    <p:anim calcmode="lin" valueType="num">
                                      <p:cBhvr additive="base">
                                        <p:cTn id="19" dur="500" fill="hold"/>
                                        <p:tgtEl>
                                          <p:spTgt spid="2508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08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African Society</a:t>
            </a:r>
          </a:p>
        </p:txBody>
      </p:sp>
      <p:sp>
        <p:nvSpPr>
          <p:cNvPr id="251907" name="Rectangle 3"/>
          <p:cNvSpPr>
            <a:spLocks noGrp="1" noChangeArrowheads="1"/>
          </p:cNvSpPr>
          <p:nvPr>
            <p:ph type="body" idx="1"/>
          </p:nvPr>
        </p:nvSpPr>
        <p:spPr/>
        <p:txBody>
          <a:bodyPr/>
          <a:lstStyle/>
          <a:p>
            <a:pPr eaLnBrk="1" hangingPunct="1">
              <a:lnSpc>
                <a:spcPct val="90000"/>
              </a:lnSpc>
            </a:pPr>
            <a:r>
              <a:rPr lang="en-US" sz="2200" smtClean="0"/>
              <a:t>Africa is a land of tremendous diversity.</a:t>
            </a:r>
          </a:p>
          <a:p>
            <a:pPr eaLnBrk="1" hangingPunct="1">
              <a:lnSpc>
                <a:spcPct val="90000"/>
              </a:lnSpc>
            </a:pPr>
            <a:r>
              <a:rPr lang="en-US" sz="2200" smtClean="0"/>
              <a:t>The continent supported a wide array of societies and economies:  mobile bands of hunting and gathering peoples, fishing peoples, nomadic herders, subsistence farmers, to city-based societies that drew their livelihoods from mining, manufacturing, and trade.</a:t>
            </a:r>
          </a:p>
          <a:p>
            <a:pPr eaLnBrk="1" hangingPunct="1">
              <a:lnSpc>
                <a:spcPct val="90000"/>
              </a:lnSpc>
            </a:pPr>
            <a:r>
              <a:rPr lang="en-US" sz="2200" smtClean="0"/>
              <a:t>In kingdoms, empires, and city-states, African peoples developed complex societies with clearly defined classes:  ruling elites, military nobles, administrative officials, religious authorities, wealthy merchants, artisans, business entrepreneurs, common people, peasants, and slaves.</a:t>
            </a:r>
            <a:endParaRPr lang="en-US" sz="2800" smtClean="0"/>
          </a:p>
          <a:p>
            <a:pPr eaLnBrk="1" hangingPunct="1">
              <a:lnSpc>
                <a:spcPct val="90000"/>
              </a:lnSpc>
            </a:pPr>
            <a:endParaRPr lang="en-US" sz="28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 calcmode="lin" valueType="num">
                                      <p:cBhvr additive="base">
                                        <p:cTn id="7" dur="500" fill="hold"/>
                                        <p:tgtEl>
                                          <p:spTgt spid="251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19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1907">
                                            <p:txEl>
                                              <p:pRg st="1" end="1"/>
                                            </p:txEl>
                                          </p:spTgt>
                                        </p:tgtEl>
                                        <p:attrNameLst>
                                          <p:attrName>style.visibility</p:attrName>
                                        </p:attrNameLst>
                                      </p:cBhvr>
                                      <p:to>
                                        <p:strVal val="visible"/>
                                      </p:to>
                                    </p:set>
                                    <p:anim calcmode="lin" valueType="num">
                                      <p:cBhvr additive="base">
                                        <p:cTn id="13" dur="500" fill="hold"/>
                                        <p:tgtEl>
                                          <p:spTgt spid="251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19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1907">
                                            <p:txEl>
                                              <p:pRg st="2" end="2"/>
                                            </p:txEl>
                                          </p:spTgt>
                                        </p:tgtEl>
                                        <p:attrNameLst>
                                          <p:attrName>style.visibility</p:attrName>
                                        </p:attrNameLst>
                                      </p:cBhvr>
                                      <p:to>
                                        <p:strVal val="visible"/>
                                      </p:to>
                                    </p:set>
                                    <p:anim calcmode="lin" valueType="num">
                                      <p:cBhvr additive="base">
                                        <p:cTn id="19" dur="500" fill="hold"/>
                                        <p:tgtEl>
                                          <p:spTgt spid="251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19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African Society</a:t>
            </a:r>
          </a:p>
        </p:txBody>
      </p:sp>
      <p:sp>
        <p:nvSpPr>
          <p:cNvPr id="252931" name="Rectangle 3"/>
          <p:cNvSpPr>
            <a:spLocks noGrp="1" noChangeArrowheads="1"/>
          </p:cNvSpPr>
          <p:nvPr>
            <p:ph type="body" idx="1"/>
          </p:nvPr>
        </p:nvSpPr>
        <p:spPr/>
        <p:txBody>
          <a:bodyPr/>
          <a:lstStyle/>
          <a:p>
            <a:pPr eaLnBrk="1" hangingPunct="1">
              <a:lnSpc>
                <a:spcPct val="90000"/>
              </a:lnSpc>
            </a:pPr>
            <a:r>
              <a:rPr lang="en-US" sz="2800" smtClean="0"/>
              <a:t>These societies resembled those found in other settled, agricultural lands of Eurasia organized by powerful states.</a:t>
            </a:r>
          </a:p>
          <a:p>
            <a:pPr eaLnBrk="1" hangingPunct="1">
              <a:lnSpc>
                <a:spcPct val="90000"/>
              </a:lnSpc>
            </a:pPr>
            <a:r>
              <a:rPr lang="en-US" sz="2800" smtClean="0"/>
              <a:t>In the small states and kin-based societies of sub-Saharan Africa, social structures were different.</a:t>
            </a:r>
          </a:p>
          <a:p>
            <a:pPr eaLnBrk="1" hangingPunct="1">
              <a:lnSpc>
                <a:spcPct val="90000"/>
              </a:lnSpc>
            </a:pPr>
            <a:r>
              <a:rPr lang="en-US" sz="2800" smtClean="0"/>
              <a:t>Kinship, sex and gender expectations, and age groupings were the principal  considerations that determined social position.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additive="base">
                                        <p:cTn id="7" dur="500" fill="hold"/>
                                        <p:tgtEl>
                                          <p:spTgt spid="252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29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2931">
                                            <p:txEl>
                                              <p:pRg st="1" end="1"/>
                                            </p:txEl>
                                          </p:spTgt>
                                        </p:tgtEl>
                                        <p:attrNameLst>
                                          <p:attrName>style.visibility</p:attrName>
                                        </p:attrNameLst>
                                      </p:cBhvr>
                                      <p:to>
                                        <p:strVal val="visible"/>
                                      </p:to>
                                    </p:set>
                                    <p:anim calcmode="lin" valueType="num">
                                      <p:cBhvr additive="base">
                                        <p:cTn id="13" dur="500" fill="hold"/>
                                        <p:tgtEl>
                                          <p:spTgt spid="252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29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2931">
                                            <p:txEl>
                                              <p:pRg st="2" end="2"/>
                                            </p:txEl>
                                          </p:spTgt>
                                        </p:tgtEl>
                                        <p:attrNameLst>
                                          <p:attrName>style.visibility</p:attrName>
                                        </p:attrNameLst>
                                      </p:cBhvr>
                                      <p:to>
                                        <p:strVal val="visible"/>
                                      </p:to>
                                    </p:set>
                                    <p:anim calcmode="lin" valueType="num">
                                      <p:cBhvr additive="base">
                                        <p:cTn id="19" dur="500" fill="hold"/>
                                        <p:tgtEl>
                                          <p:spTgt spid="252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29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Kinship Groups</a:t>
            </a:r>
          </a:p>
        </p:txBody>
      </p:sp>
      <p:sp>
        <p:nvSpPr>
          <p:cNvPr id="253955" name="Rectangle 3"/>
          <p:cNvSpPr>
            <a:spLocks noGrp="1" noChangeArrowheads="1"/>
          </p:cNvSpPr>
          <p:nvPr>
            <p:ph type="body" idx="1"/>
          </p:nvPr>
        </p:nvSpPr>
        <p:spPr/>
        <p:txBody>
          <a:bodyPr/>
          <a:lstStyle/>
          <a:p>
            <a:pPr eaLnBrk="1" hangingPunct="1">
              <a:lnSpc>
                <a:spcPct val="90000"/>
              </a:lnSpc>
            </a:pPr>
            <a:r>
              <a:rPr lang="en-US" sz="2800" smtClean="0"/>
              <a:t>Extended families and clans served as the main foundation of social and economic organization in small-scale agricultural societies.</a:t>
            </a:r>
          </a:p>
          <a:p>
            <a:pPr eaLnBrk="1" hangingPunct="1">
              <a:lnSpc>
                <a:spcPct val="90000"/>
              </a:lnSpc>
            </a:pPr>
            <a:r>
              <a:rPr lang="en-US" sz="2800" smtClean="0"/>
              <a:t>Private owned property did not exist;  common lands</a:t>
            </a:r>
          </a:p>
          <a:p>
            <a:pPr eaLnBrk="1" hangingPunct="1">
              <a:lnSpc>
                <a:spcPct val="90000"/>
              </a:lnSpc>
            </a:pPr>
            <a:r>
              <a:rPr lang="en-US" sz="2800" smtClean="0"/>
              <a:t>Gender roles and expectations were different than in other lands</a:t>
            </a:r>
          </a:p>
          <a:p>
            <a:pPr eaLnBrk="1" hangingPunct="1">
              <a:lnSpc>
                <a:spcPct val="90000"/>
              </a:lnSpc>
            </a:pPr>
            <a:r>
              <a:rPr lang="en-US" sz="2800" smtClean="0"/>
              <a:t>Creator god and lesser gods and spirits to the arrival of Christianity and Islam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 calcmode="lin" valueType="num">
                                      <p:cBhvr additive="base">
                                        <p:cTn id="7" dur="500" fill="hold"/>
                                        <p:tgtEl>
                                          <p:spTgt spid="253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39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3955">
                                            <p:txEl>
                                              <p:pRg st="1" end="1"/>
                                            </p:txEl>
                                          </p:spTgt>
                                        </p:tgtEl>
                                        <p:attrNameLst>
                                          <p:attrName>style.visibility</p:attrName>
                                        </p:attrNameLst>
                                      </p:cBhvr>
                                      <p:to>
                                        <p:strVal val="visible"/>
                                      </p:to>
                                    </p:set>
                                    <p:anim calcmode="lin" valueType="num">
                                      <p:cBhvr additive="base">
                                        <p:cTn id="13" dur="500" fill="hold"/>
                                        <p:tgtEl>
                                          <p:spTgt spid="253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39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3955">
                                            <p:txEl>
                                              <p:pRg st="2" end="2"/>
                                            </p:txEl>
                                          </p:spTgt>
                                        </p:tgtEl>
                                        <p:attrNameLst>
                                          <p:attrName>style.visibility</p:attrName>
                                        </p:attrNameLst>
                                      </p:cBhvr>
                                      <p:to>
                                        <p:strVal val="visible"/>
                                      </p:to>
                                    </p:set>
                                    <p:anim calcmode="lin" valueType="num">
                                      <p:cBhvr additive="base">
                                        <p:cTn id="19" dur="500" fill="hold"/>
                                        <p:tgtEl>
                                          <p:spTgt spid="2539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39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3955">
                                            <p:txEl>
                                              <p:pRg st="3" end="3"/>
                                            </p:txEl>
                                          </p:spTgt>
                                        </p:tgtEl>
                                        <p:attrNameLst>
                                          <p:attrName>style.visibility</p:attrName>
                                        </p:attrNameLst>
                                      </p:cBhvr>
                                      <p:to>
                                        <p:strVal val="visible"/>
                                      </p:to>
                                    </p:set>
                                    <p:anim calcmode="lin" valueType="num">
                                      <p:cBhvr additive="base">
                                        <p:cTn id="25" dur="500" fill="hold"/>
                                        <p:tgtEl>
                                          <p:spTgt spid="2539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39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Conclusions</a:t>
            </a:r>
          </a:p>
        </p:txBody>
      </p:sp>
      <p:sp>
        <p:nvSpPr>
          <p:cNvPr id="254979" name="Rectangle 3"/>
          <p:cNvSpPr>
            <a:spLocks noGrp="1" noChangeArrowheads="1"/>
          </p:cNvSpPr>
          <p:nvPr>
            <p:ph type="body" idx="1"/>
          </p:nvPr>
        </p:nvSpPr>
        <p:spPr/>
        <p:txBody>
          <a:bodyPr/>
          <a:lstStyle/>
          <a:p>
            <a:pPr eaLnBrk="1" hangingPunct="1">
              <a:lnSpc>
                <a:spcPct val="90000"/>
              </a:lnSpc>
            </a:pPr>
            <a:r>
              <a:rPr lang="en-US" sz="2400" smtClean="0"/>
              <a:t>States and societies of sub-Saharan Africa differed considerably from those in other parts of the eastern hemisphere.</a:t>
            </a:r>
          </a:p>
          <a:p>
            <a:pPr eaLnBrk="1" hangingPunct="1">
              <a:lnSpc>
                <a:spcPct val="90000"/>
              </a:lnSpc>
            </a:pPr>
            <a:r>
              <a:rPr lang="en-US" sz="2400" smtClean="0"/>
              <a:t>Agricultural based kin groups rather than state structures</a:t>
            </a:r>
          </a:p>
          <a:p>
            <a:pPr eaLnBrk="1" hangingPunct="1">
              <a:lnSpc>
                <a:spcPct val="90000"/>
              </a:lnSpc>
            </a:pPr>
            <a:r>
              <a:rPr lang="en-US" sz="2400" smtClean="0"/>
              <a:t>Interaction with other groups forged large city-states and imperial empires</a:t>
            </a:r>
          </a:p>
          <a:p>
            <a:pPr eaLnBrk="1" hangingPunct="1">
              <a:lnSpc>
                <a:spcPct val="90000"/>
              </a:lnSpc>
            </a:pPr>
            <a:r>
              <a:rPr lang="en-US" sz="2400" smtClean="0"/>
              <a:t>Gold, salt, ivory, and slaves from Africa became mainstays in other regions</a:t>
            </a:r>
          </a:p>
          <a:p>
            <a:pPr eaLnBrk="1" hangingPunct="1">
              <a:lnSpc>
                <a:spcPct val="90000"/>
              </a:lnSpc>
            </a:pPr>
            <a:r>
              <a:rPr lang="en-US" sz="2400" smtClean="0"/>
              <a:t>By 1500 C.E. African traditions and Islamic influences had combined to fashion a series of powerful, productive, and distinctive societies in sub-Saharan Africa.</a:t>
            </a:r>
            <a:endParaRPr lang="en-US" sz="28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4979">
                                            <p:txEl>
                                              <p:pRg st="1" end="1"/>
                                            </p:txEl>
                                          </p:spTgt>
                                        </p:tgtEl>
                                        <p:attrNameLst>
                                          <p:attrName>style.visibility</p:attrName>
                                        </p:attrNameLst>
                                      </p:cBhvr>
                                      <p:to>
                                        <p:strVal val="visible"/>
                                      </p:to>
                                    </p:set>
                                    <p:anim calcmode="lin" valueType="num">
                                      <p:cBhvr additive="base">
                                        <p:cTn id="13" dur="500" fill="hold"/>
                                        <p:tgtEl>
                                          <p:spTgt spid="2549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49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4979">
                                            <p:txEl>
                                              <p:pRg st="2" end="2"/>
                                            </p:txEl>
                                          </p:spTgt>
                                        </p:tgtEl>
                                        <p:attrNameLst>
                                          <p:attrName>style.visibility</p:attrName>
                                        </p:attrNameLst>
                                      </p:cBhvr>
                                      <p:to>
                                        <p:strVal val="visible"/>
                                      </p:to>
                                    </p:set>
                                    <p:anim calcmode="lin" valueType="num">
                                      <p:cBhvr additive="base">
                                        <p:cTn id="19" dur="500" fill="hold"/>
                                        <p:tgtEl>
                                          <p:spTgt spid="2549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49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4979">
                                            <p:txEl>
                                              <p:pRg st="3" end="3"/>
                                            </p:txEl>
                                          </p:spTgt>
                                        </p:tgtEl>
                                        <p:attrNameLst>
                                          <p:attrName>style.visibility</p:attrName>
                                        </p:attrNameLst>
                                      </p:cBhvr>
                                      <p:to>
                                        <p:strVal val="visible"/>
                                      </p:to>
                                    </p:set>
                                    <p:anim calcmode="lin" valueType="num">
                                      <p:cBhvr additive="base">
                                        <p:cTn id="25" dur="500" fill="hold"/>
                                        <p:tgtEl>
                                          <p:spTgt spid="2549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49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4979">
                                            <p:txEl>
                                              <p:pRg st="4" end="4"/>
                                            </p:txEl>
                                          </p:spTgt>
                                        </p:tgtEl>
                                        <p:attrNameLst>
                                          <p:attrName>style.visibility</p:attrName>
                                        </p:attrNameLst>
                                      </p:cBhvr>
                                      <p:to>
                                        <p:strVal val="visible"/>
                                      </p:to>
                                    </p:set>
                                    <p:anim calcmode="lin" valueType="num">
                                      <p:cBhvr additive="base">
                                        <p:cTn id="31" dur="500" fill="hold"/>
                                        <p:tgtEl>
                                          <p:spTgt spid="2549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49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African Kingdoms</a:t>
            </a:r>
          </a:p>
        </p:txBody>
      </p:sp>
      <p:sp>
        <p:nvSpPr>
          <p:cNvPr id="267267" name="Rectangle 3"/>
          <p:cNvSpPr>
            <a:spLocks noGrp="1" noChangeArrowheads="1"/>
          </p:cNvSpPr>
          <p:nvPr>
            <p:ph type="body" idx="1"/>
          </p:nvPr>
        </p:nvSpPr>
        <p:spPr/>
        <p:txBody>
          <a:bodyPr/>
          <a:lstStyle/>
          <a:p>
            <a:pPr eaLnBrk="1" hangingPunct="1"/>
            <a:r>
              <a:rPr lang="en-US" sz="2400" smtClean="0"/>
              <a:t>Ghana   750-1076 </a:t>
            </a:r>
          </a:p>
          <a:p>
            <a:pPr eaLnBrk="1" hangingPunct="1"/>
            <a:r>
              <a:rPr lang="en-US" sz="2400" smtClean="0"/>
              <a:t>Mali   1235-1610</a:t>
            </a:r>
          </a:p>
          <a:p>
            <a:pPr eaLnBrk="1" hangingPunct="1"/>
            <a:r>
              <a:rPr lang="en-US" sz="2400" smtClean="0"/>
              <a:t>Songhay  1464-1612</a:t>
            </a:r>
          </a:p>
          <a:p>
            <a:pPr eaLnBrk="1" hangingPunct="1"/>
            <a:r>
              <a:rPr lang="en-US" sz="2400" smtClean="0"/>
              <a:t>Great Zimbabwe  11th -15th C.E.</a:t>
            </a:r>
          </a:p>
          <a:p>
            <a:pPr eaLnBrk="1" hangingPunct="1"/>
            <a:r>
              <a:rPr lang="en-US" sz="2400" smtClean="0"/>
              <a:t>Swahili coast  12th -15th C.E.</a:t>
            </a:r>
          </a:p>
          <a:p>
            <a:pPr eaLnBrk="1" hangingPunct="1"/>
            <a:endParaRPr lang="en-US" sz="2400" smtClean="0"/>
          </a:p>
          <a:p>
            <a:pPr eaLnBrk="1" hangingPunct="1"/>
            <a:r>
              <a:rPr lang="en-US" sz="2400" smtClean="0"/>
              <a:t>Many of the dates for these kingdoms are still debated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 calcmode="lin" valueType="num">
                                      <p:cBhvr additive="base">
                                        <p:cTn id="7" dur="500" fill="hold"/>
                                        <p:tgtEl>
                                          <p:spTgt spid="267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72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7267">
                                            <p:txEl>
                                              <p:pRg st="1" end="1"/>
                                            </p:txEl>
                                          </p:spTgt>
                                        </p:tgtEl>
                                        <p:attrNameLst>
                                          <p:attrName>style.visibility</p:attrName>
                                        </p:attrNameLst>
                                      </p:cBhvr>
                                      <p:to>
                                        <p:strVal val="visible"/>
                                      </p:to>
                                    </p:set>
                                    <p:anim calcmode="lin" valueType="num">
                                      <p:cBhvr additive="base">
                                        <p:cTn id="13" dur="500" fill="hold"/>
                                        <p:tgtEl>
                                          <p:spTgt spid="267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72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7267">
                                            <p:txEl>
                                              <p:pRg st="2" end="2"/>
                                            </p:txEl>
                                          </p:spTgt>
                                        </p:tgtEl>
                                        <p:attrNameLst>
                                          <p:attrName>style.visibility</p:attrName>
                                        </p:attrNameLst>
                                      </p:cBhvr>
                                      <p:to>
                                        <p:strVal val="visible"/>
                                      </p:to>
                                    </p:set>
                                    <p:anim calcmode="lin" valueType="num">
                                      <p:cBhvr additive="base">
                                        <p:cTn id="19" dur="500" fill="hold"/>
                                        <p:tgtEl>
                                          <p:spTgt spid="267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72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7267">
                                            <p:txEl>
                                              <p:pRg st="3" end="3"/>
                                            </p:txEl>
                                          </p:spTgt>
                                        </p:tgtEl>
                                        <p:attrNameLst>
                                          <p:attrName>style.visibility</p:attrName>
                                        </p:attrNameLst>
                                      </p:cBhvr>
                                      <p:to>
                                        <p:strVal val="visible"/>
                                      </p:to>
                                    </p:set>
                                    <p:anim calcmode="lin" valueType="num">
                                      <p:cBhvr additive="base">
                                        <p:cTn id="25" dur="500" fill="hold"/>
                                        <p:tgtEl>
                                          <p:spTgt spid="267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72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7267">
                                            <p:txEl>
                                              <p:pRg st="4" end="4"/>
                                            </p:txEl>
                                          </p:spTgt>
                                        </p:tgtEl>
                                        <p:attrNameLst>
                                          <p:attrName>style.visibility</p:attrName>
                                        </p:attrNameLst>
                                      </p:cBhvr>
                                      <p:to>
                                        <p:strVal val="visible"/>
                                      </p:to>
                                    </p:set>
                                    <p:anim calcmode="lin" valueType="num">
                                      <p:cBhvr additive="base">
                                        <p:cTn id="31" dur="500" fill="hold"/>
                                        <p:tgtEl>
                                          <p:spTgt spid="2672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72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7267">
                                            <p:txEl>
                                              <p:pRg st="6" end="6"/>
                                            </p:txEl>
                                          </p:spTgt>
                                        </p:tgtEl>
                                        <p:attrNameLst>
                                          <p:attrName>style.visibility</p:attrName>
                                        </p:attrNameLst>
                                      </p:cBhvr>
                                      <p:to>
                                        <p:strVal val="visible"/>
                                      </p:to>
                                    </p:set>
                                    <p:anim calcmode="lin" valueType="num">
                                      <p:cBhvr additive="base">
                                        <p:cTn id="37" dur="500" fill="hold"/>
                                        <p:tgtEl>
                                          <p:spTgt spid="26726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72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painting06"/>
          <p:cNvPicPr>
            <a:picLocks noChangeAspect="1" noChangeArrowheads="1"/>
          </p:cNvPicPr>
          <p:nvPr/>
        </p:nvPicPr>
        <p:blipFill>
          <a:blip r:embed="rId2"/>
          <a:srcRect/>
          <a:stretch>
            <a:fillRect/>
          </a:stretch>
        </p:blipFill>
        <p:spPr bwMode="auto">
          <a:xfrm>
            <a:off x="1676400" y="457200"/>
            <a:ext cx="5638800" cy="4919663"/>
          </a:xfrm>
          <a:prstGeom prst="rect">
            <a:avLst/>
          </a:prstGeom>
          <a:noFill/>
          <a:ln w="9525">
            <a:noFill/>
            <a:miter lim="800000"/>
            <a:headEnd/>
            <a:tailEnd/>
          </a:ln>
        </p:spPr>
      </p:pic>
      <p:sp>
        <p:nvSpPr>
          <p:cNvPr id="80899" name="WordArt 3"/>
          <p:cNvSpPr>
            <a:spLocks noChangeArrowheads="1" noChangeShapeType="1" noTextEdit="1"/>
          </p:cNvSpPr>
          <p:nvPr/>
        </p:nvSpPr>
        <p:spPr bwMode="auto">
          <a:xfrm>
            <a:off x="914400" y="4191000"/>
            <a:ext cx="7086600" cy="207645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latin typeface="Arial Black"/>
              </a:rPr>
              <a:t>Kingdoms of Africa</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lIns="90488" tIns="44450" rIns="90488" bIns="44450" anchor="b"/>
          <a:lstStyle/>
          <a:p>
            <a:pPr eaLnBrk="1" hangingPunct="1"/>
            <a:r>
              <a:rPr lang="en-US" smtClean="0"/>
              <a:t>Geographic Considerations</a:t>
            </a:r>
          </a:p>
        </p:txBody>
      </p:sp>
      <p:sp>
        <p:nvSpPr>
          <p:cNvPr id="151555" name="Rectangle 3"/>
          <p:cNvSpPr>
            <a:spLocks noGrp="1" noChangeArrowheads="1"/>
          </p:cNvSpPr>
          <p:nvPr>
            <p:ph type="body" idx="1"/>
          </p:nvPr>
        </p:nvSpPr>
        <p:spPr>
          <a:noFill/>
        </p:spPr>
        <p:txBody>
          <a:bodyPr lIns="90488" tIns="44450" rIns="90488" bIns="44450"/>
          <a:lstStyle/>
          <a:p>
            <a:pPr eaLnBrk="1" hangingPunct="1"/>
            <a:r>
              <a:rPr lang="en-US" sz="2400" smtClean="0"/>
              <a:t>North- Mediterranean- access to trade- coastal mountains- land for agriculture</a:t>
            </a:r>
          </a:p>
          <a:p>
            <a:pPr eaLnBrk="1" hangingPunct="1"/>
            <a:r>
              <a:rPr lang="en-US" sz="2400" smtClean="0"/>
              <a:t>East- Rift Valley- some mountains- Indian Ocean</a:t>
            </a:r>
          </a:p>
          <a:p>
            <a:pPr eaLnBrk="1" hangingPunct="1"/>
            <a:r>
              <a:rPr lang="en-US" sz="2400" smtClean="0"/>
              <a:t>West- grasslands and some rainforest along the Niger river</a:t>
            </a:r>
          </a:p>
          <a:p>
            <a:pPr eaLnBrk="1" hangingPunct="1"/>
            <a:r>
              <a:rPr lang="en-US" sz="2400" smtClean="0"/>
              <a:t>Central - equatorial- Congo-only real rainforest</a:t>
            </a:r>
          </a:p>
          <a:p>
            <a:pPr eaLnBrk="1" hangingPunct="1"/>
            <a:r>
              <a:rPr lang="en-US" sz="2400" smtClean="0"/>
              <a:t>South- high plateau- temperate climate-savanna</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5">
                                            <p:txEl>
                                              <p:pRg st="1" end="1"/>
                                            </p:txEl>
                                          </p:spTgt>
                                        </p:tgtEl>
                                        <p:attrNameLst>
                                          <p:attrName>style.visibility</p:attrName>
                                        </p:attrNameLst>
                                      </p:cBhvr>
                                      <p:to>
                                        <p:strVal val="visible"/>
                                      </p:to>
                                    </p:set>
                                    <p:anim calcmode="lin" valueType="num">
                                      <p:cBhvr additive="base">
                                        <p:cTn id="13" dur="500" fill="hold"/>
                                        <p:tgtEl>
                                          <p:spTgt spid="151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15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1555">
                                            <p:txEl>
                                              <p:pRg st="2" end="2"/>
                                            </p:txEl>
                                          </p:spTgt>
                                        </p:tgtEl>
                                        <p:attrNameLst>
                                          <p:attrName>style.visibility</p:attrName>
                                        </p:attrNameLst>
                                      </p:cBhvr>
                                      <p:to>
                                        <p:strVal val="visible"/>
                                      </p:to>
                                    </p:set>
                                    <p:anim calcmode="lin" valueType="num">
                                      <p:cBhvr additive="base">
                                        <p:cTn id="19" dur="500" fill="hold"/>
                                        <p:tgtEl>
                                          <p:spTgt spid="151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15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1555">
                                            <p:txEl>
                                              <p:pRg st="3" end="3"/>
                                            </p:txEl>
                                          </p:spTgt>
                                        </p:tgtEl>
                                        <p:attrNameLst>
                                          <p:attrName>style.visibility</p:attrName>
                                        </p:attrNameLst>
                                      </p:cBhvr>
                                      <p:to>
                                        <p:strVal val="visible"/>
                                      </p:to>
                                    </p:set>
                                    <p:anim calcmode="lin" valueType="num">
                                      <p:cBhvr additive="base">
                                        <p:cTn id="25" dur="500" fill="hold"/>
                                        <p:tgtEl>
                                          <p:spTgt spid="151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15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1555">
                                            <p:txEl>
                                              <p:pRg st="4" end="4"/>
                                            </p:txEl>
                                          </p:spTgt>
                                        </p:tgtEl>
                                        <p:attrNameLst>
                                          <p:attrName>style.visibility</p:attrName>
                                        </p:attrNameLst>
                                      </p:cBhvr>
                                      <p:to>
                                        <p:strVal val="visible"/>
                                      </p:to>
                                    </p:set>
                                    <p:anim calcmode="lin" valueType="num">
                                      <p:cBhvr additive="base">
                                        <p:cTn id="31" dur="500" fill="hold"/>
                                        <p:tgtEl>
                                          <p:spTgt spid="151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15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2286000"/>
            <a:ext cx="7772400" cy="1143000"/>
          </a:xfrm>
        </p:spPr>
        <p:txBody>
          <a:bodyPr/>
          <a:lstStyle/>
          <a:p>
            <a:pPr eaLnBrk="1" hangingPunct="1"/>
            <a:r>
              <a:rPr lang="en-US" smtClean="0"/>
              <a:t>African Kingdoms</a:t>
            </a:r>
          </a:p>
        </p:txBody>
      </p:sp>
      <p:sp>
        <p:nvSpPr>
          <p:cNvPr id="27651" name="Rectangle 4"/>
          <p:cNvSpPr>
            <a:spLocks noGrp="1" noChangeArrowheads="1"/>
          </p:cNvSpPr>
          <p:nvPr>
            <p:ph type="subTitle" idx="1"/>
          </p:nvPr>
        </p:nvSpPr>
        <p:spPr/>
        <p:txBody>
          <a:bodyPr/>
          <a:lstStyle/>
          <a:p>
            <a:pPr eaLnBrk="1" hangingPunct="1"/>
            <a:r>
              <a:rPr lang="en-US" smtClean="0"/>
              <a:t>800 C.E. -1600 C.E.</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African Kingdoms</a:t>
            </a:r>
          </a:p>
        </p:txBody>
      </p:sp>
      <p:sp>
        <p:nvSpPr>
          <p:cNvPr id="228355" name="Rectangle 3"/>
          <p:cNvSpPr>
            <a:spLocks noGrp="1" noChangeArrowheads="1"/>
          </p:cNvSpPr>
          <p:nvPr>
            <p:ph type="body" idx="1"/>
          </p:nvPr>
        </p:nvSpPr>
        <p:spPr/>
        <p:txBody>
          <a:bodyPr/>
          <a:lstStyle/>
          <a:p>
            <a:pPr eaLnBrk="1" hangingPunct="1"/>
            <a:r>
              <a:rPr lang="en-US" sz="2800" smtClean="0"/>
              <a:t>Ghana   750-1076 </a:t>
            </a:r>
          </a:p>
          <a:p>
            <a:pPr eaLnBrk="1" hangingPunct="1"/>
            <a:r>
              <a:rPr lang="en-US" sz="2800" smtClean="0"/>
              <a:t>Mali   1235-1610</a:t>
            </a:r>
          </a:p>
          <a:p>
            <a:pPr eaLnBrk="1" hangingPunct="1"/>
            <a:r>
              <a:rPr lang="en-US" sz="2800" smtClean="0"/>
              <a:t>Songhay  1464-1612</a:t>
            </a:r>
          </a:p>
          <a:p>
            <a:pPr eaLnBrk="1" hangingPunct="1"/>
            <a:r>
              <a:rPr lang="en-US" sz="2800" smtClean="0"/>
              <a:t>Great Zimbabwe  11th -15th C.E.</a:t>
            </a:r>
          </a:p>
          <a:p>
            <a:pPr eaLnBrk="1" hangingPunct="1"/>
            <a:r>
              <a:rPr lang="en-US" sz="2800" smtClean="0"/>
              <a:t>Swahili coast  12th -15th C.E.</a:t>
            </a:r>
          </a:p>
          <a:p>
            <a:pPr eaLnBrk="1" hangingPunct="1"/>
            <a:endParaRPr lang="en-US" sz="2800" smtClean="0"/>
          </a:p>
          <a:p>
            <a:pPr eaLnBrk="1" hangingPunct="1"/>
            <a:r>
              <a:rPr lang="en-US" sz="2800" smtClean="0"/>
              <a:t>Many of the dates for these kingdoms are still debated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 calcmode="lin" valueType="num">
                                      <p:cBhvr additive="base">
                                        <p:cTn id="7" dur="500" fill="hold"/>
                                        <p:tgtEl>
                                          <p:spTgt spid="228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83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8355">
                                            <p:txEl>
                                              <p:pRg st="1" end="1"/>
                                            </p:txEl>
                                          </p:spTgt>
                                        </p:tgtEl>
                                        <p:attrNameLst>
                                          <p:attrName>style.visibility</p:attrName>
                                        </p:attrNameLst>
                                      </p:cBhvr>
                                      <p:to>
                                        <p:strVal val="visible"/>
                                      </p:to>
                                    </p:set>
                                    <p:anim calcmode="lin" valueType="num">
                                      <p:cBhvr additive="base">
                                        <p:cTn id="13" dur="500" fill="hold"/>
                                        <p:tgtEl>
                                          <p:spTgt spid="2283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83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8355">
                                            <p:txEl>
                                              <p:pRg st="2" end="2"/>
                                            </p:txEl>
                                          </p:spTgt>
                                        </p:tgtEl>
                                        <p:attrNameLst>
                                          <p:attrName>style.visibility</p:attrName>
                                        </p:attrNameLst>
                                      </p:cBhvr>
                                      <p:to>
                                        <p:strVal val="visible"/>
                                      </p:to>
                                    </p:set>
                                    <p:anim calcmode="lin" valueType="num">
                                      <p:cBhvr additive="base">
                                        <p:cTn id="19" dur="500" fill="hold"/>
                                        <p:tgtEl>
                                          <p:spTgt spid="2283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83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8355">
                                            <p:txEl>
                                              <p:pRg st="3" end="3"/>
                                            </p:txEl>
                                          </p:spTgt>
                                        </p:tgtEl>
                                        <p:attrNameLst>
                                          <p:attrName>style.visibility</p:attrName>
                                        </p:attrNameLst>
                                      </p:cBhvr>
                                      <p:to>
                                        <p:strVal val="visible"/>
                                      </p:to>
                                    </p:set>
                                    <p:anim calcmode="lin" valueType="num">
                                      <p:cBhvr additive="base">
                                        <p:cTn id="25" dur="500" fill="hold"/>
                                        <p:tgtEl>
                                          <p:spTgt spid="2283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83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8355">
                                            <p:txEl>
                                              <p:pRg st="4" end="4"/>
                                            </p:txEl>
                                          </p:spTgt>
                                        </p:tgtEl>
                                        <p:attrNameLst>
                                          <p:attrName>style.visibility</p:attrName>
                                        </p:attrNameLst>
                                      </p:cBhvr>
                                      <p:to>
                                        <p:strVal val="visible"/>
                                      </p:to>
                                    </p:set>
                                    <p:anim calcmode="lin" valueType="num">
                                      <p:cBhvr additive="base">
                                        <p:cTn id="31" dur="500" fill="hold"/>
                                        <p:tgtEl>
                                          <p:spTgt spid="2283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83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8355">
                                            <p:txEl>
                                              <p:pRg st="6" end="6"/>
                                            </p:txEl>
                                          </p:spTgt>
                                        </p:tgtEl>
                                        <p:attrNameLst>
                                          <p:attrName>style.visibility</p:attrName>
                                        </p:attrNameLst>
                                      </p:cBhvr>
                                      <p:to>
                                        <p:strVal val="visible"/>
                                      </p:to>
                                    </p:set>
                                    <p:anim calcmode="lin" valueType="num">
                                      <p:cBhvr additive="base">
                                        <p:cTn id="37" dur="500" fill="hold"/>
                                        <p:tgtEl>
                                          <p:spTgt spid="22835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835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30" descr="The main mosque at Jenne"/>
          <p:cNvPicPr>
            <a:picLocks noChangeAspect="1" noChangeArrowheads="1"/>
          </p:cNvPicPr>
          <p:nvPr/>
        </p:nvPicPr>
        <p:blipFill>
          <a:blip r:embed="rId2"/>
          <a:srcRect l="7544" b="6046"/>
          <a:stretch>
            <a:fillRect/>
          </a:stretch>
        </p:blipFill>
        <p:spPr bwMode="auto">
          <a:xfrm>
            <a:off x="533400" y="1752600"/>
            <a:ext cx="2217738" cy="3552825"/>
          </a:xfrm>
          <a:prstGeom prst="rect">
            <a:avLst/>
          </a:prstGeom>
          <a:noFill/>
          <a:ln w="9525">
            <a:noFill/>
            <a:miter lim="800000"/>
            <a:headEnd/>
            <a:tailEnd/>
          </a:ln>
        </p:spPr>
      </p:pic>
      <p:sp>
        <p:nvSpPr>
          <p:cNvPr id="29699" name="WordArt 1028"/>
          <p:cNvSpPr>
            <a:spLocks noChangeArrowheads="1" noChangeShapeType="1" noTextEdit="1"/>
          </p:cNvSpPr>
          <p:nvPr/>
        </p:nvSpPr>
        <p:spPr bwMode="auto">
          <a:xfrm>
            <a:off x="1600200" y="2057400"/>
            <a:ext cx="6172200" cy="31242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GHANA</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00"/>
      </a:folHlink>
    </a:clrScheme>
    <a:fontScheme name="Default Design">
      <a:majorFont>
        <a:latin typeface="Copperplate Gothic Light"/>
        <a:ea typeface=""/>
        <a:cs typeface=""/>
      </a:majorFont>
      <a:minorFont>
        <a:latin typeface="Copperplate Gothic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10351</TotalTime>
  <Words>2757</Words>
  <Application>Microsoft Office PowerPoint</Application>
  <PresentationFormat>On-screen Show (4:3)</PresentationFormat>
  <Paragraphs>183</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Default Design</vt:lpstr>
      <vt:lpstr>Slide 1</vt:lpstr>
      <vt:lpstr>Slide 2</vt:lpstr>
      <vt:lpstr>Slide 3</vt:lpstr>
      <vt:lpstr>Bantu Migrations</vt:lpstr>
      <vt:lpstr>The Bantu</vt:lpstr>
      <vt:lpstr>Geographic Considerations</vt:lpstr>
      <vt:lpstr>African Kingdoms</vt:lpstr>
      <vt:lpstr>African Kingdoms</vt:lpstr>
      <vt:lpstr>Slide 9</vt:lpstr>
      <vt:lpstr>Slide 10</vt:lpstr>
      <vt:lpstr>Ghana Empire </vt:lpstr>
      <vt:lpstr>Ghana Empire</vt:lpstr>
      <vt:lpstr>Slide 13</vt:lpstr>
      <vt:lpstr>Slide 14</vt:lpstr>
      <vt:lpstr>Ghana’s Economy &amp; Decline</vt:lpstr>
      <vt:lpstr>Slide 16</vt:lpstr>
      <vt:lpstr>Slide 17</vt:lpstr>
      <vt:lpstr>Slide 18</vt:lpstr>
      <vt:lpstr>Mali Empire</vt:lpstr>
      <vt:lpstr>Mali Empire</vt:lpstr>
      <vt:lpstr>Slide 21</vt:lpstr>
      <vt:lpstr>Slide 22</vt:lpstr>
      <vt:lpstr>Slide 23</vt:lpstr>
      <vt:lpstr>Slide 24</vt:lpstr>
      <vt:lpstr>Slide 25</vt:lpstr>
      <vt:lpstr>Slide 26</vt:lpstr>
      <vt:lpstr>Slide 27</vt:lpstr>
      <vt:lpstr>Songhay Empire</vt:lpstr>
      <vt:lpstr>Songhai Empire</vt:lpstr>
      <vt:lpstr>Songhay Economy</vt:lpstr>
      <vt:lpstr>Slide 31</vt:lpstr>
      <vt:lpstr>Slide 32</vt:lpstr>
      <vt:lpstr>Slide 33</vt:lpstr>
      <vt:lpstr>Slide 34</vt:lpstr>
      <vt:lpstr>Slide 35</vt:lpstr>
      <vt:lpstr>Songhay Society</vt:lpstr>
      <vt:lpstr>Decline</vt:lpstr>
      <vt:lpstr>Djenne </vt:lpstr>
      <vt:lpstr>Slide 39</vt:lpstr>
      <vt:lpstr>Great Zimbabwe</vt:lpstr>
      <vt:lpstr>Lost Kingdom</vt:lpstr>
      <vt:lpstr>Great Zimbabwe</vt:lpstr>
      <vt:lpstr>Great Zimbabwe</vt:lpstr>
      <vt:lpstr>Great Zimbabwe</vt:lpstr>
      <vt:lpstr>Great Zimbabwe</vt:lpstr>
      <vt:lpstr>Slide 46</vt:lpstr>
      <vt:lpstr>Swahili coast</vt:lpstr>
      <vt:lpstr>Swahili Coast</vt:lpstr>
      <vt:lpstr>Swahili Coast</vt:lpstr>
      <vt:lpstr>Swahili Coast</vt:lpstr>
      <vt:lpstr>Swahili City-States</vt:lpstr>
      <vt:lpstr>East African Kingdoms</vt:lpstr>
      <vt:lpstr>African Society</vt:lpstr>
      <vt:lpstr>African Society</vt:lpstr>
      <vt:lpstr>Kinship Groups</vt:lpstr>
      <vt:lpstr>Conclusions</vt:lpstr>
      <vt:lpstr>African Kingdoms</vt:lpstr>
      <vt:lpstr>Slide 58</vt:lpstr>
    </vt:vector>
  </TitlesOfParts>
  <Company>Ithaca City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khorrock</dc:creator>
  <cp:lastModifiedBy>CMS</cp:lastModifiedBy>
  <cp:revision>233</cp:revision>
  <cp:lastPrinted>2007-12-13T14:26:27Z</cp:lastPrinted>
  <dcterms:created xsi:type="dcterms:W3CDTF">2005-02-09T20:55:21Z</dcterms:created>
  <dcterms:modified xsi:type="dcterms:W3CDTF">2014-03-04T13:53:39Z</dcterms:modified>
</cp:coreProperties>
</file>