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4"/>
  </p:sldMasterIdLst>
  <p:notesMasterIdLst>
    <p:notesMasterId r:id="rId64"/>
  </p:notesMasterIdLst>
  <p:sldIdLst>
    <p:sldId id="257" r:id="rId5"/>
    <p:sldId id="258" r:id="rId6"/>
    <p:sldId id="259" r:id="rId7"/>
    <p:sldId id="260" r:id="rId8"/>
    <p:sldId id="269" r:id="rId9"/>
    <p:sldId id="270" r:id="rId10"/>
    <p:sldId id="271" r:id="rId11"/>
    <p:sldId id="272" r:id="rId12"/>
    <p:sldId id="273" r:id="rId13"/>
    <p:sldId id="328" r:id="rId14"/>
    <p:sldId id="329" r:id="rId15"/>
    <p:sldId id="330" r:id="rId16"/>
    <p:sldId id="274" r:id="rId17"/>
    <p:sldId id="275" r:id="rId18"/>
    <p:sldId id="276" r:id="rId19"/>
    <p:sldId id="277" r:id="rId20"/>
    <p:sldId id="278" r:id="rId21"/>
    <p:sldId id="279" r:id="rId22"/>
    <p:sldId id="264" r:id="rId23"/>
    <p:sldId id="281" r:id="rId24"/>
    <p:sldId id="280" r:id="rId25"/>
    <p:sldId id="283" r:id="rId26"/>
    <p:sldId id="282" r:id="rId27"/>
    <p:sldId id="287" r:id="rId28"/>
    <p:sldId id="288" r:id="rId29"/>
    <p:sldId id="291" r:id="rId30"/>
    <p:sldId id="292" r:id="rId31"/>
    <p:sldId id="293" r:id="rId32"/>
    <p:sldId id="294" r:id="rId33"/>
    <p:sldId id="263" r:id="rId34"/>
    <p:sldId id="298" r:id="rId35"/>
    <p:sldId id="299" r:id="rId36"/>
    <p:sldId id="300" r:id="rId37"/>
    <p:sldId id="301" r:id="rId38"/>
    <p:sldId id="302" r:id="rId39"/>
    <p:sldId id="303" r:id="rId40"/>
    <p:sldId id="265" r:id="rId41"/>
    <p:sldId id="304" r:id="rId42"/>
    <p:sldId id="305" r:id="rId43"/>
    <p:sldId id="306" r:id="rId44"/>
    <p:sldId id="307" r:id="rId45"/>
    <p:sldId id="309" r:id="rId46"/>
    <p:sldId id="310" r:id="rId47"/>
    <p:sldId id="312" r:id="rId48"/>
    <p:sldId id="315" r:id="rId49"/>
    <p:sldId id="314" r:id="rId50"/>
    <p:sldId id="311" r:id="rId51"/>
    <p:sldId id="316" r:id="rId52"/>
    <p:sldId id="313" r:id="rId53"/>
    <p:sldId id="318" r:id="rId54"/>
    <p:sldId id="262" r:id="rId55"/>
    <p:sldId id="319" r:id="rId56"/>
    <p:sldId id="325" r:id="rId57"/>
    <p:sldId id="323" r:id="rId58"/>
    <p:sldId id="320" r:id="rId59"/>
    <p:sldId id="321" r:id="rId60"/>
    <p:sldId id="322" r:id="rId61"/>
    <p:sldId id="324" r:id="rId62"/>
    <p:sldId id="326" r:id="rId63"/>
  </p:sldIdLst>
  <p:sldSz cx="9144000" cy="6858000" type="screen4x3"/>
  <p:notesSz cx="6858000" cy="9144000"/>
  <p:embeddedFontLst>
    <p:embeddedFont>
      <p:font typeface="BlackChancery" pitchFamily="2" charset="0"/>
      <p:regular r:id="rId65"/>
    </p:embeddedFont>
    <p:embeddedFont>
      <p:font typeface="Comic Sans MS" pitchFamily="66" charset="0"/>
      <p:regular r:id="rId66"/>
      <p:bold r:id="rId67"/>
    </p:embeddedFont>
    <p:embeddedFont>
      <p:font typeface="GriffinOne" pitchFamily="2" charset="0"/>
      <p:regular r:id="rId68"/>
    </p:embeddedFont>
    <p:embeddedFont>
      <p:font typeface="Griffin" pitchFamily="2" charset="0"/>
      <p:regular r:id="rId69"/>
    </p:embeddedFont>
    <p:embeddedFont>
      <p:font typeface="CommonBullets" pitchFamily="34" charset="2"/>
      <p:regular r:id="rId70"/>
    </p:embeddedFont>
    <p:embeddedFont>
      <p:font typeface="Tempus Sans ITC" pitchFamily="82" charset="0"/>
      <p:regular r:id="rId71"/>
    </p:embeddedFont>
    <p:embeddedFont>
      <p:font typeface="Adorable" pitchFamily="66" charset="0"/>
      <p:regular r:id="rId72"/>
    </p:embeddedFont>
    <p:embeddedFont>
      <p:font typeface="Andy" pitchFamily="66" charset="0"/>
      <p:bold r:id="rId7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BE7F00"/>
    <a:srgbClr val="996600"/>
    <a:srgbClr val="FB8227"/>
    <a:srgbClr val="007C79"/>
    <a:srgbClr val="FF0000"/>
    <a:srgbClr val="FFFF00"/>
    <a:srgbClr val="350A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5" d="100"/>
          <a:sy n="75" d="100"/>
        </p:scale>
        <p:origin x="-372"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24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4.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6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60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6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6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CCC6AD-4436-4CF1-A2CD-587DD9D0826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10BC2-79DE-4384-9788-3E7325502E08}" type="slidenum">
              <a:rPr lang="en-US"/>
              <a:pPr/>
              <a:t>1</a:t>
            </a:fld>
            <a:endParaRPr 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7CB32-7E3A-47B5-9FE2-A62611746BE8}" type="slidenum">
              <a:rPr lang="en-US"/>
              <a:pPr/>
              <a:t>10</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48AE1-504E-459A-BB36-E3C8C9D3938F}" type="slidenum">
              <a:rPr lang="en-US"/>
              <a:pPr/>
              <a:t>11</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9711-D8F8-4711-9682-13DC247C4E90}" type="slidenum">
              <a:rPr lang="en-US"/>
              <a:pPr/>
              <a:t>12</a:t>
            </a:fld>
            <a:endParaRPr lang="en-US"/>
          </a:p>
        </p:txBody>
      </p:sp>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241D4-3BD2-4ECD-A7E6-BD76ED1431A5}" type="slidenum">
              <a:rPr lang="en-US"/>
              <a:pPr/>
              <a:t>13</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5B252-DFE1-4E79-8FD7-71A536565387}" type="slidenum">
              <a:rPr lang="en-US"/>
              <a:pPr/>
              <a:t>14</a:t>
            </a:fld>
            <a:endParaRPr 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1B362-4A15-4428-93DD-A142CA871858}" type="slidenum">
              <a:rPr lang="en-US"/>
              <a:pPr/>
              <a:t>15</a:t>
            </a:fld>
            <a:endParaRPr lang="en-U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93457-17B2-4268-93FD-35845418D8CA}" type="slidenum">
              <a:rPr lang="en-US"/>
              <a:pPr/>
              <a:t>16</a:t>
            </a:fld>
            <a:endParaRPr 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12999-CF7B-45FB-8512-C678D3E74A6E}" type="slidenum">
              <a:rPr lang="en-US"/>
              <a:pPr/>
              <a:t>17</a:t>
            </a:fld>
            <a:endParaRPr 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88385-253F-487E-98D7-2536CAECCB48}" type="slidenum">
              <a:rPr lang="en-US"/>
              <a:pPr/>
              <a:t>18</a:t>
            </a:fld>
            <a:endParaRPr 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56BCD-8A29-49C1-8239-1DFF44EAACE2}" type="slidenum">
              <a:rPr lang="en-US"/>
              <a:pPr/>
              <a:t>19</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3B88A-50AE-41DE-B963-9D10FB77905C}" type="slidenum">
              <a:rPr lang="en-US"/>
              <a:pPr/>
              <a:t>2</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D46D5-CD33-44C2-9A8C-F44853DC24F7}" type="slidenum">
              <a:rPr lang="en-US"/>
              <a:pPr/>
              <a:t>20</a:t>
            </a:fld>
            <a:endParaRPr 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CEEB2-89D5-4B81-AB1C-69026F09C8D1}" type="slidenum">
              <a:rPr lang="en-US"/>
              <a:pPr/>
              <a:t>21</a:t>
            </a:fld>
            <a:endParaRPr lang="en-US"/>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C25F-AD58-46C9-A50B-DA41371CF36D}" type="slidenum">
              <a:rPr lang="en-US"/>
              <a:pPr/>
              <a:t>22</a:t>
            </a:fld>
            <a:endParaRPr lang="en-US"/>
          </a:p>
        </p:txBody>
      </p:sp>
      <p:sp>
        <p:nvSpPr>
          <p:cNvPr id="236546" name="Rectangle 2"/>
          <p:cNvSpPr>
            <a:spLocks noRo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8189E-CDA1-40C6-9D3B-EF658522EE19}" type="slidenum">
              <a:rPr lang="en-US"/>
              <a:pPr/>
              <a:t>23</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5BF5D-C9DB-416C-8C01-7DB0FDA8DDE2}" type="slidenum">
              <a:rPr lang="en-US"/>
              <a:pPr/>
              <a:t>24</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121F3-5690-4E39-9523-05616D78C1F3}" type="slidenum">
              <a:rPr lang="en-US"/>
              <a:pPr/>
              <a:t>25</a:t>
            </a:fld>
            <a:endParaRPr lang="en-U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64298-1BD2-455B-B5B6-8495C3C1CBDC}" type="slidenum">
              <a:rPr lang="en-US"/>
              <a:pPr/>
              <a:t>26</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CA1CC-F5F9-4679-8CE0-27D1D8F44269}" type="slidenum">
              <a:rPr lang="en-US"/>
              <a:pPr/>
              <a:t>27</a:t>
            </a:fld>
            <a:endParaRPr lang="en-US"/>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2668B-D378-4468-A2BB-BC15CE7EE753}" type="slidenum">
              <a:rPr lang="en-US"/>
              <a:pPr/>
              <a:t>28</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29DD1-E24D-4780-AECF-AF0692C9B540}" type="slidenum">
              <a:rPr lang="en-US"/>
              <a:pPr/>
              <a:t>29</a:t>
            </a:fld>
            <a:endParaRPr lang="en-US"/>
          </a:p>
        </p:txBody>
      </p:sp>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1BDF3-5CC2-48D0-816C-1C992A9DB0D6}" type="slidenum">
              <a:rPr lang="en-US"/>
              <a:pPr/>
              <a:t>3</a:t>
            </a:fld>
            <a:endParaRPr 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A5782-C1E2-4DAE-A0DE-51C963107D12}" type="slidenum">
              <a:rPr lang="en-US"/>
              <a:pPr/>
              <a:t>30</a:t>
            </a:fld>
            <a:endParaRPr lang="en-US"/>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740AD-764D-44E2-9F9A-BB7B671388B6}" type="slidenum">
              <a:rPr lang="en-US"/>
              <a:pPr/>
              <a:t>31</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EFA32-B381-4325-956E-FBB82FAFA9DE}" type="slidenum">
              <a:rPr lang="en-US"/>
              <a:pPr/>
              <a:t>32</a:t>
            </a:fld>
            <a:endParaRPr lang="en-US"/>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D0ABB-D2C0-402E-B5EE-7A27ED9B5D8E}" type="slidenum">
              <a:rPr lang="en-US"/>
              <a:pPr/>
              <a:t>33</a:t>
            </a:fld>
            <a:endParaRPr lang="en-US"/>
          </a:p>
        </p:txBody>
      </p:sp>
      <p:sp>
        <p:nvSpPr>
          <p:cNvPr id="254978" name="Rectangle 2"/>
          <p:cNvSpPr>
            <a:spLocks noRo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EB7E6-0B64-4F26-9186-3678C3247E9E}" type="slidenum">
              <a:rPr lang="en-US"/>
              <a:pPr/>
              <a:t>34</a:t>
            </a:fld>
            <a:endParaRPr lang="en-US"/>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71E4C-4B3D-4FF7-AC6B-44EEAFC6E28D}" type="slidenum">
              <a:rPr lang="en-US"/>
              <a:pPr/>
              <a:t>35</a:t>
            </a:fld>
            <a:endParaRPr lang="en-US"/>
          </a:p>
        </p:txBody>
      </p:sp>
      <p:sp>
        <p:nvSpPr>
          <p:cNvPr id="257026" name="Rectangle 2"/>
          <p:cNvSpPr>
            <a:spLocks noRo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54184-2C73-450E-B6E3-66A32A09A095}" type="slidenum">
              <a:rPr lang="en-US"/>
              <a:pPr/>
              <a:t>36</a:t>
            </a:fld>
            <a:endParaRPr lang="en-US"/>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1AD25-B149-43CD-B8A2-48D59E118A7E}" type="slidenum">
              <a:rPr lang="en-US"/>
              <a:pPr/>
              <a:t>37</a:t>
            </a:fld>
            <a:endParaRPr lang="en-US"/>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85389-5710-4C11-AFFC-4C26C91C4ABD}" type="slidenum">
              <a:rPr lang="en-US"/>
              <a:pPr/>
              <a:t>38</a:t>
            </a:fld>
            <a:endParaRPr lang="en-US"/>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8D50C-06F2-4EA8-BA95-9CE4A7E56B59}" type="slidenum">
              <a:rPr lang="en-US"/>
              <a:pPr/>
              <a:t>39</a:t>
            </a:fld>
            <a:endParaRPr lang="en-US"/>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CA0EA-D876-4729-9556-FBCBC069ECCD}" type="slidenum">
              <a:rPr lang="en-US"/>
              <a:pPr/>
              <a:t>4</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8DEA1-1964-4F4C-A7BF-0FEED8480044}" type="slidenum">
              <a:rPr lang="en-US"/>
              <a:pPr/>
              <a:t>40</a:t>
            </a:fld>
            <a:endParaRPr lang="en-US"/>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05A5A-FC04-4414-82DD-A7C6C6A75140}" type="slidenum">
              <a:rPr lang="en-US"/>
              <a:pPr/>
              <a:t>41</a:t>
            </a:fld>
            <a:endParaRPr lang="en-US"/>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6F80D-6EDC-4311-8B92-58DB1C39C006}" type="slidenum">
              <a:rPr lang="en-US"/>
              <a:pPr/>
              <a:t>42</a:t>
            </a:fld>
            <a:endParaRPr lang="en-US"/>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D6D1D-5F5E-4C74-BA70-71CBAF791F5B}" type="slidenum">
              <a:rPr lang="en-US"/>
              <a:pPr/>
              <a:t>43</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05890-39E9-4226-AB02-82DEA3AE0268}" type="slidenum">
              <a:rPr lang="en-US"/>
              <a:pPr/>
              <a:t>44</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DD5FD-5E2C-4C6B-AB36-6B404C5CCFAD}" type="slidenum">
              <a:rPr lang="en-US"/>
              <a:pPr/>
              <a:t>45</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F6FBE-E136-4C55-9DFB-26D15D7964DE}" type="slidenum">
              <a:rPr lang="en-US"/>
              <a:pPr/>
              <a:t>46</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20FB5-51D2-4DA7-9FE6-1FEE00F2BB9E}" type="slidenum">
              <a:rPr lang="en-US"/>
              <a:pPr/>
              <a:t>47</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A42B9-982C-40D4-810F-A332DF063F9B}" type="slidenum">
              <a:rPr lang="en-US"/>
              <a:pPr/>
              <a:t>48</a:t>
            </a:fld>
            <a:endParaRPr lang="en-US"/>
          </a:p>
        </p:txBody>
      </p:sp>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17E3E-F708-4F2D-AE5B-90DD49D1736B}" type="slidenum">
              <a:rPr lang="en-US"/>
              <a:pPr/>
              <a:t>49</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C0058-2E7E-4B8F-ABEB-2AA861CC30C6}" type="slidenum">
              <a:rPr lang="en-US"/>
              <a:pPr/>
              <a:t>5</a:t>
            </a:fld>
            <a:endParaRPr 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421A7-09CF-4313-9B6A-62E65ADC6A31}" type="slidenum">
              <a:rPr lang="en-US"/>
              <a:pPr/>
              <a:t>50</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88DE1-8853-4658-8933-8D53073C0260}" type="slidenum">
              <a:rPr lang="en-US"/>
              <a:pPr/>
              <a:t>51</a:t>
            </a:fld>
            <a:endParaRPr lang="en-US"/>
          </a:p>
        </p:txBody>
      </p:sp>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23D09-F6D3-41B1-B3B5-2F6E55275693}" type="slidenum">
              <a:rPr lang="en-US"/>
              <a:pPr/>
              <a:t>52</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1F4E4-DFE8-4E34-B7F9-FBF61C469FF7}" type="slidenum">
              <a:rPr lang="en-US"/>
              <a:pPr/>
              <a:t>53</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50B59-B8AF-4A3A-8974-8492FBB3C814}" type="slidenum">
              <a:rPr lang="en-US"/>
              <a:pPr/>
              <a:t>54</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DD188-1FF6-4131-B4E6-191EC16E4649}" type="slidenum">
              <a:rPr lang="en-US"/>
              <a:pPr/>
              <a:t>55</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E1DBE-2F8E-4EBB-8467-C4114E9366C4}" type="slidenum">
              <a:rPr lang="en-US"/>
              <a:pPr/>
              <a:t>56</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0B929-9180-4F97-AC00-D0BA66E82313}" type="slidenum">
              <a:rPr lang="en-US"/>
              <a:pPr/>
              <a:t>57</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C5779-D2AB-4AB2-AA13-8D0836BAE766}" type="slidenum">
              <a:rPr lang="en-US"/>
              <a:pPr/>
              <a:t>58</a:t>
            </a:fld>
            <a:endParaRPr lang="en-US"/>
          </a:p>
        </p:txBody>
      </p:sp>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C9FD3-05C5-4BC4-B3F5-F315AED6D80E}" type="slidenum">
              <a:rPr lang="en-US"/>
              <a:pPr/>
              <a:t>59</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A96E0-73C8-4A9B-B395-9B6E2F4DE1A5}" type="slidenum">
              <a:rPr lang="en-US"/>
              <a:pPr/>
              <a:t>6</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7EEA7-58C7-4BB1-817A-A49978CBCDC7}" type="slidenum">
              <a:rPr lang="en-US"/>
              <a:pPr/>
              <a:t>7</a:t>
            </a:fld>
            <a:endParaRPr 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8D2B6-BBCC-4334-8B82-CD9F74BB8921}" type="slidenum">
              <a:rPr lang="en-US"/>
              <a:pPr/>
              <a:t>8</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58118-9ECA-4C6B-A3E4-41243E79F2C8}" type="slidenum">
              <a:rPr lang="en-US"/>
              <a:pPr/>
              <a:t>9</a:t>
            </a:fld>
            <a:endParaRPr 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19200"/>
            <a:ext cx="4038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23" name="Picture 7"/>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a:effectLst/>
        </p:spPr>
      </p:pic>
      <p:sp>
        <p:nvSpPr>
          <p:cNvPr id="60418" name="Rectangle 2"/>
          <p:cNvSpPr>
            <a:spLocks noGrp="1" noChangeArrowheads="1"/>
          </p:cNvSpPr>
          <p:nvPr>
            <p:ph type="title"/>
          </p:nvPr>
        </p:nvSpPr>
        <p:spPr bwMode="auto">
          <a:xfrm>
            <a:off x="228600" y="228600"/>
            <a:ext cx="8686800" cy="792163"/>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Rectangle 3"/>
          <p:cNvSpPr>
            <a:spLocks noGrp="1" noChangeArrowheads="1"/>
          </p:cNvSpPr>
          <p:nvPr>
            <p:ph type="body" idx="1"/>
          </p:nvPr>
        </p:nvSpPr>
        <p:spPr bwMode="auto">
          <a:xfrm>
            <a:off x="457200" y="1219200"/>
            <a:ext cx="8229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ctr" rtl="0" fontAlgn="base">
        <a:spcBef>
          <a:spcPct val="0"/>
        </a:spcBef>
        <a:spcAft>
          <a:spcPct val="0"/>
        </a:spcAft>
        <a:defRPr sz="4400" b="1">
          <a:solidFill>
            <a:srgbClr val="B22A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2pPr>
      <a:lvl3pPr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3pPr>
      <a:lvl4pPr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4pPr>
      <a:lvl5pPr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400" b="1">
          <a:solidFill>
            <a:srgbClr val="B22A00"/>
          </a:solidFill>
          <a:effectLst>
            <a:outerShdw blurRad="38100" dist="38100" dir="2700000" algn="tl">
              <a:srgbClr val="C0C0C0"/>
            </a:outerShdw>
          </a:effectLst>
          <a:latin typeface="BlackChancery" pitchFamily="2" charset="0"/>
        </a:defRPr>
      </a:lvl9pPr>
    </p:titleStyle>
    <p:bodyStyle>
      <a:lvl1pPr marL="396875" indent="-396875" algn="l" rtl="0" fontAlgn="base">
        <a:spcBef>
          <a:spcPct val="20000"/>
        </a:spcBef>
        <a:spcAft>
          <a:spcPct val="0"/>
        </a:spcAft>
        <a:buClr>
          <a:srgbClr val="007C79"/>
        </a:buClr>
        <a:buSzPct val="80000"/>
        <a:buFont typeface="GriffinOne" pitchFamily="2" charset="0"/>
        <a:buChar char=","/>
        <a:defRPr sz="2800" b="1">
          <a:solidFill>
            <a:schemeClr val="tx1"/>
          </a:solidFill>
          <a:latin typeface="+mn-lt"/>
          <a:ea typeface="+mn-ea"/>
          <a:cs typeface="+mn-cs"/>
        </a:defRPr>
      </a:lvl1pPr>
      <a:lvl2pPr marL="854075" indent="-336550" algn="l" rtl="0" fontAlgn="base">
        <a:spcBef>
          <a:spcPct val="20000"/>
        </a:spcBef>
        <a:spcAft>
          <a:spcPct val="0"/>
        </a:spcAft>
        <a:buClr>
          <a:srgbClr val="BE7F00"/>
        </a:buClr>
        <a:buFont typeface="Wingdings" pitchFamily="2" charset="2"/>
        <a:buChar char="­"/>
        <a:defRPr sz="2500" b="1">
          <a:solidFill>
            <a:schemeClr val="tx1"/>
          </a:solidFill>
          <a:latin typeface="+mn-lt"/>
        </a:defRPr>
      </a:lvl2pPr>
      <a:lvl3pPr marL="1257300" indent="-274638" algn="l" rtl="0" fontAlgn="base">
        <a:spcBef>
          <a:spcPct val="20000"/>
        </a:spcBef>
        <a:spcAft>
          <a:spcPct val="0"/>
        </a:spcAft>
        <a:buClr>
          <a:schemeClr val="accent2"/>
        </a:buClr>
        <a:buFont typeface="Griffin" pitchFamily="2" charset="0"/>
        <a:buChar char="Í"/>
        <a:defRPr sz="2200" b="1">
          <a:solidFill>
            <a:schemeClr val="tx1"/>
          </a:solidFill>
          <a:latin typeface="+mn-lt"/>
        </a:defRPr>
      </a:lvl3pPr>
      <a:lvl4pPr marL="1722438" indent="-290513" algn="l" rtl="0" fontAlgn="base">
        <a:spcBef>
          <a:spcPct val="20000"/>
        </a:spcBef>
        <a:spcAft>
          <a:spcPct val="0"/>
        </a:spcAft>
        <a:buClr>
          <a:srgbClr val="006600"/>
        </a:buClr>
        <a:buSzPct val="140000"/>
        <a:buFont typeface="CommonBullets" pitchFamily="34" charset="2"/>
        <a:buChar char="I"/>
        <a:defRPr sz="2000" b="1">
          <a:solidFill>
            <a:schemeClr val="tx1"/>
          </a:solidFill>
          <a:latin typeface="+mn-lt"/>
        </a:defRPr>
      </a:lvl4pPr>
      <a:lvl5pPr marL="2117725" indent="-228600" algn="l" rtl="0" fontAlgn="base">
        <a:spcBef>
          <a:spcPct val="20000"/>
        </a:spcBef>
        <a:spcAft>
          <a:spcPct val="0"/>
        </a:spcAft>
        <a:buChar char="»"/>
        <a:defRPr b="1">
          <a:solidFill>
            <a:schemeClr val="tx1"/>
          </a:solidFill>
          <a:latin typeface="+mn-lt"/>
        </a:defRPr>
      </a:lvl5pPr>
      <a:lvl6pPr marL="2574925" indent="-228600" algn="l" rtl="0" fontAlgn="base">
        <a:spcBef>
          <a:spcPct val="20000"/>
        </a:spcBef>
        <a:spcAft>
          <a:spcPct val="0"/>
        </a:spcAft>
        <a:buChar char="»"/>
        <a:defRPr b="1">
          <a:solidFill>
            <a:schemeClr val="tx1"/>
          </a:solidFill>
          <a:latin typeface="+mn-lt"/>
        </a:defRPr>
      </a:lvl6pPr>
      <a:lvl7pPr marL="3032125" indent="-228600" algn="l" rtl="0" fontAlgn="base">
        <a:spcBef>
          <a:spcPct val="20000"/>
        </a:spcBef>
        <a:spcAft>
          <a:spcPct val="0"/>
        </a:spcAft>
        <a:buChar char="»"/>
        <a:defRPr b="1">
          <a:solidFill>
            <a:schemeClr val="tx1"/>
          </a:solidFill>
          <a:latin typeface="+mn-lt"/>
        </a:defRPr>
      </a:lvl7pPr>
      <a:lvl8pPr marL="3489325" indent="-228600" algn="l" rtl="0" fontAlgn="base">
        <a:spcBef>
          <a:spcPct val="20000"/>
        </a:spcBef>
        <a:spcAft>
          <a:spcPct val="0"/>
        </a:spcAft>
        <a:buChar char="»"/>
        <a:defRPr b="1">
          <a:solidFill>
            <a:schemeClr val="tx1"/>
          </a:solidFill>
          <a:latin typeface="+mn-lt"/>
        </a:defRPr>
      </a:lvl8pPr>
      <a:lvl9pPr marL="3946525"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hyperlink" Target="http://www.mezzo-mondo.com/arts/mm/holbein/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lgallery.org.uk/cgi-bin/WebObjects.dll/CollectionPublisher.woa/wa/zoomImage?workNumber=NG186&amp;collectionSection=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descr="Dotted diamond"/>
          <p:cNvSpPr>
            <a:spLocks noChangeArrowheads="1" noChangeShapeType="1" noTextEdit="1"/>
          </p:cNvSpPr>
          <p:nvPr/>
        </p:nvSpPr>
        <p:spPr bwMode="auto">
          <a:xfrm>
            <a:off x="2514600" y="533400"/>
            <a:ext cx="4953000" cy="38862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The</a:t>
            </a:r>
          </a:p>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Northern</a:t>
            </a:r>
          </a:p>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Renaissance</a:t>
            </a:r>
          </a:p>
        </p:txBody>
      </p:sp>
      <p:sp>
        <p:nvSpPr>
          <p:cNvPr id="29700" name="Text Box 4"/>
          <p:cNvSpPr txBox="1">
            <a:spLocks noChangeArrowheads="1"/>
          </p:cNvSpPr>
          <p:nvPr/>
        </p:nvSpPr>
        <p:spPr bwMode="auto">
          <a:xfrm>
            <a:off x="1371600" y="5334000"/>
            <a:ext cx="6705600" cy="528638"/>
          </a:xfrm>
          <a:prstGeom prst="rect">
            <a:avLst/>
          </a:prstGeom>
          <a:noFill/>
          <a:ln w="9525">
            <a:solidFill>
              <a:srgbClr val="CC3100"/>
            </a:solidFill>
            <a:miter lim="800000"/>
            <a:headEnd/>
            <a:tailEnd/>
          </a:ln>
          <a:effectLst>
            <a:outerShdw dist="17961" dir="2700000" algn="ctr" rotWithShape="0">
              <a:schemeClr val="tx1"/>
            </a:outerShdw>
          </a:effectLst>
        </p:spPr>
        <p:txBody>
          <a:bodyPr>
            <a:spAutoFit/>
          </a:bodyPr>
          <a:lstStyle/>
          <a:p>
            <a:pPr algn="ctr">
              <a:spcBef>
                <a:spcPct val="50000"/>
              </a:spcBef>
            </a:pPr>
            <a:r>
              <a:rPr lang="en-US" sz="2800" b="1">
                <a:solidFill>
                  <a:srgbClr val="350AD4"/>
                </a:solidFill>
                <a:latin typeface="Adorable" pitchFamily="66" charset="0"/>
              </a:rPr>
              <a:t>Where are we talking about…Northern?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1000"/>
                                        <p:tgtEl>
                                          <p:spTgt spid="29698"/>
                                        </p:tgtEl>
                                      </p:cBhvr>
                                    </p:animEffect>
                                  </p:childTnLst>
                                </p:cTn>
                              </p:par>
                              <p:par>
                                <p:cTn id="8" presetID="9" presetClass="entr" presetSubtype="0" fill="hold" grpId="0" nodeType="withEffect">
                                  <p:stCondLst>
                                    <p:cond delay="1500"/>
                                  </p:stCondLst>
                                  <p:childTnLst>
                                    <p:set>
                                      <p:cBhvr>
                                        <p:cTn id="9" dur="1" fill="hold">
                                          <p:stCondLst>
                                            <p:cond delay="0"/>
                                          </p:stCondLst>
                                        </p:cTn>
                                        <p:tgtEl>
                                          <p:spTgt spid="29700"/>
                                        </p:tgtEl>
                                        <p:attrNameLst>
                                          <p:attrName>style.visibility</p:attrName>
                                        </p:attrNameLst>
                                      </p:cBhvr>
                                      <p:to>
                                        <p:strVal val="visible"/>
                                      </p:to>
                                    </p:set>
                                    <p:animEffect transition="in" filter="dissolve">
                                      <p:cBhvr>
                                        <p:cTn id="10" dur="3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a:xfrm>
            <a:off x="5334000" y="152400"/>
            <a:ext cx="3657600" cy="6400800"/>
          </a:xfrm>
        </p:spPr>
        <p:txBody>
          <a:bodyPr/>
          <a:lstStyle/>
          <a:p>
            <a:pPr>
              <a:lnSpc>
                <a:spcPct val="80000"/>
              </a:lnSpc>
            </a:pPr>
            <a:r>
              <a:rPr lang="en-US" b="0">
                <a:latin typeface="Tempus Sans ITC" pitchFamily="82" charset="0"/>
              </a:rPr>
              <a:t>The mirror is the focal point of the whole composition. It has often been noted that two tiny figures can be seen reflected in it, their image captured as they cross the threshold of the room. </a:t>
            </a:r>
          </a:p>
          <a:p>
            <a:pPr>
              <a:lnSpc>
                <a:spcPct val="80000"/>
              </a:lnSpc>
            </a:pPr>
            <a:r>
              <a:rPr lang="en-US" b="0">
                <a:latin typeface="Tempus Sans ITC" pitchFamily="82" charset="0"/>
              </a:rPr>
              <a:t>They are the painter himself and a young man, perhaps arriving to act as witnesses to the marriage. </a:t>
            </a:r>
          </a:p>
        </p:txBody>
      </p:sp>
      <p:pic>
        <p:nvPicPr>
          <p:cNvPr id="288773" name="Picture 5" descr="15arnol3"/>
          <p:cNvPicPr>
            <a:picLocks noChangeAspect="1" noChangeArrowheads="1"/>
          </p:cNvPicPr>
          <p:nvPr/>
        </p:nvPicPr>
        <p:blipFill>
          <a:blip r:embed="rId3" cstate="print"/>
          <a:srcRect/>
          <a:stretch>
            <a:fillRect/>
          </a:stretch>
        </p:blipFill>
        <p:spPr bwMode="auto">
          <a:xfrm>
            <a:off x="304800" y="228600"/>
            <a:ext cx="5035550"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773"/>
                                        </p:tgtEl>
                                        <p:attrNameLst>
                                          <p:attrName>style.visibility</p:attrName>
                                        </p:attrNameLst>
                                      </p:cBhvr>
                                      <p:to>
                                        <p:strVal val="visible"/>
                                      </p:to>
                                    </p:set>
                                    <p:animEffect transition="in" filter="dissolve">
                                      <p:cBhvr>
                                        <p:cTn id="7" dur="500"/>
                                        <p:tgtEl>
                                          <p:spTgt spid="2887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8771">
                                            <p:txEl>
                                              <p:pRg st="0" end="0"/>
                                            </p:txEl>
                                          </p:spTgt>
                                        </p:tgtEl>
                                        <p:attrNameLst>
                                          <p:attrName>style.visibility</p:attrName>
                                        </p:attrNameLst>
                                      </p:cBhvr>
                                      <p:to>
                                        <p:strVal val="visible"/>
                                      </p:to>
                                    </p:set>
                                    <p:animEffect transition="in" filter="dissolve">
                                      <p:cBhvr>
                                        <p:cTn id="12" dur="500"/>
                                        <p:tgtEl>
                                          <p:spTgt spid="288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8771">
                                            <p:txEl>
                                              <p:pRg st="1" end="1"/>
                                            </p:txEl>
                                          </p:spTgt>
                                        </p:tgtEl>
                                        <p:attrNameLst>
                                          <p:attrName>style.visibility</p:attrName>
                                        </p:attrNameLst>
                                      </p:cBhvr>
                                      <p:to>
                                        <p:strVal val="visible"/>
                                      </p:to>
                                    </p:set>
                                    <p:animEffect transition="in" filter="dissolve">
                                      <p:cBhvr>
                                        <p:cTn id="17" dur="500"/>
                                        <p:tgtEl>
                                          <p:spTgt spid="288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1" name="Picture 5" descr="15arnol5"/>
          <p:cNvPicPr>
            <a:picLocks noChangeAspect="1" noChangeArrowheads="1"/>
          </p:cNvPicPr>
          <p:nvPr/>
        </p:nvPicPr>
        <p:blipFill>
          <a:blip r:embed="rId3" cstate="print"/>
          <a:srcRect/>
          <a:stretch>
            <a:fillRect/>
          </a:stretch>
        </p:blipFill>
        <p:spPr bwMode="auto">
          <a:xfrm>
            <a:off x="152400" y="152400"/>
            <a:ext cx="3352800" cy="4524375"/>
          </a:xfrm>
          <a:prstGeom prst="rect">
            <a:avLst/>
          </a:prstGeom>
          <a:noFill/>
        </p:spPr>
      </p:pic>
      <p:sp>
        <p:nvSpPr>
          <p:cNvPr id="290822" name="Text Box 6"/>
          <p:cNvSpPr txBox="1">
            <a:spLocks noChangeArrowheads="1"/>
          </p:cNvSpPr>
          <p:nvPr/>
        </p:nvSpPr>
        <p:spPr bwMode="auto">
          <a:xfrm>
            <a:off x="3505200" y="0"/>
            <a:ext cx="5638800" cy="1465263"/>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The oranges placed on the low table and the windowsill are a reminder of an original innocence, of an age before sin. Unless, that is, they are not in fact oranges but apples (it is difficult to be certain), in which case they would represent the temptation of knowledge and the Fall…Garden of Eden </a:t>
            </a:r>
          </a:p>
        </p:txBody>
      </p:sp>
      <p:pic>
        <p:nvPicPr>
          <p:cNvPr id="290826" name="Picture 10" descr="15arnol6"/>
          <p:cNvPicPr>
            <a:picLocks noChangeAspect="1" noChangeArrowheads="1"/>
          </p:cNvPicPr>
          <p:nvPr/>
        </p:nvPicPr>
        <p:blipFill>
          <a:blip r:embed="rId4" cstate="print"/>
          <a:srcRect/>
          <a:stretch>
            <a:fillRect/>
          </a:stretch>
        </p:blipFill>
        <p:spPr bwMode="auto">
          <a:xfrm>
            <a:off x="4191000" y="1524000"/>
            <a:ext cx="2362200" cy="2676525"/>
          </a:xfrm>
          <a:prstGeom prst="rect">
            <a:avLst/>
          </a:prstGeom>
          <a:noFill/>
        </p:spPr>
      </p:pic>
      <p:sp>
        <p:nvSpPr>
          <p:cNvPr id="290827" name="Text Box 11"/>
          <p:cNvSpPr txBox="1">
            <a:spLocks noChangeArrowheads="1"/>
          </p:cNvSpPr>
          <p:nvPr/>
        </p:nvSpPr>
        <p:spPr bwMode="auto">
          <a:xfrm>
            <a:off x="6705600" y="2590800"/>
            <a:ext cx="2438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90828" name="Text Box 12"/>
          <p:cNvSpPr txBox="1">
            <a:spLocks noChangeArrowheads="1"/>
          </p:cNvSpPr>
          <p:nvPr/>
        </p:nvSpPr>
        <p:spPr bwMode="auto">
          <a:xfrm>
            <a:off x="6629400" y="2438400"/>
            <a:ext cx="2514600" cy="915988"/>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The small dog in the foreground is an emblem of fidelity and love. </a:t>
            </a:r>
          </a:p>
        </p:txBody>
      </p:sp>
      <p:pic>
        <p:nvPicPr>
          <p:cNvPr id="290830" name="Picture 14" descr="15arnol7"/>
          <p:cNvPicPr>
            <a:picLocks noChangeAspect="1" noChangeArrowheads="1"/>
          </p:cNvPicPr>
          <p:nvPr/>
        </p:nvPicPr>
        <p:blipFill>
          <a:blip r:embed="rId5" cstate="print"/>
          <a:srcRect/>
          <a:stretch>
            <a:fillRect/>
          </a:stretch>
        </p:blipFill>
        <p:spPr bwMode="auto">
          <a:xfrm>
            <a:off x="7010400" y="4114800"/>
            <a:ext cx="1905000" cy="2419350"/>
          </a:xfrm>
          <a:prstGeom prst="rect">
            <a:avLst/>
          </a:prstGeom>
          <a:noFill/>
        </p:spPr>
      </p:pic>
      <p:sp>
        <p:nvSpPr>
          <p:cNvPr id="290831" name="Text Box 15"/>
          <p:cNvSpPr txBox="1">
            <a:spLocks noChangeArrowheads="1"/>
          </p:cNvSpPr>
          <p:nvPr/>
        </p:nvSpPr>
        <p:spPr bwMode="auto">
          <a:xfrm>
            <a:off x="2057400" y="5257800"/>
            <a:ext cx="5029200" cy="915988"/>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The clogs and outdoor sandals which the couple have removed might be typical wedding presents, or represent the taking of shoes in a sacred precincts.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checkerboard(across)">
                                      <p:cBhvr>
                                        <p:cTn id="7" dur="500"/>
                                        <p:tgtEl>
                                          <p:spTgt spid="2908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0822"/>
                                        </p:tgtEl>
                                        <p:attrNameLst>
                                          <p:attrName>style.visibility</p:attrName>
                                        </p:attrNameLst>
                                      </p:cBhvr>
                                      <p:to>
                                        <p:strVal val="visible"/>
                                      </p:to>
                                    </p:set>
                                    <p:animEffect transition="in" filter="checkerboard(across)">
                                      <p:cBhvr>
                                        <p:cTn id="12" dur="500"/>
                                        <p:tgtEl>
                                          <p:spTgt spid="2908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0826"/>
                                        </p:tgtEl>
                                        <p:attrNameLst>
                                          <p:attrName>style.visibility</p:attrName>
                                        </p:attrNameLst>
                                      </p:cBhvr>
                                      <p:to>
                                        <p:strVal val="visible"/>
                                      </p:to>
                                    </p:set>
                                    <p:animEffect transition="in" filter="dissolve">
                                      <p:cBhvr>
                                        <p:cTn id="17" dur="500"/>
                                        <p:tgtEl>
                                          <p:spTgt spid="2908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0828"/>
                                        </p:tgtEl>
                                        <p:attrNameLst>
                                          <p:attrName>style.visibility</p:attrName>
                                        </p:attrNameLst>
                                      </p:cBhvr>
                                      <p:to>
                                        <p:strVal val="visible"/>
                                      </p:to>
                                    </p:set>
                                    <p:animEffect transition="in" filter="dissolve">
                                      <p:cBhvr>
                                        <p:cTn id="22" dur="500"/>
                                        <p:tgtEl>
                                          <p:spTgt spid="29082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90830"/>
                                        </p:tgtEl>
                                        <p:attrNameLst>
                                          <p:attrName>style.visibility</p:attrName>
                                        </p:attrNameLst>
                                      </p:cBhvr>
                                      <p:to>
                                        <p:strVal val="visible"/>
                                      </p:to>
                                    </p:set>
                                    <p:animEffect transition="in" filter="wedge">
                                      <p:cBhvr>
                                        <p:cTn id="27" dur="2000"/>
                                        <p:tgtEl>
                                          <p:spTgt spid="2908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90831"/>
                                        </p:tgtEl>
                                        <p:attrNameLst>
                                          <p:attrName>style.visibility</p:attrName>
                                        </p:attrNameLst>
                                      </p:cBhvr>
                                      <p:to>
                                        <p:strVal val="visible"/>
                                      </p:to>
                                    </p:set>
                                    <p:animEffect transition="in" filter="wedge">
                                      <p:cBhvr>
                                        <p:cTn id="32" dur="2000"/>
                                        <p:tgtEl>
                                          <p:spTgt spid="290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p:bldP spid="290828" grpId="0"/>
      <p:bldP spid="2908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228600"/>
            <a:ext cx="9144000" cy="1143000"/>
          </a:xfrm>
        </p:spPr>
        <p:txBody>
          <a:bodyPr/>
          <a:lstStyle/>
          <a:p>
            <a:r>
              <a:rPr lang="en-US" sz="1800" b="0">
                <a:solidFill>
                  <a:schemeClr val="tx1"/>
                </a:solidFill>
                <a:latin typeface="Andy" pitchFamily="66" charset="0"/>
              </a:rPr>
              <a:t>Above the couple's heads, the candle that has been left burning in broad daylight on one of the branches of an ornate copper chandelier can be interpreted as the nuptial flame. </a:t>
            </a:r>
            <a:br>
              <a:rPr lang="en-US" sz="1800" b="0">
                <a:solidFill>
                  <a:schemeClr val="tx1"/>
                </a:solidFill>
                <a:latin typeface="Andy" pitchFamily="66" charset="0"/>
              </a:rPr>
            </a:br>
            <a:r>
              <a:rPr lang="en-US" sz="1800" b="0">
                <a:solidFill>
                  <a:schemeClr val="tx1"/>
                </a:solidFill>
                <a:latin typeface="Andy" pitchFamily="66" charset="0"/>
              </a:rPr>
              <a:t>Meanwhile, the marriage bed with its bright red curtains evokes the physical act of love which, according to tradition and culture, is an essential part of the perfect union of man and  wife.</a:t>
            </a:r>
            <a:r>
              <a:rPr lang="en-US" sz="4000"/>
              <a:t> </a:t>
            </a:r>
          </a:p>
        </p:txBody>
      </p:sp>
      <p:pic>
        <p:nvPicPr>
          <p:cNvPr id="292869" name="Picture 5" descr="15arnol"/>
          <p:cNvPicPr>
            <a:picLocks noChangeAspect="1" noChangeArrowheads="1"/>
          </p:cNvPicPr>
          <p:nvPr/>
        </p:nvPicPr>
        <p:blipFill>
          <a:blip r:embed="rId3" cstate="print"/>
          <a:srcRect/>
          <a:stretch>
            <a:fillRect/>
          </a:stretch>
        </p:blipFill>
        <p:spPr bwMode="auto">
          <a:xfrm>
            <a:off x="2133600" y="1600200"/>
            <a:ext cx="4800600" cy="5105400"/>
          </a:xfrm>
          <a:prstGeom prst="rect">
            <a:avLst/>
          </a:prstGeom>
          <a:noFill/>
        </p:spPr>
      </p:pic>
      <p:sp>
        <p:nvSpPr>
          <p:cNvPr id="292870" name="Text Box 6"/>
          <p:cNvSpPr txBox="1">
            <a:spLocks noChangeArrowheads="1"/>
          </p:cNvSpPr>
          <p:nvPr/>
        </p:nvSpPr>
        <p:spPr bwMode="auto">
          <a:xfrm>
            <a:off x="228600" y="2362200"/>
            <a:ext cx="1905000" cy="915988"/>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The single candle can also represent the eye of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92869"/>
                                        </p:tgtEl>
                                        <p:attrNameLst>
                                          <p:attrName>style.visibility</p:attrName>
                                        </p:attrNameLst>
                                      </p:cBhvr>
                                      <p:to>
                                        <p:strVal val="visible"/>
                                      </p:to>
                                    </p:set>
                                    <p:anim calcmode="lin" valueType="num">
                                      <p:cBhvr additive="base">
                                        <p:cTn id="7" dur="3000" fill="hold"/>
                                        <p:tgtEl>
                                          <p:spTgt spid="292869"/>
                                        </p:tgtEl>
                                        <p:attrNameLst>
                                          <p:attrName>ppt_x</p:attrName>
                                        </p:attrNameLst>
                                      </p:cBhvr>
                                      <p:tavLst>
                                        <p:tav tm="0">
                                          <p:val>
                                            <p:strVal val="#ppt_x"/>
                                          </p:val>
                                        </p:tav>
                                        <p:tav tm="100000">
                                          <p:val>
                                            <p:strVal val="#ppt_x"/>
                                          </p:val>
                                        </p:tav>
                                      </p:tavLst>
                                    </p:anim>
                                    <p:anim calcmode="lin" valueType="num">
                                      <p:cBhvr additive="base">
                                        <p:cTn id="8" dur="3000" fill="hold"/>
                                        <p:tgtEl>
                                          <p:spTgt spid="292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2866"/>
                                        </p:tgtEl>
                                        <p:attrNameLst>
                                          <p:attrName>style.visibility</p:attrName>
                                        </p:attrNameLst>
                                      </p:cBhvr>
                                      <p:to>
                                        <p:strVal val="visible"/>
                                      </p:to>
                                    </p:set>
                                    <p:animEffect transition="in" filter="dissolve">
                                      <p:cBhvr>
                                        <p:cTn id="13" dur="500"/>
                                        <p:tgtEl>
                                          <p:spTgt spid="292866"/>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92870"/>
                                        </p:tgtEl>
                                        <p:attrNameLst>
                                          <p:attrName>style.visibility</p:attrName>
                                        </p:attrNameLst>
                                      </p:cBhvr>
                                      <p:to>
                                        <p:strVal val="visible"/>
                                      </p:to>
                                    </p:set>
                                    <p:anim calcmode="lin" valueType="num">
                                      <p:cBhvr additive="base">
                                        <p:cTn id="18" dur="2000" fill="hold"/>
                                        <p:tgtEl>
                                          <p:spTgt spid="292870"/>
                                        </p:tgtEl>
                                        <p:attrNameLst>
                                          <p:attrName>ppt_x</p:attrName>
                                        </p:attrNameLst>
                                      </p:cBhvr>
                                      <p:tavLst>
                                        <p:tav tm="0">
                                          <p:val>
                                            <p:strVal val="#ppt_x"/>
                                          </p:val>
                                        </p:tav>
                                        <p:tav tm="100000">
                                          <p:val>
                                            <p:strVal val="#ppt_x"/>
                                          </p:val>
                                        </p:tav>
                                      </p:tavLst>
                                    </p:anim>
                                    <p:anim calcmode="lin" valueType="num">
                                      <p:cBhvr additive="base">
                                        <p:cTn id="19" dur="2000" fill="hold"/>
                                        <p:tgtEl>
                                          <p:spTgt spid="292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 y="122238"/>
            <a:ext cx="8686800" cy="792162"/>
          </a:xfrm>
        </p:spPr>
        <p:txBody>
          <a:bodyPr/>
          <a:lstStyle/>
          <a:p>
            <a:r>
              <a:rPr lang="en-US" sz="4200" b="0">
                <a:solidFill>
                  <a:srgbClr val="FF0000"/>
                </a:solidFill>
                <a:latin typeface="Tempus Sans ITC" pitchFamily="82" charset="0"/>
              </a:rPr>
              <a:t>Rogier van der Weyden (1399-1464)</a:t>
            </a:r>
          </a:p>
        </p:txBody>
      </p:sp>
      <p:pic>
        <p:nvPicPr>
          <p:cNvPr id="135173" name="Picture 5" descr="Rogier van der Weyden-The Deposition altarpiece in Prado-1435"/>
          <p:cNvPicPr>
            <a:picLocks noChangeAspect="1" noChangeArrowheads="1"/>
          </p:cNvPicPr>
          <p:nvPr>
            <p:ph idx="1"/>
          </p:nvPr>
        </p:nvPicPr>
        <p:blipFill>
          <a:blip r:embed="rId3" cstate="print">
            <a:lum contrast="6000"/>
          </a:blip>
          <a:srcRect/>
          <a:stretch>
            <a:fillRect/>
          </a:stretch>
        </p:blipFill>
        <p:spPr>
          <a:xfrm>
            <a:off x="2133600" y="1066800"/>
            <a:ext cx="6781800" cy="5337175"/>
          </a:xfrm>
          <a:noFill/>
          <a:ln>
            <a:solidFill>
              <a:schemeClr val="tx2"/>
            </a:solidFill>
          </a:ln>
        </p:spPr>
      </p:pic>
      <p:sp>
        <p:nvSpPr>
          <p:cNvPr id="135175" name="Text Box 7"/>
          <p:cNvSpPr txBox="1">
            <a:spLocks noChangeArrowheads="1"/>
          </p:cNvSpPr>
          <p:nvPr/>
        </p:nvSpPr>
        <p:spPr bwMode="auto">
          <a:xfrm>
            <a:off x="152400" y="2684463"/>
            <a:ext cx="1828800" cy="1735137"/>
          </a:xfrm>
          <a:prstGeom prst="rect">
            <a:avLst/>
          </a:prstGeom>
          <a:noFill/>
          <a:ln w="9525">
            <a:noFill/>
            <a:miter lim="800000"/>
            <a:headEnd/>
            <a:tailEnd/>
          </a:ln>
          <a:effectLst/>
        </p:spPr>
        <p:txBody>
          <a:bodyPr>
            <a:spAutoFit/>
          </a:bodyPr>
          <a:lstStyle/>
          <a:p>
            <a:pPr algn="ctr">
              <a:spcBef>
                <a:spcPct val="50000"/>
              </a:spcBef>
            </a:pPr>
            <a:r>
              <a:rPr lang="en-US" sz="2400" i="1">
                <a:effectLst>
                  <a:outerShdw blurRad="38100" dist="38100" dir="2700000" algn="tl">
                    <a:srgbClr val="C0C0C0"/>
                  </a:outerShdw>
                </a:effectLst>
                <a:latin typeface="Tempus Sans ITC" pitchFamily="82" charset="0"/>
              </a:rPr>
              <a:t>The Deposition</a:t>
            </a:r>
          </a:p>
          <a:p>
            <a:pPr algn="ctr">
              <a:spcBef>
                <a:spcPct val="50000"/>
              </a:spcBef>
            </a:pPr>
            <a:r>
              <a:rPr lang="en-US" sz="2400">
                <a:effectLst>
                  <a:outerShdw blurRad="38100" dist="38100" dir="2700000" algn="tl">
                    <a:srgbClr val="C0C0C0"/>
                  </a:outerShdw>
                </a:effectLst>
                <a:latin typeface="Tempus Sans ITC" pitchFamily="82" charset="0"/>
              </a:rPr>
              <a:t/>
            </a:r>
            <a:br>
              <a:rPr lang="en-US" sz="2400">
                <a:effectLst>
                  <a:outerShdw blurRad="38100" dist="38100" dir="2700000" algn="tl">
                    <a:srgbClr val="C0C0C0"/>
                  </a:outerShdw>
                </a:effectLst>
                <a:latin typeface="Tempus Sans ITC" pitchFamily="82" charset="0"/>
              </a:rPr>
            </a:br>
            <a:r>
              <a:rPr lang="en-US" sz="2400">
                <a:effectLst>
                  <a:outerShdw blurRad="38100" dist="38100" dir="2700000" algn="tl">
                    <a:srgbClr val="C0C0C0"/>
                  </a:outerShdw>
                </a:effectLst>
                <a:latin typeface="Tempus Sans ITC" pitchFamily="82" charset="0"/>
              </a:rPr>
              <a:t>1435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3600" b="0">
                <a:solidFill>
                  <a:srgbClr val="FF0000"/>
                </a:solidFill>
                <a:latin typeface="Tempus Sans ITC" pitchFamily="82" charset="0"/>
              </a:rPr>
              <a:t>van der Weyden’s </a:t>
            </a:r>
            <a:r>
              <a:rPr lang="en-US" sz="3600" b="0" i="1">
                <a:solidFill>
                  <a:srgbClr val="FF0000"/>
                </a:solidFill>
                <a:latin typeface="Tempus Sans ITC" pitchFamily="82" charset="0"/>
              </a:rPr>
              <a:t>Deposition</a:t>
            </a:r>
            <a:r>
              <a:rPr lang="en-US" sz="3600" b="0">
                <a:solidFill>
                  <a:srgbClr val="FF0000"/>
                </a:solidFill>
                <a:latin typeface="Tempus Sans ITC" pitchFamily="82" charset="0"/>
              </a:rPr>
              <a:t> (details)</a:t>
            </a:r>
          </a:p>
        </p:txBody>
      </p:sp>
      <p:pic>
        <p:nvPicPr>
          <p:cNvPr id="137224" name="Picture 8" descr="Rogier van der Weyden-The Deposition altarpiece in Prado-1435-details-2"/>
          <p:cNvPicPr>
            <a:picLocks noChangeAspect="1" noChangeArrowheads="1"/>
          </p:cNvPicPr>
          <p:nvPr>
            <p:ph sz="half" idx="1"/>
          </p:nvPr>
        </p:nvPicPr>
        <p:blipFill>
          <a:blip r:embed="rId3" cstate="print">
            <a:lum contrast="6000"/>
          </a:blip>
          <a:srcRect/>
          <a:stretch>
            <a:fillRect/>
          </a:stretch>
        </p:blipFill>
        <p:spPr>
          <a:xfrm>
            <a:off x="381000" y="1066800"/>
            <a:ext cx="3730625" cy="5486400"/>
          </a:xfrm>
          <a:noFill/>
          <a:ln>
            <a:solidFill>
              <a:schemeClr val="tx2"/>
            </a:solidFill>
          </a:ln>
        </p:spPr>
      </p:pic>
      <p:pic>
        <p:nvPicPr>
          <p:cNvPr id="137225" name="Picture 9" descr="Rogier van der Weyden-The Deposition altarpiece in Prado-1435-details-1"/>
          <p:cNvPicPr>
            <a:picLocks noChangeAspect="1" noChangeArrowheads="1"/>
          </p:cNvPicPr>
          <p:nvPr>
            <p:ph sz="half" idx="2"/>
          </p:nvPr>
        </p:nvPicPr>
        <p:blipFill>
          <a:blip r:embed="rId4" cstate="print">
            <a:lum contrast="6000"/>
          </a:blip>
          <a:srcRect/>
          <a:stretch>
            <a:fillRect/>
          </a:stretch>
        </p:blipFill>
        <p:spPr>
          <a:xfrm>
            <a:off x="4343400" y="1066800"/>
            <a:ext cx="4521200" cy="5486400"/>
          </a:xfrm>
          <a:noFill/>
          <a:ln>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7224"/>
                                        </p:tgtEl>
                                        <p:attrNameLst>
                                          <p:attrName>style.visibility</p:attrName>
                                        </p:attrNameLst>
                                      </p:cBhvr>
                                      <p:to>
                                        <p:strVal val="visible"/>
                                      </p:to>
                                    </p:set>
                                    <p:animEffect transition="in" filter="wedge">
                                      <p:cBhvr>
                                        <p:cTn id="7" dur="1000"/>
                                        <p:tgtEl>
                                          <p:spTgt spid="137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25"/>
                                        </p:tgtEl>
                                        <p:attrNameLst>
                                          <p:attrName>style.visibility</p:attrName>
                                        </p:attrNameLst>
                                      </p:cBhvr>
                                      <p:to>
                                        <p:strVal val="visible"/>
                                      </p:to>
                                    </p:set>
                                    <p:animEffect transition="in" filter="fade">
                                      <p:cBhvr>
                                        <p:cTn id="12" dur="1000"/>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Quentin Massys (1465-1530)</a:t>
            </a:r>
          </a:p>
        </p:txBody>
      </p:sp>
      <p:sp>
        <p:nvSpPr>
          <p:cNvPr id="139267" name="Rectangle 3"/>
          <p:cNvSpPr>
            <a:spLocks noGrp="1" noChangeArrowheads="1"/>
          </p:cNvSpPr>
          <p:nvPr>
            <p:ph type="body" sz="half" idx="1"/>
          </p:nvPr>
        </p:nvSpPr>
        <p:spPr>
          <a:xfrm>
            <a:off x="762000" y="1295400"/>
            <a:ext cx="2971800" cy="5257800"/>
          </a:xfrm>
        </p:spPr>
        <p:txBody>
          <a:bodyPr/>
          <a:lstStyle/>
          <a:p>
            <a:r>
              <a:rPr lang="en-US" sz="2400" b="0">
                <a:latin typeface="Tempus Sans ITC" pitchFamily="82" charset="0"/>
              </a:rPr>
              <a:t>Belonged to the humanist circle in Antwerp that included Erasmus.</a:t>
            </a:r>
          </a:p>
          <a:p>
            <a:r>
              <a:rPr lang="en-US" sz="2400" b="0">
                <a:latin typeface="Tempus Sans ITC" pitchFamily="82" charset="0"/>
              </a:rPr>
              <a:t>Influenced by </a:t>
            </a:r>
            <a:br>
              <a:rPr lang="en-US" sz="2400" b="0">
                <a:latin typeface="Tempus Sans ITC" pitchFamily="82" charset="0"/>
              </a:rPr>
            </a:br>
            <a:r>
              <a:rPr lang="en-US" sz="2400" b="0">
                <a:latin typeface="Tempus Sans ITC" pitchFamily="82" charset="0"/>
              </a:rPr>
              <a:t>da Vinci.</a:t>
            </a:r>
          </a:p>
          <a:p>
            <a:r>
              <a:rPr lang="en-US" sz="2400" b="0">
                <a:latin typeface="Tempus Sans ITC" pitchFamily="82" charset="0"/>
              </a:rPr>
              <a:t>Thomas More called him “the renovator of the old art.”</a:t>
            </a:r>
          </a:p>
          <a:p>
            <a:r>
              <a:rPr lang="en-US" sz="2400" b="0" i="1">
                <a:latin typeface="Tempus Sans ITC" pitchFamily="82" charset="0"/>
              </a:rPr>
              <a:t>The Ugly Dutchess</a:t>
            </a:r>
            <a:r>
              <a:rPr lang="en-US" sz="2400" b="0">
                <a:latin typeface="Tempus Sans ITC" pitchFamily="82" charset="0"/>
              </a:rPr>
              <a:t>, 1525-1530 </a:t>
            </a:r>
            <a:r>
              <a:rPr lang="en-US" sz="2400" b="0">
                <a:latin typeface="Tempus Sans ITC" pitchFamily="82" charset="0"/>
                <a:sym typeface="Wingdings" pitchFamily="2" charset="2"/>
              </a:rPr>
              <a:t></a:t>
            </a:r>
            <a:endParaRPr lang="en-US" sz="2400" b="0">
              <a:latin typeface="Tempus Sans ITC" pitchFamily="82" charset="0"/>
            </a:endParaRPr>
          </a:p>
        </p:txBody>
      </p:sp>
      <p:pic>
        <p:nvPicPr>
          <p:cNvPr id="139269" name="Picture 5" descr="Quentin Massys-The Ugly Dutchess-1525-30"/>
          <p:cNvPicPr>
            <a:picLocks noChangeAspect="1" noChangeArrowheads="1"/>
          </p:cNvPicPr>
          <p:nvPr>
            <p:ph sz="half" idx="2"/>
          </p:nvPr>
        </p:nvPicPr>
        <p:blipFill>
          <a:blip r:embed="rId3" cstate="print">
            <a:lum contrast="6000"/>
          </a:blip>
          <a:srcRect/>
          <a:stretch>
            <a:fillRect/>
          </a:stretch>
        </p:blipFill>
        <p:spPr>
          <a:xfrm>
            <a:off x="4648200" y="1143000"/>
            <a:ext cx="3746500" cy="5410200"/>
          </a:xfrm>
          <a:noFill/>
          <a:ln>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amond(out)">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diamond(out)">
                                      <p:cBhvr>
                                        <p:cTn id="12" dur="500"/>
                                        <p:tgtEl>
                                          <p:spTgt spid="139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diamond(out)">
                                      <p:cBhvr>
                                        <p:cTn id="17" dur="500"/>
                                        <p:tgtEl>
                                          <p:spTgt spid="139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diamond(out)">
                                      <p:cBhvr>
                                        <p:cTn id="22" dur="500"/>
                                        <p:tgtEl>
                                          <p:spTgt spid="139267">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39269"/>
                                        </p:tgtEl>
                                        <p:attrNameLst>
                                          <p:attrName>style.visibility</p:attrName>
                                        </p:attrNameLst>
                                      </p:cBhvr>
                                      <p:to>
                                        <p:strVal val="visible"/>
                                      </p:to>
                                    </p:set>
                                    <p:animEffect transition="in" filter="dissolve">
                                      <p:cBhvr>
                                        <p:cTn id="25" dur="20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6200" y="152400"/>
            <a:ext cx="8991600" cy="838200"/>
          </a:xfrm>
        </p:spPr>
        <p:txBody>
          <a:bodyPr/>
          <a:lstStyle/>
          <a:p>
            <a:r>
              <a:rPr lang="en-US" sz="3600" b="0">
                <a:solidFill>
                  <a:srgbClr val="FF0000"/>
                </a:solidFill>
                <a:latin typeface="Tempus Sans ITC" pitchFamily="82" charset="0"/>
              </a:rPr>
              <a:t>Massys’ </a:t>
            </a:r>
            <a:r>
              <a:rPr lang="en-US" sz="3600" b="0" i="1">
                <a:solidFill>
                  <a:srgbClr val="FF0000"/>
                </a:solidFill>
                <a:latin typeface="Tempus Sans ITC" pitchFamily="82" charset="0"/>
              </a:rPr>
              <a:t>The Moneylender &amp; His Wife</a:t>
            </a:r>
            <a:r>
              <a:rPr lang="en-US" sz="3600" b="0">
                <a:solidFill>
                  <a:srgbClr val="FF0000"/>
                </a:solidFill>
                <a:latin typeface="Tempus Sans ITC" pitchFamily="82" charset="0"/>
              </a:rPr>
              <a:t>, 1514</a:t>
            </a:r>
          </a:p>
        </p:txBody>
      </p:sp>
      <p:pic>
        <p:nvPicPr>
          <p:cNvPr id="141319" name="Picture 7" descr="moneylen"/>
          <p:cNvPicPr>
            <a:picLocks noChangeAspect="1" noChangeArrowheads="1"/>
          </p:cNvPicPr>
          <p:nvPr/>
        </p:nvPicPr>
        <p:blipFill>
          <a:blip r:embed="rId3" cstate="print">
            <a:lum bright="6000" contrast="12000"/>
          </a:blip>
          <a:srcRect/>
          <a:stretch>
            <a:fillRect/>
          </a:stretch>
        </p:blipFill>
        <p:spPr bwMode="auto">
          <a:xfrm>
            <a:off x="1600200" y="990600"/>
            <a:ext cx="6019800" cy="5667375"/>
          </a:xfrm>
          <a:prstGeom prst="rect">
            <a:avLst/>
          </a:prstGeom>
          <a:noFill/>
          <a:ln w="9525">
            <a:solidFill>
              <a:schemeClr val="tx2"/>
            </a:solidFill>
            <a:miter lim="800000"/>
            <a:headEnd/>
            <a:tailEnd/>
          </a:ln>
        </p:spPr>
      </p:pic>
      <p:sp>
        <p:nvSpPr>
          <p:cNvPr id="141320" name="Oval 8"/>
          <p:cNvSpPr>
            <a:spLocks noChangeArrowheads="1"/>
          </p:cNvSpPr>
          <p:nvPr/>
        </p:nvSpPr>
        <p:spPr bwMode="auto">
          <a:xfrm>
            <a:off x="4343400" y="5638800"/>
            <a:ext cx="1219200" cy="1066800"/>
          </a:xfrm>
          <a:prstGeom prst="ellipse">
            <a:avLst/>
          </a:prstGeom>
          <a:noFill/>
          <a:ln w="38100">
            <a:solidFill>
              <a:schemeClr val="bg1"/>
            </a:solidFill>
            <a:round/>
            <a:headEnd/>
            <a:tailEnd/>
          </a:ln>
          <a:effectLst/>
        </p:spPr>
        <p:txBody>
          <a:bodyPr wrap="none" anchor="ctr"/>
          <a:lstStyle/>
          <a:p>
            <a:endParaRPr lang="en-US"/>
          </a:p>
        </p:txBody>
      </p:sp>
      <p:sp>
        <p:nvSpPr>
          <p:cNvPr id="141321" name="Oval 9"/>
          <p:cNvSpPr>
            <a:spLocks noChangeArrowheads="1"/>
          </p:cNvSpPr>
          <p:nvPr/>
        </p:nvSpPr>
        <p:spPr bwMode="auto">
          <a:xfrm>
            <a:off x="2057400" y="5229225"/>
            <a:ext cx="2114550" cy="1247775"/>
          </a:xfrm>
          <a:prstGeom prst="ellipse">
            <a:avLst/>
          </a:prstGeom>
          <a:noFill/>
          <a:ln w="381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wheel(8)">
                                      <p:cBhvr>
                                        <p:cTn id="7" dur="1000"/>
                                        <p:tgtEl>
                                          <p:spTgt spid="1413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41321"/>
                                        </p:tgtEl>
                                        <p:attrNameLst>
                                          <p:attrName>style.visibility</p:attrName>
                                        </p:attrNameLst>
                                      </p:cBhvr>
                                      <p:to>
                                        <p:strVal val="visible"/>
                                      </p:to>
                                    </p:set>
                                    <p:animEffect transition="in" filter="wheel(8)">
                                      <p:cBhvr>
                                        <p:cTn id="12" dur="1000"/>
                                        <p:tgtEl>
                                          <p:spTgt spid="14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nimBg="1"/>
      <p:bldP spid="1413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3" name="Picture 7" descr="moneylex"/>
          <p:cNvPicPr>
            <a:picLocks noChangeAspect="1" noChangeArrowheads="1"/>
          </p:cNvPicPr>
          <p:nvPr>
            <p:ph/>
          </p:nvPr>
        </p:nvPicPr>
        <p:blipFill>
          <a:blip r:embed="rId3" cstate="print">
            <a:lum bright="6000" contrast="6000"/>
          </a:blip>
          <a:srcRect/>
          <a:stretch>
            <a:fillRect/>
          </a:stretch>
        </p:blipFill>
        <p:spPr>
          <a:xfrm>
            <a:off x="609600" y="381000"/>
            <a:ext cx="7924800" cy="6075363"/>
          </a:xfr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moneyley"/>
          <p:cNvPicPr>
            <a:picLocks noChangeAspect="1" noChangeArrowheads="1"/>
          </p:cNvPicPr>
          <p:nvPr>
            <p:ph/>
          </p:nvPr>
        </p:nvPicPr>
        <p:blipFill>
          <a:blip r:embed="rId3" cstate="print">
            <a:lum contrast="6000"/>
          </a:blip>
          <a:srcRect/>
          <a:stretch>
            <a:fillRect/>
          </a:stretch>
        </p:blipFill>
        <p:spPr>
          <a:xfrm>
            <a:off x="609600" y="457200"/>
            <a:ext cx="7848600" cy="6083300"/>
          </a:xfr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WordArt 3" descr="Dotted diamond"/>
          <p:cNvSpPr>
            <a:spLocks noChangeArrowheads="1" noChangeShapeType="1" noTextEdit="1"/>
          </p:cNvSpPr>
          <p:nvPr/>
        </p:nvSpPr>
        <p:spPr bwMode="auto">
          <a:xfrm>
            <a:off x="2133600" y="1981200"/>
            <a:ext cx="4876800" cy="25146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France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diamond(out)">
                                      <p:cBhvr>
                                        <p:cTn id="7" dur="1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152400"/>
            <a:ext cx="8686800" cy="792163"/>
          </a:xfrm>
        </p:spPr>
        <p:txBody>
          <a:bodyPr/>
          <a:lstStyle/>
          <a:p>
            <a:r>
              <a:rPr lang="en-US" b="0">
                <a:solidFill>
                  <a:srgbClr val="350AD4"/>
                </a:solidFill>
                <a:latin typeface="Tempus Sans ITC" pitchFamily="82" charset="0"/>
              </a:rPr>
              <a:t>Renaissance Art in Northern Europe</a:t>
            </a:r>
          </a:p>
        </p:txBody>
      </p:sp>
      <p:sp>
        <p:nvSpPr>
          <p:cNvPr id="109571" name="Rectangle 3"/>
          <p:cNvSpPr>
            <a:spLocks noGrp="1" noChangeArrowheads="1"/>
          </p:cNvSpPr>
          <p:nvPr>
            <p:ph type="body" idx="1"/>
          </p:nvPr>
        </p:nvSpPr>
        <p:spPr>
          <a:xfrm>
            <a:off x="457200" y="838200"/>
            <a:ext cx="8382000" cy="5791200"/>
          </a:xfrm>
        </p:spPr>
        <p:txBody>
          <a:bodyPr/>
          <a:lstStyle/>
          <a:p>
            <a:pPr>
              <a:lnSpc>
                <a:spcPct val="90000"/>
              </a:lnSpc>
            </a:pPr>
            <a:r>
              <a:rPr lang="en-US" sz="2600" b="0">
                <a:latin typeface="Tempus Sans ITC" pitchFamily="82" charset="0"/>
              </a:rPr>
              <a:t>Should not be considered an appendage to Italian art…it was distinctly different</a:t>
            </a:r>
          </a:p>
          <a:p>
            <a:pPr>
              <a:lnSpc>
                <a:spcPct val="90000"/>
              </a:lnSpc>
            </a:pPr>
            <a:r>
              <a:rPr lang="en-US" sz="2600" b="0">
                <a:latin typeface="Tempus Sans ITC" pitchFamily="82" charset="0"/>
              </a:rPr>
              <a:t>But, Italian influence was strong.</a:t>
            </a:r>
          </a:p>
          <a:p>
            <a:pPr lvl="1">
              <a:lnSpc>
                <a:spcPct val="90000"/>
              </a:lnSpc>
            </a:pPr>
            <a:r>
              <a:rPr lang="en-US" sz="2400" b="0">
                <a:latin typeface="Tempus Sans ITC" pitchFamily="82" charset="0"/>
              </a:rPr>
              <a:t>Painting in OIL, developed in Flanders, was widely adopted in Italy</a:t>
            </a:r>
            <a:r>
              <a:rPr lang="en-US" sz="2100" b="0">
                <a:latin typeface="Tempus Sans ITC" pitchFamily="82" charset="0"/>
              </a:rPr>
              <a:t>…</a:t>
            </a:r>
            <a:r>
              <a:rPr lang="en-US" sz="2100" b="0">
                <a:solidFill>
                  <a:srgbClr val="FF0000"/>
                </a:solidFill>
                <a:latin typeface="Tempus Sans ITC" pitchFamily="82" charset="0"/>
              </a:rPr>
              <a:t>where is Flanders?</a:t>
            </a:r>
            <a:endParaRPr lang="en-US" sz="2100" b="0">
              <a:latin typeface="Tempus Sans ITC" pitchFamily="82" charset="0"/>
            </a:endParaRPr>
          </a:p>
          <a:p>
            <a:pPr>
              <a:lnSpc>
                <a:spcPct val="90000"/>
              </a:lnSpc>
            </a:pPr>
            <a:r>
              <a:rPr lang="en-US" sz="2600" b="0">
                <a:latin typeface="Tempus Sans ITC" pitchFamily="82" charset="0"/>
              </a:rPr>
              <a:t>The differences between the two cultures:</a:t>
            </a:r>
          </a:p>
          <a:p>
            <a:pPr lvl="1">
              <a:lnSpc>
                <a:spcPct val="90000"/>
              </a:lnSpc>
            </a:pPr>
            <a:r>
              <a:rPr lang="en-US" sz="2400" b="0" u="sng">
                <a:latin typeface="Tempus Sans ITC" pitchFamily="82" charset="0"/>
              </a:rPr>
              <a:t>Italy</a:t>
            </a:r>
            <a:r>
              <a:rPr lang="en-US" sz="2400" b="0">
                <a:latin typeface="Tempus Sans ITC" pitchFamily="82" charset="0"/>
              </a:rPr>
              <a:t> </a:t>
            </a:r>
            <a:r>
              <a:rPr lang="en-US" sz="2400" b="0">
                <a:latin typeface="Tempus Sans ITC" pitchFamily="82" charset="0"/>
                <a:sym typeface="Wingdings" pitchFamily="2" charset="2"/>
              </a:rPr>
              <a:t> change was inspired by humanism with its emphasis on the revival of the values of classical antiquity…</a:t>
            </a:r>
            <a:r>
              <a:rPr lang="en-US" sz="2400" b="0">
                <a:solidFill>
                  <a:srgbClr val="FF0000"/>
                </a:solidFill>
                <a:latin typeface="Tempus Sans ITC" pitchFamily="82" charset="0"/>
                <a:sym typeface="Wingdings" pitchFamily="2" charset="2"/>
              </a:rPr>
              <a:t>what is Humanism?</a:t>
            </a:r>
            <a:endParaRPr lang="en-US" sz="2400" b="0">
              <a:latin typeface="Tempus Sans ITC" pitchFamily="82" charset="0"/>
              <a:sym typeface="Wingdings" pitchFamily="2" charset="2"/>
            </a:endParaRPr>
          </a:p>
          <a:p>
            <a:pPr lvl="1">
              <a:lnSpc>
                <a:spcPct val="90000"/>
              </a:lnSpc>
            </a:pPr>
            <a:r>
              <a:rPr lang="en-US" sz="2400" b="0" u="sng">
                <a:latin typeface="Tempus Sans ITC" pitchFamily="82" charset="0"/>
                <a:sym typeface="Wingdings" pitchFamily="2" charset="2"/>
              </a:rPr>
              <a:t>Northern Europe</a:t>
            </a:r>
            <a:r>
              <a:rPr lang="en-US" sz="2400" b="0">
                <a:latin typeface="Tempus Sans ITC" pitchFamily="82" charset="0"/>
                <a:sym typeface="Wingdings" pitchFamily="2" charset="2"/>
              </a:rPr>
              <a:t>  change was driven by religious reform of the church, the return to values in the scriptures, and the revolt against the authority of the Church.</a:t>
            </a:r>
          </a:p>
          <a:p>
            <a:pPr>
              <a:lnSpc>
                <a:spcPct val="90000"/>
              </a:lnSpc>
            </a:pPr>
            <a:r>
              <a:rPr lang="en-US" sz="2600" b="0">
                <a:latin typeface="Tempus Sans ITC" pitchFamily="82" charset="0"/>
              </a:rPr>
              <a:t>More princes &amp; kings were patrons of artists</a:t>
            </a:r>
            <a:r>
              <a:rPr lang="en-US" sz="2600" b="0">
                <a:solidFill>
                  <a:srgbClr val="FF0000"/>
                </a:solidFill>
                <a:latin typeface="Tempus Sans ITC" pitchFamily="82" charset="0"/>
              </a:rPr>
              <a:t>…what is patronage?</a:t>
            </a:r>
            <a:endParaRPr lang="en-US" sz="2600" b="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animEffect transition="in" filter="fade">
                                      <p:cBhvr>
                                        <p:cTn id="12" dur="2000"/>
                                        <p:tgtEl>
                                          <p:spTgt spid="1095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1" end="1"/>
                                            </p:txEl>
                                          </p:spTgt>
                                        </p:tgtEl>
                                        <p:attrNameLst>
                                          <p:attrName>style.visibility</p:attrName>
                                        </p:attrNameLst>
                                      </p:cBhvr>
                                      <p:to>
                                        <p:strVal val="visible"/>
                                      </p:to>
                                    </p:set>
                                    <p:animEffect transition="in" filter="fade">
                                      <p:cBhvr>
                                        <p:cTn id="17" dur="2000"/>
                                        <p:tgtEl>
                                          <p:spTgt spid="10957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9571">
                                            <p:txEl>
                                              <p:pRg st="2" end="2"/>
                                            </p:txEl>
                                          </p:spTgt>
                                        </p:tgtEl>
                                        <p:attrNameLst>
                                          <p:attrName>style.visibility</p:attrName>
                                        </p:attrNameLst>
                                      </p:cBhvr>
                                      <p:to>
                                        <p:strVal val="visible"/>
                                      </p:to>
                                    </p:set>
                                    <p:animEffect transition="in" filter="fade">
                                      <p:cBhvr>
                                        <p:cTn id="20" dur="2000"/>
                                        <p:tgtEl>
                                          <p:spTgt spid="1095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Effect transition="in" filter="fade">
                                      <p:cBhvr>
                                        <p:cTn id="25" dur="2000"/>
                                        <p:tgtEl>
                                          <p:spTgt spid="109571">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9571">
                                            <p:txEl>
                                              <p:pRg st="4" end="4"/>
                                            </p:txEl>
                                          </p:spTgt>
                                        </p:tgtEl>
                                        <p:attrNameLst>
                                          <p:attrName>style.visibility</p:attrName>
                                        </p:attrNameLst>
                                      </p:cBhvr>
                                      <p:to>
                                        <p:strVal val="visible"/>
                                      </p:to>
                                    </p:set>
                                    <p:animEffect transition="in" filter="fade">
                                      <p:cBhvr>
                                        <p:cTn id="28" dur="2000"/>
                                        <p:tgtEl>
                                          <p:spTgt spid="10957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9571">
                                            <p:txEl>
                                              <p:pRg st="5" end="5"/>
                                            </p:txEl>
                                          </p:spTgt>
                                        </p:tgtEl>
                                        <p:attrNameLst>
                                          <p:attrName>style.visibility</p:attrName>
                                        </p:attrNameLst>
                                      </p:cBhvr>
                                      <p:to>
                                        <p:strVal val="visible"/>
                                      </p:to>
                                    </p:set>
                                    <p:animEffect transition="in" filter="fade">
                                      <p:cBhvr>
                                        <p:cTn id="31" dur="2000"/>
                                        <p:tgtEl>
                                          <p:spTgt spid="10957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9571">
                                            <p:txEl>
                                              <p:pRg st="6" end="6"/>
                                            </p:txEl>
                                          </p:spTgt>
                                        </p:tgtEl>
                                        <p:attrNameLst>
                                          <p:attrName>style.visibility</p:attrName>
                                        </p:attrNameLst>
                                      </p:cBhvr>
                                      <p:to>
                                        <p:strVal val="visible"/>
                                      </p:to>
                                    </p:set>
                                    <p:animEffect transition="in" filter="fade">
                                      <p:cBhvr>
                                        <p:cTn id="36" dur="20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6200" y="228600"/>
            <a:ext cx="9067800" cy="838200"/>
          </a:xfrm>
        </p:spPr>
        <p:txBody>
          <a:bodyPr/>
          <a:lstStyle/>
          <a:p>
            <a:r>
              <a:rPr lang="en-US" b="0">
                <a:solidFill>
                  <a:srgbClr val="FF0000"/>
                </a:solidFill>
                <a:latin typeface="Tempus Sans ITC" pitchFamily="82" charset="0"/>
              </a:rPr>
              <a:t>Renaissance Art in France</a:t>
            </a:r>
          </a:p>
        </p:txBody>
      </p:sp>
      <p:sp>
        <p:nvSpPr>
          <p:cNvPr id="149507" name="Rectangle 3"/>
          <p:cNvSpPr>
            <a:spLocks noGrp="1" noChangeArrowheads="1"/>
          </p:cNvSpPr>
          <p:nvPr>
            <p:ph type="body" idx="1"/>
          </p:nvPr>
        </p:nvSpPr>
        <p:spPr>
          <a:xfrm>
            <a:off x="685800" y="1295400"/>
            <a:ext cx="7924800" cy="5562600"/>
          </a:xfrm>
        </p:spPr>
        <p:txBody>
          <a:bodyPr/>
          <a:lstStyle/>
          <a:p>
            <a:pPr>
              <a:lnSpc>
                <a:spcPct val="90000"/>
              </a:lnSpc>
            </a:pPr>
            <a:r>
              <a:rPr lang="en-US" b="0">
                <a:latin typeface="Tempus Sans ITC" pitchFamily="82" charset="0"/>
              </a:rPr>
              <a:t>A new phase of Italian influence in France began with the French invasions of the Italian peninsula that began in 1494.</a:t>
            </a:r>
          </a:p>
          <a:p>
            <a:pPr>
              <a:lnSpc>
                <a:spcPct val="90000"/>
              </a:lnSpc>
              <a:buFont typeface="GriffinOne" pitchFamily="2" charset="0"/>
              <a:buNone/>
            </a:pPr>
            <a:endParaRPr lang="en-US" b="0">
              <a:latin typeface="Tempus Sans ITC" pitchFamily="82" charset="0"/>
            </a:endParaRPr>
          </a:p>
          <a:p>
            <a:pPr>
              <a:lnSpc>
                <a:spcPct val="90000"/>
              </a:lnSpc>
            </a:pPr>
            <a:r>
              <a:rPr lang="en-US" b="0">
                <a:latin typeface="Tempus Sans ITC" pitchFamily="82" charset="0"/>
              </a:rPr>
              <a:t>The most important royal patron was Francis I.</a:t>
            </a:r>
          </a:p>
          <a:p>
            <a:pPr>
              <a:lnSpc>
                <a:spcPct val="90000"/>
              </a:lnSpc>
            </a:pPr>
            <a:endParaRPr lang="en-US" b="0">
              <a:latin typeface="Tempus Sans ITC" pitchFamily="82" charset="0"/>
            </a:endParaRPr>
          </a:p>
          <a:p>
            <a:pPr lvl="1">
              <a:lnSpc>
                <a:spcPct val="90000"/>
              </a:lnSpc>
            </a:pPr>
            <a:r>
              <a:rPr lang="en-US" b="0">
                <a:latin typeface="Tempus Sans ITC" pitchFamily="82" charset="0"/>
              </a:rPr>
              <a:t>Actively encouraged humanistic learning.</a:t>
            </a:r>
          </a:p>
          <a:p>
            <a:pPr lvl="1">
              <a:lnSpc>
                <a:spcPct val="90000"/>
              </a:lnSpc>
            </a:pPr>
            <a:endParaRPr lang="en-US" b="0">
              <a:latin typeface="Tempus Sans ITC" pitchFamily="82" charset="0"/>
            </a:endParaRPr>
          </a:p>
          <a:p>
            <a:pPr lvl="1">
              <a:lnSpc>
                <a:spcPct val="90000"/>
              </a:lnSpc>
            </a:pPr>
            <a:r>
              <a:rPr lang="en-US" b="0">
                <a:latin typeface="Tempus Sans ITC" pitchFamily="82" charset="0"/>
              </a:rPr>
              <a:t>Invited da Vinci and Andrea del Sarto to  France.</a:t>
            </a:r>
          </a:p>
          <a:p>
            <a:pPr lvl="1">
              <a:lnSpc>
                <a:spcPct val="90000"/>
              </a:lnSpc>
            </a:pPr>
            <a:endParaRPr lang="en-US" b="0">
              <a:latin typeface="Tempus Sans ITC" pitchFamily="82" charset="0"/>
            </a:endParaRPr>
          </a:p>
          <a:p>
            <a:pPr lvl="1">
              <a:lnSpc>
                <a:spcPct val="90000"/>
              </a:lnSpc>
            </a:pPr>
            <a:r>
              <a:rPr lang="en-US" b="0">
                <a:latin typeface="Tempus Sans ITC" pitchFamily="82" charset="0"/>
              </a:rPr>
              <a:t>He collected paintings by the great Italian masters like Titian, Raphael, and Michelangelo.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a:xfrm>
            <a:off x="228600" y="152400"/>
            <a:ext cx="8686800" cy="792163"/>
          </a:xfrm>
        </p:spPr>
        <p:txBody>
          <a:bodyPr/>
          <a:lstStyle/>
          <a:p>
            <a:r>
              <a:rPr lang="en-US" sz="4000" b="0">
                <a:solidFill>
                  <a:srgbClr val="FF0000"/>
                </a:solidFill>
                <a:latin typeface="Tempus Sans ITC" pitchFamily="82" charset="0"/>
              </a:rPr>
              <a:t>Jean Clouet – </a:t>
            </a:r>
            <a:r>
              <a:rPr lang="en-US" sz="4000" b="0" i="1">
                <a:solidFill>
                  <a:srgbClr val="FF0000"/>
                </a:solidFill>
                <a:latin typeface="Tempus Sans ITC" pitchFamily="82" charset="0"/>
              </a:rPr>
              <a:t>Portrait of Francis I</a:t>
            </a:r>
            <a:r>
              <a:rPr lang="en-US" sz="4000" b="0">
                <a:solidFill>
                  <a:srgbClr val="FF0000"/>
                </a:solidFill>
                <a:latin typeface="Tempus Sans ITC" pitchFamily="82" charset="0"/>
              </a:rPr>
              <a:t>, 1525</a:t>
            </a:r>
          </a:p>
        </p:txBody>
      </p:sp>
      <p:pic>
        <p:nvPicPr>
          <p:cNvPr id="145417" name="Picture 9" descr="Jean Clouet-Francis I-1530"/>
          <p:cNvPicPr>
            <a:picLocks noChangeAspect="1" noChangeArrowheads="1"/>
          </p:cNvPicPr>
          <p:nvPr>
            <p:ph sz="half" idx="1"/>
          </p:nvPr>
        </p:nvPicPr>
        <p:blipFill>
          <a:blip r:embed="rId3" cstate="print">
            <a:lum bright="6000"/>
          </a:blip>
          <a:srcRect/>
          <a:stretch>
            <a:fillRect/>
          </a:stretch>
        </p:blipFill>
        <p:spPr>
          <a:xfrm>
            <a:off x="2417763" y="990600"/>
            <a:ext cx="4364037" cy="5562600"/>
          </a:xfr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98438"/>
            <a:ext cx="8686800" cy="792162"/>
          </a:xfrm>
        </p:spPr>
        <p:txBody>
          <a:bodyPr/>
          <a:lstStyle/>
          <a:p>
            <a:r>
              <a:rPr lang="en-US" b="0">
                <a:solidFill>
                  <a:srgbClr val="FF0000"/>
                </a:solidFill>
                <a:latin typeface="Tempus Sans ITC" pitchFamily="82" charset="0"/>
              </a:rPr>
              <a:t>The School of Fontainebleau Artists</a:t>
            </a:r>
          </a:p>
        </p:txBody>
      </p:sp>
      <p:pic>
        <p:nvPicPr>
          <p:cNvPr id="151557" name="Picture 5" descr="Chateau_Fontainebleau"/>
          <p:cNvPicPr>
            <a:picLocks noChangeAspect="1" noChangeArrowheads="1"/>
          </p:cNvPicPr>
          <p:nvPr>
            <p:ph sz="half" idx="1"/>
          </p:nvPr>
        </p:nvPicPr>
        <p:blipFill>
          <a:blip r:embed="rId3" cstate="print">
            <a:lum contrast="12000"/>
          </a:blip>
          <a:srcRect/>
          <a:stretch>
            <a:fillRect/>
          </a:stretch>
        </p:blipFill>
        <p:spPr>
          <a:xfrm>
            <a:off x="381000" y="1143000"/>
            <a:ext cx="4724400" cy="2835275"/>
          </a:xfrm>
          <a:noFill/>
          <a:ln>
            <a:solidFill>
              <a:schemeClr val="tx1"/>
            </a:solidFill>
          </a:ln>
        </p:spPr>
      </p:pic>
      <p:pic>
        <p:nvPicPr>
          <p:cNvPr id="151558" name="Picture 6" descr="Galerie of Chateau_Fontainebleau-Rosso Fiorentino &amp; Francesco Primaticcio-1528-37"/>
          <p:cNvPicPr>
            <a:picLocks noChangeAspect="1" noChangeArrowheads="1"/>
          </p:cNvPicPr>
          <p:nvPr/>
        </p:nvPicPr>
        <p:blipFill>
          <a:blip r:embed="rId4" cstate="print">
            <a:lum contrast="6000"/>
          </a:blip>
          <a:srcRect/>
          <a:stretch>
            <a:fillRect/>
          </a:stretch>
        </p:blipFill>
        <p:spPr bwMode="auto">
          <a:xfrm>
            <a:off x="5387975" y="1828800"/>
            <a:ext cx="3527425" cy="4114800"/>
          </a:xfrm>
          <a:prstGeom prst="rect">
            <a:avLst/>
          </a:prstGeom>
          <a:noFill/>
          <a:ln w="9525">
            <a:solidFill>
              <a:schemeClr val="tx2"/>
            </a:solidFill>
            <a:miter lim="800000"/>
            <a:headEnd/>
            <a:tailEnd/>
          </a:ln>
        </p:spPr>
      </p:pic>
      <p:sp>
        <p:nvSpPr>
          <p:cNvPr id="151559" name="Rectangle 7"/>
          <p:cNvSpPr>
            <a:spLocks noChangeArrowheads="1"/>
          </p:cNvSpPr>
          <p:nvPr/>
        </p:nvSpPr>
        <p:spPr bwMode="auto">
          <a:xfrm>
            <a:off x="533400" y="4419600"/>
            <a:ext cx="4724400" cy="1981200"/>
          </a:xfrm>
          <a:prstGeom prst="rect">
            <a:avLst/>
          </a:prstGeom>
          <a:noFill/>
          <a:ln w="9525">
            <a:noFill/>
            <a:miter lim="800000"/>
            <a:headEnd/>
            <a:tailEnd/>
          </a:ln>
          <a:effectLst/>
        </p:spPr>
        <p:txBody>
          <a:bodyPr/>
          <a:lstStyle/>
          <a:p>
            <a:pPr marL="342900" indent="-342900">
              <a:lnSpc>
                <a:spcPct val="90000"/>
              </a:lnSpc>
              <a:spcBef>
                <a:spcPct val="20000"/>
              </a:spcBef>
              <a:buClr>
                <a:srgbClr val="007C79"/>
              </a:buClr>
              <a:buSzPct val="80000"/>
              <a:buFont typeface="GriffinOne" pitchFamily="2" charset="0"/>
              <a:buChar char=","/>
            </a:pPr>
            <a:r>
              <a:rPr lang="en-US" sz="2600">
                <a:latin typeface="Tempus Sans ITC" pitchFamily="82" charset="0"/>
              </a:rPr>
              <a:t>Gallery [right] by Rosso Fiorentino &amp; Francesco Primaticcio</a:t>
            </a:r>
            <a:br>
              <a:rPr lang="en-US" sz="2600">
                <a:latin typeface="Tempus Sans ITC" pitchFamily="82" charset="0"/>
              </a:rPr>
            </a:br>
            <a:endParaRPr lang="en-US" sz="2600">
              <a:latin typeface="Tempus Sans ITC" pitchFamily="82" charset="0"/>
            </a:endParaRPr>
          </a:p>
          <a:p>
            <a:pPr marL="342900" indent="-342900">
              <a:lnSpc>
                <a:spcPct val="90000"/>
              </a:lnSpc>
              <a:spcBef>
                <a:spcPct val="20000"/>
              </a:spcBef>
              <a:buClr>
                <a:srgbClr val="007C79"/>
              </a:buClr>
              <a:buSzPct val="80000"/>
              <a:buFont typeface="GriffinOne" pitchFamily="2" charset="0"/>
              <a:buChar char=","/>
            </a:pPr>
            <a:r>
              <a:rPr lang="en-US" sz="2600">
                <a:latin typeface="Tempus Sans ITC" pitchFamily="82" charset="0"/>
              </a:rPr>
              <a:t>1528-1537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558"/>
                                        </p:tgtEl>
                                        <p:attrNameLst>
                                          <p:attrName>style.visibility</p:attrName>
                                        </p:attrNameLst>
                                      </p:cBhvr>
                                      <p:to>
                                        <p:strVal val="visible"/>
                                      </p:to>
                                    </p:set>
                                    <p:animEffect transition="in" filter="fade">
                                      <p:cBhvr>
                                        <p:cTn id="7" dur="10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WordArt 2" descr="Dotted diamond"/>
          <p:cNvSpPr>
            <a:spLocks noChangeArrowheads="1" noChangeShapeType="1" noTextEdit="1"/>
          </p:cNvSpPr>
          <p:nvPr/>
        </p:nvSpPr>
        <p:spPr bwMode="auto">
          <a:xfrm>
            <a:off x="2133600" y="1981200"/>
            <a:ext cx="4876800" cy="25146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Germany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8600" y="152400"/>
            <a:ext cx="8686800" cy="792163"/>
          </a:xfrm>
        </p:spPr>
        <p:txBody>
          <a:bodyPr/>
          <a:lstStyle/>
          <a:p>
            <a:r>
              <a:rPr lang="en-US" sz="4000" b="0">
                <a:solidFill>
                  <a:srgbClr val="FF0000"/>
                </a:solidFill>
                <a:latin typeface="Tempus Sans ITC" pitchFamily="82" charset="0"/>
              </a:rPr>
              <a:t>Lucas Cranach the Elder (1472-1553)</a:t>
            </a:r>
          </a:p>
        </p:txBody>
      </p:sp>
      <p:sp>
        <p:nvSpPr>
          <p:cNvPr id="157701" name="Rectangle 5"/>
          <p:cNvSpPr>
            <a:spLocks noGrp="1" noChangeArrowheads="1"/>
          </p:cNvSpPr>
          <p:nvPr>
            <p:ph type="body" sz="half" idx="2"/>
          </p:nvPr>
        </p:nvSpPr>
        <p:spPr>
          <a:xfrm>
            <a:off x="5105400" y="1981200"/>
            <a:ext cx="3352800" cy="3429000"/>
          </a:xfrm>
        </p:spPr>
        <p:txBody>
          <a:bodyPr/>
          <a:lstStyle/>
          <a:p>
            <a:r>
              <a:rPr lang="en-US" sz="2400" b="0">
                <a:latin typeface="Tempus Sans ITC" pitchFamily="82" charset="0"/>
              </a:rPr>
              <a:t>Court painter at Wittenberg from 1505-1553.</a:t>
            </a:r>
            <a:br>
              <a:rPr lang="en-US" sz="2400" b="0">
                <a:latin typeface="Tempus Sans ITC" pitchFamily="82" charset="0"/>
              </a:rPr>
            </a:br>
            <a:endParaRPr lang="en-US" sz="2400" b="0">
              <a:latin typeface="Tempus Sans ITC" pitchFamily="82" charset="0"/>
            </a:endParaRPr>
          </a:p>
          <a:p>
            <a:r>
              <a:rPr lang="en-US" sz="2400" b="0">
                <a:latin typeface="Tempus Sans ITC" pitchFamily="82" charset="0"/>
              </a:rPr>
              <a:t>His best portraits were of Martin Luther (to the left).</a:t>
            </a:r>
          </a:p>
        </p:txBody>
      </p:sp>
      <p:pic>
        <p:nvPicPr>
          <p:cNvPr id="157702" name="Picture 6" descr="Cranach the Elder-Portrait of Martin Luther-1533"/>
          <p:cNvPicPr>
            <a:picLocks noChangeAspect="1" noChangeArrowheads="1"/>
          </p:cNvPicPr>
          <p:nvPr>
            <p:ph sz="half" idx="1"/>
          </p:nvPr>
        </p:nvPicPr>
        <p:blipFill>
          <a:blip r:embed="rId3" cstate="print">
            <a:lum contrast="6000"/>
          </a:blip>
          <a:srcRect/>
          <a:stretch>
            <a:fillRect/>
          </a:stretch>
        </p:blipFill>
        <p:spPr>
          <a:xfrm>
            <a:off x="663575" y="990600"/>
            <a:ext cx="3908425" cy="55626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7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28600" y="76200"/>
            <a:ext cx="8686800" cy="792163"/>
          </a:xfrm>
        </p:spPr>
        <p:txBody>
          <a:bodyPr/>
          <a:lstStyle/>
          <a:p>
            <a:r>
              <a:rPr lang="en-US" b="0">
                <a:solidFill>
                  <a:srgbClr val="FF0000"/>
                </a:solidFill>
                <a:latin typeface="Tempus Sans ITC" pitchFamily="82" charset="0"/>
              </a:rPr>
              <a:t>Lucas Cranach the Elder</a:t>
            </a:r>
          </a:p>
        </p:txBody>
      </p:sp>
      <p:pic>
        <p:nvPicPr>
          <p:cNvPr id="159750" name="Picture 6" descr="Cranach the Elder-Amorous Old Woman with a Young Man - 1520-22"/>
          <p:cNvPicPr>
            <a:picLocks noChangeAspect="1" noChangeArrowheads="1"/>
          </p:cNvPicPr>
          <p:nvPr/>
        </p:nvPicPr>
        <p:blipFill>
          <a:blip r:embed="rId3" cstate="print">
            <a:lum bright="6000" contrast="6000"/>
          </a:blip>
          <a:srcRect/>
          <a:stretch>
            <a:fillRect/>
          </a:stretch>
        </p:blipFill>
        <p:spPr bwMode="auto">
          <a:xfrm>
            <a:off x="4556125" y="990600"/>
            <a:ext cx="4130675" cy="4953000"/>
          </a:xfrm>
          <a:prstGeom prst="rect">
            <a:avLst/>
          </a:prstGeom>
          <a:noFill/>
          <a:ln w="9525">
            <a:solidFill>
              <a:schemeClr val="tx1"/>
            </a:solidFill>
            <a:miter lim="800000"/>
            <a:headEnd/>
            <a:tailEnd/>
          </a:ln>
        </p:spPr>
      </p:pic>
      <p:pic>
        <p:nvPicPr>
          <p:cNvPr id="159751" name="Picture 7" descr="Cranach the Elder-Old Man with a Young WOman"/>
          <p:cNvPicPr>
            <a:picLocks noChangeAspect="1" noChangeArrowheads="1"/>
          </p:cNvPicPr>
          <p:nvPr/>
        </p:nvPicPr>
        <p:blipFill>
          <a:blip r:embed="rId4" cstate="print">
            <a:lum bright="6000" contrast="6000"/>
          </a:blip>
          <a:srcRect/>
          <a:stretch>
            <a:fillRect/>
          </a:stretch>
        </p:blipFill>
        <p:spPr bwMode="auto">
          <a:xfrm>
            <a:off x="457200" y="990600"/>
            <a:ext cx="3594100" cy="4953000"/>
          </a:xfrm>
          <a:prstGeom prst="rect">
            <a:avLst/>
          </a:prstGeom>
          <a:noFill/>
          <a:ln w="9525">
            <a:solidFill>
              <a:schemeClr val="tx1"/>
            </a:solidFill>
            <a:miter lim="800000"/>
            <a:headEnd/>
            <a:tailEnd/>
          </a:ln>
        </p:spPr>
      </p:pic>
      <p:sp>
        <p:nvSpPr>
          <p:cNvPr id="159753" name="Text Box 9"/>
          <p:cNvSpPr txBox="1">
            <a:spLocks noChangeArrowheads="1"/>
          </p:cNvSpPr>
          <p:nvPr/>
        </p:nvSpPr>
        <p:spPr bwMode="auto">
          <a:xfrm>
            <a:off x="457200" y="6019800"/>
            <a:ext cx="3581400" cy="396875"/>
          </a:xfrm>
          <a:prstGeom prst="rect">
            <a:avLst/>
          </a:prstGeom>
          <a:noFill/>
          <a:ln w="9525">
            <a:noFill/>
            <a:miter lim="800000"/>
            <a:headEnd/>
            <a:tailEnd/>
          </a:ln>
          <a:effectLst/>
        </p:spPr>
        <p:txBody>
          <a:bodyPr>
            <a:spAutoFit/>
          </a:bodyPr>
          <a:lstStyle/>
          <a:p>
            <a:pPr algn="ctr">
              <a:spcBef>
                <a:spcPct val="50000"/>
              </a:spcBef>
            </a:pPr>
            <a:r>
              <a:rPr lang="en-US" sz="2000" i="1">
                <a:effectLst>
                  <a:outerShdw blurRad="38100" dist="38100" dir="2700000" algn="tl">
                    <a:srgbClr val="C0C0C0"/>
                  </a:outerShdw>
                </a:effectLst>
                <a:latin typeface="Tempus Sans ITC" pitchFamily="82" charset="0"/>
              </a:rPr>
              <a:t>Old Man with a Young Woman</a:t>
            </a:r>
          </a:p>
        </p:txBody>
      </p:sp>
      <p:sp>
        <p:nvSpPr>
          <p:cNvPr id="159754" name="Text Box 10"/>
          <p:cNvSpPr txBox="1">
            <a:spLocks noChangeArrowheads="1"/>
          </p:cNvSpPr>
          <p:nvPr/>
        </p:nvSpPr>
        <p:spPr bwMode="auto">
          <a:xfrm>
            <a:off x="4648200" y="6019800"/>
            <a:ext cx="4038600" cy="701675"/>
          </a:xfrm>
          <a:prstGeom prst="rect">
            <a:avLst/>
          </a:prstGeom>
          <a:noFill/>
          <a:ln w="9525">
            <a:noFill/>
            <a:miter lim="800000"/>
            <a:headEnd/>
            <a:tailEnd/>
          </a:ln>
          <a:effectLst/>
        </p:spPr>
        <p:txBody>
          <a:bodyPr>
            <a:spAutoFit/>
          </a:bodyPr>
          <a:lstStyle/>
          <a:p>
            <a:pPr algn="ctr">
              <a:spcBef>
                <a:spcPct val="50000"/>
              </a:spcBef>
            </a:pPr>
            <a:r>
              <a:rPr lang="en-US" sz="2000" i="1">
                <a:effectLst>
                  <a:outerShdw blurRad="38100" dist="38100" dir="2700000" algn="tl">
                    <a:srgbClr val="C0C0C0"/>
                  </a:outerShdw>
                </a:effectLst>
                <a:latin typeface="Tempus Sans ITC" pitchFamily="82" charset="0"/>
              </a:rPr>
              <a:t>Amorous Old Woman with a Young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Effect transition="in" filter="fade">
                                      <p:cBhvr>
                                        <p:cTn id="7" dur="1000"/>
                                        <p:tgtEl>
                                          <p:spTgt spid="1597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53"/>
                                        </p:tgtEl>
                                        <p:attrNameLst>
                                          <p:attrName>style.visibility</p:attrName>
                                        </p:attrNameLst>
                                      </p:cBhvr>
                                      <p:to>
                                        <p:strVal val="visible"/>
                                      </p:to>
                                    </p:set>
                                    <p:animEffect transition="in" filter="fade">
                                      <p:cBhvr>
                                        <p:cTn id="10" dur="1000"/>
                                        <p:tgtEl>
                                          <p:spTgt spid="1597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9750"/>
                                        </p:tgtEl>
                                        <p:attrNameLst>
                                          <p:attrName>style.visibility</p:attrName>
                                        </p:attrNameLst>
                                      </p:cBhvr>
                                      <p:to>
                                        <p:strVal val="visible"/>
                                      </p:to>
                                    </p:set>
                                    <p:animEffect transition="in" filter="dissolve">
                                      <p:cBhvr>
                                        <p:cTn id="15" dur="1000"/>
                                        <p:tgtEl>
                                          <p:spTgt spid="15975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9754"/>
                                        </p:tgtEl>
                                        <p:attrNameLst>
                                          <p:attrName>style.visibility</p:attrName>
                                        </p:attrNameLst>
                                      </p:cBhvr>
                                      <p:to>
                                        <p:strVal val="visible"/>
                                      </p:to>
                                    </p:set>
                                    <p:animEffect transition="in" filter="dissolve">
                                      <p:cBhvr>
                                        <p:cTn id="18" dur="10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p:bldP spid="1597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28600"/>
            <a:ext cx="8305800" cy="838200"/>
          </a:xfrm>
        </p:spPr>
        <p:txBody>
          <a:bodyPr/>
          <a:lstStyle/>
          <a:p>
            <a:r>
              <a:rPr lang="en-US" sz="4100" b="0">
                <a:solidFill>
                  <a:srgbClr val="FF0000"/>
                </a:solidFill>
                <a:latin typeface="Tempus Sans ITC" pitchFamily="82" charset="0"/>
              </a:rPr>
              <a:t>Albrecht Dürer (1471-1528)</a:t>
            </a:r>
          </a:p>
        </p:txBody>
      </p:sp>
      <p:sp>
        <p:nvSpPr>
          <p:cNvPr id="165893" name="Rectangle 5"/>
          <p:cNvSpPr>
            <a:spLocks noGrp="1" noChangeArrowheads="1"/>
          </p:cNvSpPr>
          <p:nvPr>
            <p:ph type="body" sz="half" idx="2"/>
          </p:nvPr>
        </p:nvSpPr>
        <p:spPr>
          <a:xfrm>
            <a:off x="4648200" y="1219200"/>
            <a:ext cx="4191000" cy="5562600"/>
          </a:xfrm>
        </p:spPr>
        <p:txBody>
          <a:bodyPr/>
          <a:lstStyle/>
          <a:p>
            <a:r>
              <a:rPr lang="en-US" sz="2400" b="0">
                <a:latin typeface="Tempus Sans ITC" pitchFamily="82" charset="0"/>
              </a:rPr>
              <a:t>The greatest of German artists.</a:t>
            </a:r>
          </a:p>
          <a:p>
            <a:r>
              <a:rPr lang="en-US" sz="2400" b="0">
                <a:latin typeface="Tempus Sans ITC" pitchFamily="82" charset="0"/>
              </a:rPr>
              <a:t>A scholar as well as an artist.</a:t>
            </a:r>
          </a:p>
          <a:p>
            <a:r>
              <a:rPr lang="en-US" sz="2400" b="0">
                <a:latin typeface="Tempus Sans ITC" pitchFamily="82" charset="0"/>
              </a:rPr>
              <a:t>His patron was the Emperor Maximilian I.</a:t>
            </a:r>
          </a:p>
          <a:p>
            <a:r>
              <a:rPr lang="en-US" sz="2400" b="0">
                <a:latin typeface="Tempus Sans ITC" pitchFamily="82" charset="0"/>
              </a:rPr>
              <a:t>Also a scientist</a:t>
            </a:r>
          </a:p>
          <a:p>
            <a:pPr lvl="1"/>
            <a:r>
              <a:rPr lang="en-US" sz="2400" b="0">
                <a:latin typeface="Tempus Sans ITC" pitchFamily="82" charset="0"/>
              </a:rPr>
              <a:t>Wrote books on geometry, fortifications, and human proportions.</a:t>
            </a:r>
          </a:p>
          <a:p>
            <a:r>
              <a:rPr lang="en-US" sz="2400" b="0">
                <a:latin typeface="Tempus Sans ITC" pitchFamily="82" charset="0"/>
              </a:rPr>
              <a:t>Self-conscious individualism of the Renaissance is seen in his portraits.</a:t>
            </a:r>
          </a:p>
          <a:p>
            <a:r>
              <a:rPr lang="en-US" sz="2400" b="0">
                <a:latin typeface="Tempus Sans ITC" pitchFamily="82" charset="0"/>
                <a:sym typeface="Wingdings" pitchFamily="2" charset="2"/>
              </a:rPr>
              <a:t> </a:t>
            </a:r>
            <a:r>
              <a:rPr lang="en-US" sz="2400" b="0" i="1">
                <a:latin typeface="Tempus Sans ITC" pitchFamily="82" charset="0"/>
                <a:sym typeface="Wingdings" pitchFamily="2" charset="2"/>
              </a:rPr>
              <a:t>Self-Portrait at 26</a:t>
            </a:r>
            <a:r>
              <a:rPr lang="en-US" sz="2400" b="0">
                <a:latin typeface="Tempus Sans ITC" pitchFamily="82" charset="0"/>
                <a:sym typeface="Wingdings" pitchFamily="2" charset="2"/>
              </a:rPr>
              <a:t>, 1498.</a:t>
            </a:r>
            <a:endParaRPr lang="en-US" sz="2400" b="0">
              <a:latin typeface="Tempus Sans ITC" pitchFamily="82" charset="0"/>
            </a:endParaRPr>
          </a:p>
        </p:txBody>
      </p:sp>
      <p:pic>
        <p:nvPicPr>
          <p:cNvPr id="165894" name="Picture 6" descr="Durer-Self Portrait at 26 - 1496"/>
          <p:cNvPicPr>
            <a:picLocks noChangeAspect="1" noChangeArrowheads="1"/>
          </p:cNvPicPr>
          <p:nvPr>
            <p:ph sz="half" idx="1"/>
          </p:nvPr>
        </p:nvPicPr>
        <p:blipFill>
          <a:blip r:embed="rId3" cstate="print">
            <a:lum contrast="6000"/>
          </a:blip>
          <a:srcRect/>
          <a:stretch>
            <a:fillRect/>
          </a:stretch>
        </p:blipFill>
        <p:spPr>
          <a:xfrm>
            <a:off x="228600" y="1143000"/>
            <a:ext cx="4325938" cy="5486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893">
                                            <p:txEl>
                                              <p:pRg st="0" end="0"/>
                                            </p:txEl>
                                          </p:spTgt>
                                        </p:tgtEl>
                                        <p:attrNameLst>
                                          <p:attrName>style.visibility</p:attrName>
                                        </p:attrNameLst>
                                      </p:cBhvr>
                                      <p:to>
                                        <p:strVal val="visible"/>
                                      </p:to>
                                    </p:set>
                                    <p:animEffect transition="in" filter="wipe(left)">
                                      <p:cBhvr>
                                        <p:cTn id="7" dur="500"/>
                                        <p:tgtEl>
                                          <p:spTgt spid="165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3">
                                            <p:txEl>
                                              <p:pRg st="1" end="1"/>
                                            </p:txEl>
                                          </p:spTgt>
                                        </p:tgtEl>
                                        <p:attrNameLst>
                                          <p:attrName>style.visibility</p:attrName>
                                        </p:attrNameLst>
                                      </p:cBhvr>
                                      <p:to>
                                        <p:strVal val="visible"/>
                                      </p:to>
                                    </p:set>
                                    <p:animEffect transition="in" filter="wipe(left)">
                                      <p:cBhvr>
                                        <p:cTn id="12" dur="500"/>
                                        <p:tgtEl>
                                          <p:spTgt spid="165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3">
                                            <p:txEl>
                                              <p:pRg st="2" end="2"/>
                                            </p:txEl>
                                          </p:spTgt>
                                        </p:tgtEl>
                                        <p:attrNameLst>
                                          <p:attrName>style.visibility</p:attrName>
                                        </p:attrNameLst>
                                      </p:cBhvr>
                                      <p:to>
                                        <p:strVal val="visible"/>
                                      </p:to>
                                    </p:set>
                                    <p:animEffect transition="in" filter="wipe(left)">
                                      <p:cBhvr>
                                        <p:cTn id="17" dur="500"/>
                                        <p:tgtEl>
                                          <p:spTgt spid="165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3">
                                            <p:txEl>
                                              <p:pRg st="3" end="3"/>
                                            </p:txEl>
                                          </p:spTgt>
                                        </p:tgtEl>
                                        <p:attrNameLst>
                                          <p:attrName>style.visibility</p:attrName>
                                        </p:attrNameLst>
                                      </p:cBhvr>
                                      <p:to>
                                        <p:strVal val="visible"/>
                                      </p:to>
                                    </p:set>
                                    <p:animEffect transition="in" filter="wipe(left)">
                                      <p:cBhvr>
                                        <p:cTn id="22" dur="500"/>
                                        <p:tgtEl>
                                          <p:spTgt spid="165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5893">
                                            <p:txEl>
                                              <p:pRg st="4" end="4"/>
                                            </p:txEl>
                                          </p:spTgt>
                                        </p:tgtEl>
                                        <p:attrNameLst>
                                          <p:attrName>style.visibility</p:attrName>
                                        </p:attrNameLst>
                                      </p:cBhvr>
                                      <p:to>
                                        <p:strVal val="visible"/>
                                      </p:to>
                                    </p:set>
                                    <p:animEffect transition="in" filter="wipe(left)">
                                      <p:cBhvr>
                                        <p:cTn id="27" dur="500"/>
                                        <p:tgtEl>
                                          <p:spTgt spid="1658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5893">
                                            <p:txEl>
                                              <p:pRg st="5" end="5"/>
                                            </p:txEl>
                                          </p:spTgt>
                                        </p:tgtEl>
                                        <p:attrNameLst>
                                          <p:attrName>style.visibility</p:attrName>
                                        </p:attrNameLst>
                                      </p:cBhvr>
                                      <p:to>
                                        <p:strVal val="visible"/>
                                      </p:to>
                                    </p:set>
                                    <p:animEffect transition="in" filter="wipe(left)">
                                      <p:cBhvr>
                                        <p:cTn id="32" dur="500"/>
                                        <p:tgtEl>
                                          <p:spTgt spid="1658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5893">
                                            <p:txEl>
                                              <p:pRg st="6" end="6"/>
                                            </p:txEl>
                                          </p:spTgt>
                                        </p:tgtEl>
                                        <p:attrNameLst>
                                          <p:attrName>style.visibility</p:attrName>
                                        </p:attrNameLst>
                                      </p:cBhvr>
                                      <p:to>
                                        <p:strVal val="visible"/>
                                      </p:to>
                                    </p:set>
                                    <p:animEffect transition="in" filter="wipe(left)">
                                      <p:cBhvr>
                                        <p:cTn id="37" dur="500"/>
                                        <p:tgtEl>
                                          <p:spTgt spid="165893">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65894"/>
                                        </p:tgtEl>
                                        <p:attrNameLst>
                                          <p:attrName>style.visibility</p:attrName>
                                        </p:attrNameLst>
                                      </p:cBhvr>
                                      <p:to>
                                        <p:strVal val="visible"/>
                                      </p:to>
                                    </p:set>
                                    <p:animEffect transition="in" filter="dissolve">
                                      <p:cBhvr>
                                        <p:cTn id="40" dur="20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a:xfrm>
            <a:off x="381000" y="0"/>
            <a:ext cx="8458200" cy="1066800"/>
          </a:xfrm>
        </p:spPr>
        <p:txBody>
          <a:bodyPr/>
          <a:lstStyle/>
          <a:p>
            <a:r>
              <a:rPr lang="en-US" sz="3600" b="0">
                <a:solidFill>
                  <a:srgbClr val="FF0000"/>
                </a:solidFill>
                <a:latin typeface="Tempus Sans ITC" pitchFamily="82" charset="0"/>
              </a:rPr>
              <a:t>Dürer – </a:t>
            </a:r>
            <a:r>
              <a:rPr lang="en-US" sz="3600" b="0" i="1">
                <a:solidFill>
                  <a:srgbClr val="FF0000"/>
                </a:solidFill>
                <a:latin typeface="Tempus Sans ITC" pitchFamily="82" charset="0"/>
              </a:rPr>
              <a:t>Self-Portrait in Fur-Collared Robe</a:t>
            </a:r>
            <a:r>
              <a:rPr lang="en-US" sz="3600" b="0">
                <a:solidFill>
                  <a:srgbClr val="FF0000"/>
                </a:solidFill>
                <a:latin typeface="Tempus Sans ITC" pitchFamily="82" charset="0"/>
              </a:rPr>
              <a:t>, 1500</a:t>
            </a:r>
          </a:p>
        </p:txBody>
      </p:sp>
      <p:pic>
        <p:nvPicPr>
          <p:cNvPr id="167942" name="Picture 6" descr="Durer-Self-Portrait in a Fur-Collared Robe-1500"/>
          <p:cNvPicPr>
            <a:picLocks noChangeAspect="1" noChangeArrowheads="1"/>
          </p:cNvPicPr>
          <p:nvPr>
            <p:ph idx="1"/>
          </p:nvPr>
        </p:nvPicPr>
        <p:blipFill>
          <a:blip r:embed="rId3" cstate="print">
            <a:lum bright="6000" contrast="6000"/>
          </a:blip>
          <a:srcRect/>
          <a:stretch>
            <a:fillRect/>
          </a:stretch>
        </p:blipFill>
        <p:spPr>
          <a:xfrm>
            <a:off x="2667000" y="1066800"/>
            <a:ext cx="4191000" cy="5562600"/>
          </a:xfrm>
          <a:noFill/>
          <a:ln>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257800" y="533400"/>
            <a:ext cx="3581400" cy="5943600"/>
          </a:xfrm>
        </p:spPr>
        <p:txBody>
          <a:bodyPr/>
          <a:lstStyle/>
          <a:p>
            <a:r>
              <a:rPr lang="en-US" b="0">
                <a:solidFill>
                  <a:srgbClr val="FF0000"/>
                </a:solidFill>
                <a:latin typeface="Tempus Sans ITC" pitchFamily="82" charset="0"/>
              </a:rPr>
              <a:t>Dürer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i="1">
                <a:solidFill>
                  <a:srgbClr val="FF0000"/>
                </a:solidFill>
                <a:latin typeface="Tempus Sans ITC" pitchFamily="82" charset="0"/>
              </a:rPr>
              <a:t>The Last Supper</a:t>
            </a: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woodcut, 1510</a:t>
            </a:r>
          </a:p>
        </p:txBody>
      </p:sp>
      <p:pic>
        <p:nvPicPr>
          <p:cNvPr id="169989" name="Picture 5" descr="Durer-Large Passion-9 The Last Supper-1510-woodcut"/>
          <p:cNvPicPr>
            <a:picLocks noChangeAspect="1" noChangeArrowheads="1"/>
          </p:cNvPicPr>
          <p:nvPr>
            <p:ph idx="1"/>
          </p:nvPr>
        </p:nvPicPr>
        <p:blipFill>
          <a:blip r:embed="rId3" cstate="print">
            <a:lum contrast="6000"/>
          </a:blip>
          <a:srcRect/>
          <a:stretch>
            <a:fillRect/>
          </a:stretch>
        </p:blipFill>
        <p:spPr>
          <a:xfrm>
            <a:off x="381000" y="228600"/>
            <a:ext cx="4608513" cy="632460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181600" y="0"/>
            <a:ext cx="3581400" cy="6705600"/>
          </a:xfrm>
        </p:spPr>
        <p:txBody>
          <a:bodyPr/>
          <a:lstStyle/>
          <a:p>
            <a:r>
              <a:rPr lang="en-US" b="0">
                <a:solidFill>
                  <a:srgbClr val="FF0000"/>
                </a:solidFill>
                <a:latin typeface="Tempus Sans ITC" pitchFamily="82" charset="0"/>
              </a:rPr>
              <a:t>Dürer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i="1">
                <a:solidFill>
                  <a:srgbClr val="FF0000"/>
                </a:solidFill>
                <a:latin typeface="Tempus Sans ITC" pitchFamily="82" charset="0"/>
              </a:rPr>
              <a:t>Four</a:t>
            </a:r>
            <a:br>
              <a:rPr lang="en-US" b="0" i="1">
                <a:solidFill>
                  <a:srgbClr val="FF0000"/>
                </a:solidFill>
                <a:latin typeface="Tempus Sans ITC" pitchFamily="82" charset="0"/>
              </a:rPr>
            </a:br>
            <a:r>
              <a:rPr lang="en-US" b="0" i="1">
                <a:solidFill>
                  <a:srgbClr val="FF0000"/>
                </a:solidFill>
                <a:latin typeface="Tempus Sans ITC" pitchFamily="82" charset="0"/>
              </a:rPr>
              <a:t>Horsemen</a:t>
            </a:r>
            <a:br>
              <a:rPr lang="en-US" b="0" i="1">
                <a:solidFill>
                  <a:srgbClr val="FF0000"/>
                </a:solidFill>
                <a:latin typeface="Tempus Sans ITC" pitchFamily="82" charset="0"/>
              </a:rPr>
            </a:br>
            <a:r>
              <a:rPr lang="en-US" b="0" i="1">
                <a:solidFill>
                  <a:srgbClr val="FF0000"/>
                </a:solidFill>
                <a:latin typeface="Tempus Sans ITC" pitchFamily="82" charset="0"/>
              </a:rPr>
              <a:t>of the</a:t>
            </a:r>
            <a:br>
              <a:rPr lang="en-US" b="0" i="1">
                <a:solidFill>
                  <a:srgbClr val="FF0000"/>
                </a:solidFill>
                <a:latin typeface="Tempus Sans ITC" pitchFamily="82" charset="0"/>
              </a:rPr>
            </a:br>
            <a:r>
              <a:rPr lang="en-US" b="0" i="1">
                <a:solidFill>
                  <a:srgbClr val="FF0000"/>
                </a:solidFill>
                <a:latin typeface="Tempus Sans ITC" pitchFamily="82" charset="0"/>
              </a:rPr>
              <a:t>Apocalypse</a:t>
            </a: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woodcut, 1498</a:t>
            </a:r>
          </a:p>
        </p:txBody>
      </p:sp>
      <p:pic>
        <p:nvPicPr>
          <p:cNvPr id="171013" name="Picture 5" descr="The Four Horsemen of the Apocalypse"/>
          <p:cNvPicPr>
            <a:picLocks noChangeAspect="1" noChangeArrowheads="1"/>
          </p:cNvPicPr>
          <p:nvPr>
            <p:ph idx="1"/>
          </p:nvPr>
        </p:nvPicPr>
        <p:blipFill>
          <a:blip r:embed="rId3" cstate="print">
            <a:lum contrast="6000"/>
          </a:blip>
          <a:srcRect l="3255" t="2380" r="2373" b="1190"/>
          <a:stretch>
            <a:fillRect/>
          </a:stretch>
        </p:blipFill>
        <p:spPr>
          <a:xfrm>
            <a:off x="228600" y="228600"/>
            <a:ext cx="5181600" cy="6400800"/>
          </a:xfr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228600"/>
            <a:ext cx="8915400" cy="1219200"/>
          </a:xfrm>
        </p:spPr>
        <p:txBody>
          <a:bodyPr/>
          <a:lstStyle/>
          <a:p>
            <a:r>
              <a:rPr lang="en-US" b="0">
                <a:solidFill>
                  <a:srgbClr val="350AD4"/>
                </a:solidFill>
                <a:latin typeface="Tempus Sans ITC" pitchFamily="82" charset="0"/>
              </a:rPr>
              <a:t>Characteristics of Northern Renaissance Art</a:t>
            </a:r>
          </a:p>
        </p:txBody>
      </p:sp>
      <p:sp>
        <p:nvSpPr>
          <p:cNvPr id="110595" name="Rectangle 3"/>
          <p:cNvSpPr>
            <a:spLocks noGrp="1" noChangeArrowheads="1"/>
          </p:cNvSpPr>
          <p:nvPr>
            <p:ph type="body" idx="1"/>
          </p:nvPr>
        </p:nvSpPr>
        <p:spPr>
          <a:xfrm>
            <a:off x="990600" y="1828800"/>
            <a:ext cx="7391400" cy="4495800"/>
          </a:xfrm>
        </p:spPr>
        <p:txBody>
          <a:bodyPr/>
          <a:lstStyle/>
          <a:p>
            <a:r>
              <a:rPr lang="en-US" b="0">
                <a:latin typeface="Tempus Sans ITC" pitchFamily="82" charset="0"/>
              </a:rPr>
              <a:t>The continuation of late medieval attention to details.</a:t>
            </a:r>
          </a:p>
          <a:p>
            <a:r>
              <a:rPr lang="en-US" b="0">
                <a:latin typeface="Tempus Sans ITC" pitchFamily="82" charset="0"/>
              </a:rPr>
              <a:t>Tendency toward realism &amp; naturalism [less emphasis on the “classical ideal”].</a:t>
            </a:r>
          </a:p>
          <a:p>
            <a:r>
              <a:rPr lang="en-US" b="0">
                <a:latin typeface="Tempus Sans ITC" pitchFamily="82" charset="0"/>
              </a:rPr>
              <a:t>Interest in landscapes.</a:t>
            </a:r>
          </a:p>
          <a:p>
            <a:r>
              <a:rPr lang="en-US" b="0">
                <a:latin typeface="Tempus Sans ITC" pitchFamily="82" charset="0"/>
              </a:rPr>
              <a:t>More emphasis on middle-class and peasant life.</a:t>
            </a:r>
          </a:p>
          <a:p>
            <a:r>
              <a:rPr lang="en-US" b="0">
                <a:latin typeface="Tempus Sans ITC" pitchFamily="82" charset="0"/>
              </a:rPr>
              <a:t>Details of domestic interiors.</a:t>
            </a:r>
          </a:p>
          <a:p>
            <a:r>
              <a:rPr lang="en-US" b="0">
                <a:latin typeface="Tempus Sans ITC" pitchFamily="82" charset="0"/>
              </a:rPr>
              <a:t>Great skill in portraiture.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fade">
                                      <p:cBhvr>
                                        <p:cTn id="12" dur="2000"/>
                                        <p:tgtEl>
                                          <p:spTgt spid="1105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fade">
                                      <p:cBhvr>
                                        <p:cTn id="17" dur="2000"/>
                                        <p:tgtEl>
                                          <p:spTgt spid="1105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95">
                                            <p:txEl>
                                              <p:pRg st="2" end="2"/>
                                            </p:txEl>
                                          </p:spTgt>
                                        </p:tgtEl>
                                        <p:attrNameLst>
                                          <p:attrName>style.visibility</p:attrName>
                                        </p:attrNameLst>
                                      </p:cBhvr>
                                      <p:to>
                                        <p:strVal val="visible"/>
                                      </p:to>
                                    </p:set>
                                    <p:animEffect transition="in" filter="fade">
                                      <p:cBhvr>
                                        <p:cTn id="22" dur="2000"/>
                                        <p:tgtEl>
                                          <p:spTgt spid="1105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595">
                                            <p:txEl>
                                              <p:pRg st="3" end="3"/>
                                            </p:txEl>
                                          </p:spTgt>
                                        </p:tgtEl>
                                        <p:attrNameLst>
                                          <p:attrName>style.visibility</p:attrName>
                                        </p:attrNameLst>
                                      </p:cBhvr>
                                      <p:to>
                                        <p:strVal val="visible"/>
                                      </p:to>
                                    </p:set>
                                    <p:animEffect transition="in" filter="fade">
                                      <p:cBhvr>
                                        <p:cTn id="27" dur="2000"/>
                                        <p:tgtEl>
                                          <p:spTgt spid="1105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0595">
                                            <p:txEl>
                                              <p:pRg st="4" end="4"/>
                                            </p:txEl>
                                          </p:spTgt>
                                        </p:tgtEl>
                                        <p:attrNameLst>
                                          <p:attrName>style.visibility</p:attrName>
                                        </p:attrNameLst>
                                      </p:cBhvr>
                                      <p:to>
                                        <p:strVal val="visible"/>
                                      </p:to>
                                    </p:set>
                                    <p:animEffect transition="in" filter="fade">
                                      <p:cBhvr>
                                        <p:cTn id="32" dur="2000"/>
                                        <p:tgtEl>
                                          <p:spTgt spid="1105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595">
                                            <p:txEl>
                                              <p:pRg st="5" end="5"/>
                                            </p:txEl>
                                          </p:spTgt>
                                        </p:tgtEl>
                                        <p:attrNameLst>
                                          <p:attrName>style.visibility</p:attrName>
                                        </p:attrNameLst>
                                      </p:cBhvr>
                                      <p:to>
                                        <p:strVal val="visible"/>
                                      </p:to>
                                    </p:set>
                                    <p:animEffect transition="in" filter="fade">
                                      <p:cBhvr>
                                        <p:cTn id="37" dur="2000"/>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WordArt 3" descr="Dotted diamond"/>
          <p:cNvSpPr>
            <a:spLocks noChangeArrowheads="1" noChangeShapeType="1" noTextEdit="1"/>
          </p:cNvSpPr>
          <p:nvPr/>
        </p:nvSpPr>
        <p:spPr bwMode="auto">
          <a:xfrm>
            <a:off x="2209800" y="2133600"/>
            <a:ext cx="4876800" cy="25146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England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8600" y="152400"/>
            <a:ext cx="8686800" cy="792163"/>
          </a:xfrm>
        </p:spPr>
        <p:txBody>
          <a:bodyPr/>
          <a:lstStyle/>
          <a:p>
            <a:r>
              <a:rPr lang="en-US" sz="4000" b="0">
                <a:solidFill>
                  <a:srgbClr val="FF0000"/>
                </a:solidFill>
                <a:latin typeface="Tempus Sans ITC" pitchFamily="82" charset="0"/>
              </a:rPr>
              <a:t/>
            </a:r>
            <a:br>
              <a:rPr lang="en-US" sz="4000" b="0">
                <a:solidFill>
                  <a:srgbClr val="FF0000"/>
                </a:solidFill>
                <a:latin typeface="Tempus Sans ITC" pitchFamily="82" charset="0"/>
              </a:rPr>
            </a:br>
            <a:r>
              <a:rPr lang="en-US" sz="3600" b="0">
                <a:solidFill>
                  <a:srgbClr val="FF0000"/>
                </a:solidFill>
                <a:latin typeface="Tempus Sans ITC" pitchFamily="82" charset="0"/>
              </a:rPr>
              <a:t>Hans Holbein, the Younger (1497-1543)</a:t>
            </a:r>
          </a:p>
        </p:txBody>
      </p:sp>
      <p:sp>
        <p:nvSpPr>
          <p:cNvPr id="175108" name="Rectangle 4"/>
          <p:cNvSpPr>
            <a:spLocks noGrp="1" noChangeArrowheads="1"/>
          </p:cNvSpPr>
          <p:nvPr>
            <p:ph type="body" sz="half" idx="1"/>
          </p:nvPr>
        </p:nvSpPr>
        <p:spPr>
          <a:xfrm>
            <a:off x="228600" y="1524000"/>
            <a:ext cx="4495800" cy="5181600"/>
          </a:xfrm>
        </p:spPr>
        <p:txBody>
          <a:bodyPr/>
          <a:lstStyle/>
          <a:p>
            <a:pPr>
              <a:lnSpc>
                <a:spcPct val="90000"/>
              </a:lnSpc>
            </a:pPr>
            <a:r>
              <a:rPr lang="en-US" sz="2400" b="0">
                <a:latin typeface="Tempus Sans ITC" pitchFamily="82" charset="0"/>
              </a:rPr>
              <a:t>One of the great German artists who did most of his work in England.</a:t>
            </a:r>
          </a:p>
          <a:p>
            <a:pPr>
              <a:lnSpc>
                <a:spcPct val="90000"/>
              </a:lnSpc>
            </a:pPr>
            <a:r>
              <a:rPr lang="en-US" sz="2400" b="0">
                <a:latin typeface="Tempus Sans ITC" pitchFamily="82" charset="0"/>
              </a:rPr>
              <a:t>While in Basel, he befriended Erasmus.</a:t>
            </a:r>
          </a:p>
          <a:p>
            <a:pPr lvl="1">
              <a:lnSpc>
                <a:spcPct val="90000"/>
              </a:lnSpc>
            </a:pPr>
            <a:r>
              <a:rPr lang="en-US" sz="2400" b="0" i="1">
                <a:latin typeface="Tempus Sans ITC" pitchFamily="82" charset="0"/>
              </a:rPr>
              <a:t>Erasmus Writing</a:t>
            </a:r>
            <a:r>
              <a:rPr lang="en-US" sz="2400" b="0">
                <a:latin typeface="Tempus Sans ITC" pitchFamily="82" charset="0"/>
              </a:rPr>
              <a:t>, 1523 </a:t>
            </a:r>
            <a:r>
              <a:rPr lang="en-US" sz="2400" b="0">
                <a:latin typeface="Tempus Sans ITC" pitchFamily="82" charset="0"/>
                <a:sym typeface="Wingdings" pitchFamily="2" charset="2"/>
              </a:rPr>
              <a:t></a:t>
            </a:r>
          </a:p>
          <a:p>
            <a:pPr>
              <a:lnSpc>
                <a:spcPct val="90000"/>
              </a:lnSpc>
            </a:pPr>
            <a:r>
              <a:rPr lang="en-US" sz="2400" b="0">
                <a:latin typeface="Tempus Sans ITC" pitchFamily="82" charset="0"/>
              </a:rPr>
              <a:t>Henry VIII was his patron</a:t>
            </a:r>
          </a:p>
          <a:p>
            <a:pPr>
              <a:lnSpc>
                <a:spcPct val="90000"/>
              </a:lnSpc>
            </a:pPr>
            <a:r>
              <a:rPr lang="en-US" sz="2400" b="0">
                <a:latin typeface="Tempus Sans ITC" pitchFamily="82" charset="0"/>
              </a:rPr>
              <a:t>A great portraitist noted for:</a:t>
            </a:r>
          </a:p>
          <a:p>
            <a:pPr lvl="1">
              <a:lnSpc>
                <a:spcPct val="90000"/>
              </a:lnSpc>
            </a:pPr>
            <a:r>
              <a:rPr lang="en-US" sz="2400" b="0">
                <a:latin typeface="Tempus Sans ITC" pitchFamily="82" charset="0"/>
              </a:rPr>
              <a:t>Objectivity &amp; detachment.</a:t>
            </a:r>
          </a:p>
          <a:p>
            <a:pPr lvl="1">
              <a:lnSpc>
                <a:spcPct val="90000"/>
              </a:lnSpc>
            </a:pPr>
            <a:r>
              <a:rPr lang="en-US" sz="2400" b="0">
                <a:latin typeface="Tempus Sans ITC" pitchFamily="82" charset="0"/>
              </a:rPr>
              <a:t>Doesn’t conceal the weaknesses of his subjects.</a:t>
            </a:r>
          </a:p>
        </p:txBody>
      </p:sp>
      <p:pic>
        <p:nvPicPr>
          <p:cNvPr id="175110" name="Picture 6" descr="Holbein the Younger-Erasmus Writing-1523"/>
          <p:cNvPicPr>
            <a:picLocks noChangeAspect="1" noChangeArrowheads="1"/>
          </p:cNvPicPr>
          <p:nvPr>
            <p:ph sz="half" idx="2"/>
          </p:nvPr>
        </p:nvPicPr>
        <p:blipFill>
          <a:blip r:embed="rId3" cstate="print">
            <a:lum bright="6000" contrast="6000"/>
          </a:blip>
          <a:srcRect/>
          <a:stretch>
            <a:fillRect/>
          </a:stretch>
        </p:blipFill>
        <p:spPr>
          <a:xfrm>
            <a:off x="4876800" y="1295400"/>
            <a:ext cx="4038600" cy="48768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5110"/>
                                        </p:tgtEl>
                                        <p:attrNameLst>
                                          <p:attrName>style.visibility</p:attrName>
                                        </p:attrNameLst>
                                      </p:cBhvr>
                                      <p:to>
                                        <p:strVal val="visible"/>
                                      </p:to>
                                    </p:set>
                                    <p:animEffect transition="in" filter="fade">
                                      <p:cBhvr>
                                        <p:cTn id="17" dur="1000"/>
                                        <p:tgtEl>
                                          <p:spTgt spid="1751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5108">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5108">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5108">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5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Holbein…Artist to the Tudors</a:t>
            </a:r>
          </a:p>
        </p:txBody>
      </p:sp>
      <p:pic>
        <p:nvPicPr>
          <p:cNvPr id="177159" name="Picture 7" descr="Holbein the Younger-Henry VIII - 1540"/>
          <p:cNvPicPr>
            <a:picLocks noChangeAspect="1" noChangeArrowheads="1"/>
          </p:cNvPicPr>
          <p:nvPr>
            <p:ph sz="half" idx="1"/>
          </p:nvPr>
        </p:nvPicPr>
        <p:blipFill>
          <a:blip r:embed="rId3" cstate="print">
            <a:lum bright="6000" contrast="6000"/>
          </a:blip>
          <a:srcRect/>
          <a:stretch>
            <a:fillRect/>
          </a:stretch>
        </p:blipFill>
        <p:spPr>
          <a:xfrm>
            <a:off x="222250" y="1066800"/>
            <a:ext cx="4273550" cy="5105400"/>
          </a:xfrm>
          <a:noFill/>
          <a:ln>
            <a:solidFill>
              <a:schemeClr val="tx1"/>
            </a:solidFill>
          </a:ln>
        </p:spPr>
      </p:pic>
      <p:pic>
        <p:nvPicPr>
          <p:cNvPr id="177160" name="Picture 8" descr="Holbein the Younger-The Prince of Wales-1543"/>
          <p:cNvPicPr>
            <a:picLocks noChangeAspect="1" noChangeArrowheads="1"/>
          </p:cNvPicPr>
          <p:nvPr>
            <p:ph sz="half" idx="2"/>
          </p:nvPr>
        </p:nvPicPr>
        <p:blipFill>
          <a:blip r:embed="rId4" cstate="print">
            <a:lum contrast="6000"/>
          </a:blip>
          <a:srcRect/>
          <a:stretch>
            <a:fillRect/>
          </a:stretch>
        </p:blipFill>
        <p:spPr>
          <a:xfrm>
            <a:off x="4724400" y="1066800"/>
            <a:ext cx="4114800" cy="4100513"/>
          </a:xfrm>
          <a:noFill/>
          <a:ln>
            <a:solidFill>
              <a:schemeClr val="tx1"/>
            </a:solidFill>
          </a:ln>
        </p:spPr>
      </p:pic>
      <p:sp>
        <p:nvSpPr>
          <p:cNvPr id="177161" name="Text Box 9"/>
          <p:cNvSpPr txBox="1">
            <a:spLocks noChangeArrowheads="1"/>
          </p:cNvSpPr>
          <p:nvPr/>
        </p:nvSpPr>
        <p:spPr bwMode="auto">
          <a:xfrm>
            <a:off x="4724400" y="5334000"/>
            <a:ext cx="4191000" cy="1187450"/>
          </a:xfrm>
          <a:prstGeom prst="rect">
            <a:avLst/>
          </a:prstGeom>
          <a:noFill/>
          <a:ln w="9525">
            <a:noFill/>
            <a:miter lim="800000"/>
            <a:headEnd/>
            <a:tailEnd/>
          </a:ln>
          <a:effectLst/>
        </p:spPr>
        <p:txBody>
          <a:bodyPr>
            <a:spAutoFit/>
          </a:bodyPr>
          <a:lstStyle/>
          <a:p>
            <a:pPr>
              <a:spcBef>
                <a:spcPct val="50000"/>
              </a:spcBef>
            </a:pPr>
            <a:r>
              <a:rPr lang="en-US" sz="2400">
                <a:effectLst>
                  <a:outerShdw blurRad="38100" dist="38100" dir="2700000" algn="tl">
                    <a:srgbClr val="C0C0C0"/>
                  </a:outerShdw>
                </a:effectLst>
                <a:latin typeface="Tempus Sans ITC" pitchFamily="82" charset="0"/>
              </a:rPr>
              <a:t>Henry VIII (left), in 1540 and the future Edward VI (above), 1543.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Holbein’s, </a:t>
            </a:r>
            <a:r>
              <a:rPr lang="en-US" b="0" i="1">
                <a:solidFill>
                  <a:srgbClr val="FF0000"/>
                </a:solidFill>
                <a:latin typeface="Tempus Sans ITC" pitchFamily="82" charset="0"/>
              </a:rPr>
              <a:t>The Ambassadors</a:t>
            </a:r>
            <a:r>
              <a:rPr lang="en-US" b="0">
                <a:solidFill>
                  <a:srgbClr val="FF0000"/>
                </a:solidFill>
                <a:latin typeface="Tempus Sans ITC" pitchFamily="82" charset="0"/>
              </a:rPr>
              <a:t>, 1533</a:t>
            </a:r>
          </a:p>
        </p:txBody>
      </p:sp>
      <p:pic>
        <p:nvPicPr>
          <p:cNvPr id="179207" name="Picture 7" descr="Holbein - Ambassadors HOH006 ... Image Loading">
            <a:hlinkClick r:id="rId3"/>
          </p:cNvPr>
          <p:cNvPicPr>
            <a:picLocks noChangeAspect="1" noChangeArrowheads="1"/>
          </p:cNvPicPr>
          <p:nvPr/>
        </p:nvPicPr>
        <p:blipFill>
          <a:blip r:embed="rId4" cstate="print">
            <a:lum contrast="12000"/>
          </a:blip>
          <a:srcRect/>
          <a:stretch>
            <a:fillRect/>
          </a:stretch>
        </p:blipFill>
        <p:spPr bwMode="auto">
          <a:xfrm>
            <a:off x="1600200" y="990600"/>
            <a:ext cx="5462588" cy="5372100"/>
          </a:xfrm>
          <a:prstGeom prst="rect">
            <a:avLst/>
          </a:prstGeom>
          <a:noFill/>
          <a:ln w="9525">
            <a:solidFill>
              <a:schemeClr val="tx2"/>
            </a:solidFill>
            <a:miter lim="800000"/>
            <a:headEnd/>
            <a:tailEnd/>
          </a:ln>
        </p:spPr>
      </p:pic>
      <p:sp>
        <p:nvSpPr>
          <p:cNvPr id="179208" name="Line 8"/>
          <p:cNvSpPr>
            <a:spLocks noChangeShapeType="1"/>
          </p:cNvSpPr>
          <p:nvPr/>
        </p:nvSpPr>
        <p:spPr bwMode="auto">
          <a:xfrm flipH="1">
            <a:off x="4624388" y="5067300"/>
            <a:ext cx="2743200" cy="533400"/>
          </a:xfrm>
          <a:prstGeom prst="line">
            <a:avLst/>
          </a:prstGeom>
          <a:noFill/>
          <a:ln w="38100">
            <a:solidFill>
              <a:schemeClr val="bg1"/>
            </a:solidFill>
            <a:round/>
            <a:headEnd/>
            <a:tailEnd type="triangle" w="med" len="med"/>
          </a:ln>
          <a:effectLst/>
        </p:spPr>
        <p:txBody>
          <a:bodyPr/>
          <a:lstStyle/>
          <a:p>
            <a:endParaRPr lang="en-US"/>
          </a:p>
        </p:txBody>
      </p:sp>
      <p:sp>
        <p:nvSpPr>
          <p:cNvPr id="179209" name="Rectangle 9"/>
          <p:cNvSpPr>
            <a:spLocks noChangeArrowheads="1"/>
          </p:cNvSpPr>
          <p:nvPr/>
        </p:nvSpPr>
        <p:spPr bwMode="auto">
          <a:xfrm>
            <a:off x="7356475" y="4743450"/>
            <a:ext cx="1414463" cy="519113"/>
          </a:xfrm>
          <a:prstGeom prst="rect">
            <a:avLst/>
          </a:prstGeom>
          <a:noFill/>
          <a:ln w="9525">
            <a:noFill/>
            <a:miter lim="800000"/>
            <a:headEnd/>
            <a:tailEnd/>
          </a:ln>
          <a:effectLst/>
        </p:spPr>
        <p:txBody>
          <a:bodyPr wrap="none">
            <a:spAutoFit/>
          </a:bodyPr>
          <a:lstStyle/>
          <a:p>
            <a:r>
              <a:rPr lang="en-US" sz="2800" b="1">
                <a:effectLst>
                  <a:outerShdw blurRad="38100" dist="38100" dir="2700000" algn="tl">
                    <a:srgbClr val="C0C0C0"/>
                  </a:outerShdw>
                </a:effectLst>
                <a:latin typeface="Comic Sans MS" pitchFamily="66" charset="0"/>
              </a:rPr>
              <a:t>A Skull</a:t>
            </a:r>
          </a:p>
        </p:txBody>
      </p:sp>
      <p:sp>
        <p:nvSpPr>
          <p:cNvPr id="179210" name="Oval 10"/>
          <p:cNvSpPr>
            <a:spLocks noChangeArrowheads="1"/>
          </p:cNvSpPr>
          <p:nvPr/>
        </p:nvSpPr>
        <p:spPr bwMode="auto">
          <a:xfrm>
            <a:off x="3733800" y="3619500"/>
            <a:ext cx="2438400" cy="1371600"/>
          </a:xfrm>
          <a:prstGeom prst="ellipse">
            <a:avLst/>
          </a:prstGeom>
          <a:noFill/>
          <a:ln w="381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9208"/>
                                        </p:tgtEl>
                                        <p:attrNameLst>
                                          <p:attrName>style.visibility</p:attrName>
                                        </p:attrNameLst>
                                      </p:cBhvr>
                                      <p:to>
                                        <p:strVal val="visible"/>
                                      </p:to>
                                    </p:set>
                                    <p:anim calcmode="lin" valueType="num">
                                      <p:cBhvr>
                                        <p:cTn id="7" dur="500" fill="hold"/>
                                        <p:tgtEl>
                                          <p:spTgt spid="179208"/>
                                        </p:tgtEl>
                                        <p:attrNameLst>
                                          <p:attrName>ppt_w</p:attrName>
                                        </p:attrNameLst>
                                      </p:cBhvr>
                                      <p:tavLst>
                                        <p:tav tm="0">
                                          <p:val>
                                            <p:fltVal val="0"/>
                                          </p:val>
                                        </p:tav>
                                        <p:tav tm="100000">
                                          <p:val>
                                            <p:strVal val="#ppt_w"/>
                                          </p:val>
                                        </p:tav>
                                      </p:tavLst>
                                    </p:anim>
                                    <p:anim calcmode="lin" valueType="num">
                                      <p:cBhvr>
                                        <p:cTn id="8" dur="500" fill="hold"/>
                                        <p:tgtEl>
                                          <p:spTgt spid="179208"/>
                                        </p:tgtEl>
                                        <p:attrNameLst>
                                          <p:attrName>ppt_h</p:attrName>
                                        </p:attrNameLst>
                                      </p:cBhvr>
                                      <p:tavLst>
                                        <p:tav tm="0">
                                          <p:val>
                                            <p:fltVal val="0"/>
                                          </p:val>
                                        </p:tav>
                                        <p:tav tm="100000">
                                          <p:val>
                                            <p:strVal val="#ppt_h"/>
                                          </p:val>
                                        </p:tav>
                                      </p:tavLst>
                                    </p:anim>
                                    <p:anim calcmode="lin" valueType="num">
                                      <p:cBhvr>
                                        <p:cTn id="9" dur="500" fill="hold"/>
                                        <p:tgtEl>
                                          <p:spTgt spid="179208"/>
                                        </p:tgtEl>
                                        <p:attrNameLst>
                                          <p:attrName>style.rotation</p:attrName>
                                        </p:attrNameLst>
                                      </p:cBhvr>
                                      <p:tavLst>
                                        <p:tav tm="0">
                                          <p:val>
                                            <p:fltVal val="90"/>
                                          </p:val>
                                        </p:tav>
                                        <p:tav tm="100000">
                                          <p:val>
                                            <p:fltVal val="0"/>
                                          </p:val>
                                        </p:tav>
                                      </p:tavLst>
                                    </p:anim>
                                    <p:animEffect transition="in" filter="fade">
                                      <p:cBhvr>
                                        <p:cTn id="10" dur="500"/>
                                        <p:tgtEl>
                                          <p:spTgt spid="17920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79209"/>
                                        </p:tgtEl>
                                        <p:attrNameLst>
                                          <p:attrName>style.visibility</p:attrName>
                                        </p:attrNameLst>
                                      </p:cBhvr>
                                      <p:to>
                                        <p:strVal val="visible"/>
                                      </p:to>
                                    </p:set>
                                    <p:anim calcmode="lin" valueType="num">
                                      <p:cBhvr>
                                        <p:cTn id="13" dur="500" fill="hold"/>
                                        <p:tgtEl>
                                          <p:spTgt spid="179209"/>
                                        </p:tgtEl>
                                        <p:attrNameLst>
                                          <p:attrName>ppt_w</p:attrName>
                                        </p:attrNameLst>
                                      </p:cBhvr>
                                      <p:tavLst>
                                        <p:tav tm="0">
                                          <p:val>
                                            <p:fltVal val="0"/>
                                          </p:val>
                                        </p:tav>
                                        <p:tav tm="100000">
                                          <p:val>
                                            <p:strVal val="#ppt_w"/>
                                          </p:val>
                                        </p:tav>
                                      </p:tavLst>
                                    </p:anim>
                                    <p:anim calcmode="lin" valueType="num">
                                      <p:cBhvr>
                                        <p:cTn id="14" dur="500" fill="hold"/>
                                        <p:tgtEl>
                                          <p:spTgt spid="179209"/>
                                        </p:tgtEl>
                                        <p:attrNameLst>
                                          <p:attrName>ppt_h</p:attrName>
                                        </p:attrNameLst>
                                      </p:cBhvr>
                                      <p:tavLst>
                                        <p:tav tm="0">
                                          <p:val>
                                            <p:fltVal val="0"/>
                                          </p:val>
                                        </p:tav>
                                        <p:tav tm="100000">
                                          <p:val>
                                            <p:strVal val="#ppt_h"/>
                                          </p:val>
                                        </p:tav>
                                      </p:tavLst>
                                    </p:anim>
                                    <p:anim calcmode="lin" valueType="num">
                                      <p:cBhvr>
                                        <p:cTn id="15" dur="500" fill="hold"/>
                                        <p:tgtEl>
                                          <p:spTgt spid="179209"/>
                                        </p:tgtEl>
                                        <p:attrNameLst>
                                          <p:attrName>style.rotation</p:attrName>
                                        </p:attrNameLst>
                                      </p:cBhvr>
                                      <p:tavLst>
                                        <p:tav tm="0">
                                          <p:val>
                                            <p:fltVal val="90"/>
                                          </p:val>
                                        </p:tav>
                                        <p:tav tm="100000">
                                          <p:val>
                                            <p:fltVal val="0"/>
                                          </p:val>
                                        </p:tav>
                                      </p:tavLst>
                                    </p:anim>
                                    <p:animEffect transition="in" filter="fade">
                                      <p:cBhvr>
                                        <p:cTn id="16" dur="500"/>
                                        <p:tgtEl>
                                          <p:spTgt spid="17920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179210"/>
                                        </p:tgtEl>
                                        <p:attrNameLst>
                                          <p:attrName>style.visibility</p:attrName>
                                        </p:attrNameLst>
                                      </p:cBhvr>
                                      <p:to>
                                        <p:strVal val="visible"/>
                                      </p:to>
                                    </p:set>
                                    <p:animEffect transition="in" filter="wheel(8)">
                                      <p:cBhvr>
                                        <p:cTn id="21" dur="1000"/>
                                        <p:tgtEl>
                                          <p:spTgt spid="179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09" grpId="0"/>
      <p:bldP spid="1792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198438"/>
            <a:ext cx="8686800" cy="792162"/>
          </a:xfrm>
        </p:spPr>
        <p:txBody>
          <a:bodyPr/>
          <a:lstStyle/>
          <a:p>
            <a:r>
              <a:rPr lang="en-US" b="0">
                <a:solidFill>
                  <a:srgbClr val="FF0000"/>
                </a:solidFill>
                <a:latin typeface="Tempus Sans ITC" pitchFamily="82" charset="0"/>
              </a:rPr>
              <a:t>Multiple Perspectives</a:t>
            </a:r>
          </a:p>
        </p:txBody>
      </p:sp>
      <p:pic>
        <p:nvPicPr>
          <p:cNvPr id="181255" name="Picture 7"/>
          <p:cNvPicPr>
            <a:picLocks noChangeAspect="1" noChangeArrowheads="1"/>
          </p:cNvPicPr>
          <p:nvPr>
            <p:ph idx="1"/>
          </p:nvPr>
        </p:nvPicPr>
        <p:blipFill>
          <a:blip r:embed="rId3" cstate="print"/>
          <a:srcRect/>
          <a:stretch>
            <a:fillRect/>
          </a:stretch>
        </p:blipFill>
        <p:spPr>
          <a:xfrm>
            <a:off x="381000" y="1219200"/>
            <a:ext cx="8458200" cy="5205413"/>
          </a:xfrm>
          <a:noFill/>
          <a:ln>
            <a:solidFill>
              <a:schemeClr val="tx2"/>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52400" y="198438"/>
            <a:ext cx="8915400" cy="1096962"/>
          </a:xfrm>
        </p:spPr>
        <p:txBody>
          <a:bodyPr/>
          <a:lstStyle/>
          <a:p>
            <a:r>
              <a:rPr lang="en-US" sz="4000" b="0">
                <a:solidFill>
                  <a:srgbClr val="FF0000"/>
                </a:solidFill>
                <a:latin typeface="Tempus Sans ITC" pitchFamily="82" charset="0"/>
              </a:rPr>
              <a:t>The English Were More Interested in Architecture than Painting</a:t>
            </a:r>
          </a:p>
        </p:txBody>
      </p:sp>
      <p:pic>
        <p:nvPicPr>
          <p:cNvPr id="182277" name="Picture 5" descr="Hardwick Hall"/>
          <p:cNvPicPr>
            <a:picLocks noChangeAspect="1" noChangeArrowheads="1"/>
          </p:cNvPicPr>
          <p:nvPr>
            <p:ph idx="1"/>
          </p:nvPr>
        </p:nvPicPr>
        <p:blipFill>
          <a:blip r:embed="rId3" cstate="print">
            <a:lum contrast="6000"/>
          </a:blip>
          <a:srcRect b="5362"/>
          <a:stretch>
            <a:fillRect/>
          </a:stretch>
        </p:blipFill>
        <p:spPr>
          <a:xfrm>
            <a:off x="914400" y="1447800"/>
            <a:ext cx="7467600" cy="4343400"/>
          </a:xfrm>
          <a:noFill/>
          <a:ln/>
        </p:spPr>
      </p:pic>
      <p:sp>
        <p:nvSpPr>
          <p:cNvPr id="182279" name="Text Box 7"/>
          <p:cNvSpPr txBox="1">
            <a:spLocks noChangeArrowheads="1"/>
          </p:cNvSpPr>
          <p:nvPr/>
        </p:nvSpPr>
        <p:spPr bwMode="auto">
          <a:xfrm>
            <a:off x="381000" y="5867400"/>
            <a:ext cx="8458200" cy="762000"/>
          </a:xfrm>
          <a:prstGeom prst="rect">
            <a:avLst/>
          </a:prstGeom>
          <a:noFill/>
          <a:ln w="9525">
            <a:noFill/>
            <a:miter lim="800000"/>
            <a:headEnd/>
            <a:tailEnd/>
          </a:ln>
          <a:effectLst/>
        </p:spPr>
        <p:txBody>
          <a:bodyPr>
            <a:spAutoFit/>
          </a:bodyPr>
          <a:lstStyle/>
          <a:p>
            <a:pPr algn="ctr">
              <a:spcBef>
                <a:spcPct val="50000"/>
              </a:spcBef>
            </a:pPr>
            <a:r>
              <a:rPr lang="en-US" sz="2200">
                <a:effectLst>
                  <a:outerShdw blurRad="38100" dist="38100" dir="2700000" algn="tl">
                    <a:srgbClr val="C0C0C0"/>
                  </a:outerShdw>
                </a:effectLst>
                <a:latin typeface="Tempus Sans ITC" pitchFamily="82" charset="0"/>
              </a:rPr>
              <a:t>Hardwick Hall, designed by Robert Smythson in the 1590s, for the Duchess of Shrewsbury [more medieval in style].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52400" y="198438"/>
            <a:ext cx="8915400" cy="944562"/>
          </a:xfrm>
        </p:spPr>
        <p:txBody>
          <a:bodyPr/>
          <a:lstStyle/>
          <a:p>
            <a:r>
              <a:rPr lang="en-US" b="0">
                <a:solidFill>
                  <a:srgbClr val="FF0000"/>
                </a:solidFill>
                <a:latin typeface="Tempus Sans ITC" pitchFamily="82" charset="0"/>
              </a:rPr>
              <a:t>Burghley House for William Cecil</a:t>
            </a:r>
          </a:p>
        </p:txBody>
      </p:sp>
      <p:sp>
        <p:nvSpPr>
          <p:cNvPr id="184324" name="Text Box 4"/>
          <p:cNvSpPr txBox="1">
            <a:spLocks noChangeArrowheads="1"/>
          </p:cNvSpPr>
          <p:nvPr/>
        </p:nvSpPr>
        <p:spPr bwMode="auto">
          <a:xfrm>
            <a:off x="0" y="5867400"/>
            <a:ext cx="9144000" cy="793750"/>
          </a:xfrm>
          <a:prstGeom prst="rect">
            <a:avLst/>
          </a:prstGeom>
          <a:noFill/>
          <a:ln w="9525">
            <a:noFill/>
            <a:miter lim="800000"/>
            <a:headEnd/>
            <a:tailEnd/>
          </a:ln>
          <a:effectLst/>
        </p:spPr>
        <p:txBody>
          <a:bodyPr>
            <a:spAutoFit/>
          </a:bodyPr>
          <a:lstStyle/>
          <a:p>
            <a:pPr algn="ctr">
              <a:spcBef>
                <a:spcPct val="50000"/>
              </a:spcBef>
            </a:pPr>
            <a:r>
              <a:rPr lang="en-US" sz="2300">
                <a:effectLst>
                  <a:outerShdw blurRad="38100" dist="38100" dir="2700000" algn="tl">
                    <a:srgbClr val="C0C0C0"/>
                  </a:outerShdw>
                </a:effectLst>
                <a:latin typeface="Tempus Sans ITC" pitchFamily="82" charset="0"/>
              </a:rPr>
              <a:t>The largest &amp; grandest house </a:t>
            </a:r>
            <a:br>
              <a:rPr lang="en-US" sz="2300">
                <a:effectLst>
                  <a:outerShdw blurRad="38100" dist="38100" dir="2700000" algn="tl">
                    <a:srgbClr val="C0C0C0"/>
                  </a:outerShdw>
                </a:effectLst>
                <a:latin typeface="Tempus Sans ITC" pitchFamily="82" charset="0"/>
              </a:rPr>
            </a:br>
            <a:r>
              <a:rPr lang="en-US" sz="2300">
                <a:effectLst>
                  <a:outerShdw blurRad="38100" dist="38100" dir="2700000" algn="tl">
                    <a:srgbClr val="C0C0C0"/>
                  </a:outerShdw>
                </a:effectLst>
                <a:latin typeface="Tempus Sans ITC" pitchFamily="82" charset="0"/>
              </a:rPr>
              <a:t>of the early Elizabethan era.</a:t>
            </a:r>
          </a:p>
        </p:txBody>
      </p:sp>
      <p:pic>
        <p:nvPicPr>
          <p:cNvPr id="184326" name="Picture 6" descr="Burghley House"/>
          <p:cNvPicPr>
            <a:picLocks noChangeAspect="1" noChangeArrowheads="1"/>
          </p:cNvPicPr>
          <p:nvPr>
            <p:ph idx="1"/>
          </p:nvPr>
        </p:nvPicPr>
        <p:blipFill>
          <a:blip r:embed="rId3" cstate="print">
            <a:lum contrast="6000"/>
          </a:blip>
          <a:srcRect b="15349"/>
          <a:stretch>
            <a:fillRect/>
          </a:stretch>
        </p:blipFill>
        <p:spPr>
          <a:xfrm>
            <a:off x="304800" y="1295400"/>
            <a:ext cx="8534400" cy="4440238"/>
          </a:xfrm>
          <a:noFill/>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WordArt 2" descr="Dotted diamond"/>
          <p:cNvSpPr>
            <a:spLocks noChangeArrowheads="1" noChangeShapeType="1" noTextEdit="1"/>
          </p:cNvSpPr>
          <p:nvPr/>
        </p:nvSpPr>
        <p:spPr bwMode="auto">
          <a:xfrm>
            <a:off x="2133600" y="990600"/>
            <a:ext cx="4876800" cy="46482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The</a:t>
            </a:r>
          </a:p>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Low</a:t>
            </a:r>
          </a:p>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Countries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Hieronymus Bosch (1450-1516)</a:t>
            </a:r>
          </a:p>
        </p:txBody>
      </p:sp>
      <p:sp>
        <p:nvSpPr>
          <p:cNvPr id="185348" name="Rectangle 4"/>
          <p:cNvSpPr>
            <a:spLocks noGrp="1" noChangeArrowheads="1"/>
          </p:cNvSpPr>
          <p:nvPr>
            <p:ph type="body" sz="half" idx="1"/>
          </p:nvPr>
        </p:nvSpPr>
        <p:spPr>
          <a:xfrm>
            <a:off x="304800" y="1066800"/>
            <a:ext cx="4191000" cy="5486400"/>
          </a:xfrm>
        </p:spPr>
        <p:txBody>
          <a:bodyPr/>
          <a:lstStyle/>
          <a:p>
            <a:r>
              <a:rPr lang="en-US" sz="2400" b="0">
                <a:latin typeface="Tempus Sans ITC" pitchFamily="82" charset="0"/>
              </a:rPr>
              <a:t>A pessimistic view of human nature.</a:t>
            </a:r>
          </a:p>
          <a:p>
            <a:r>
              <a:rPr lang="en-US" sz="2400" b="0">
                <a:latin typeface="Tempus Sans ITC" pitchFamily="82" charset="0"/>
              </a:rPr>
              <a:t>Had a wild and lurid </a:t>
            </a:r>
            <a:br>
              <a:rPr lang="en-US" sz="2400" b="0">
                <a:latin typeface="Tempus Sans ITC" pitchFamily="82" charset="0"/>
              </a:rPr>
            </a:br>
            <a:r>
              <a:rPr lang="en-US" sz="2400" b="0">
                <a:latin typeface="Tempus Sans ITC" pitchFamily="82" charset="0"/>
              </a:rPr>
              <a:t>imagination.</a:t>
            </a:r>
          </a:p>
          <a:p>
            <a:pPr lvl="1"/>
            <a:r>
              <a:rPr lang="en-US" sz="2100" b="0">
                <a:latin typeface="Tempus Sans ITC" pitchFamily="82" charset="0"/>
              </a:rPr>
              <a:t>Fanciful monsters &amp; </a:t>
            </a:r>
            <a:br>
              <a:rPr lang="en-US" sz="2100" b="0">
                <a:latin typeface="Tempus Sans ITC" pitchFamily="82" charset="0"/>
              </a:rPr>
            </a:br>
            <a:r>
              <a:rPr lang="en-US" sz="2100" b="0">
                <a:latin typeface="Tempus Sans ITC" pitchFamily="82" charset="0"/>
              </a:rPr>
              <a:t>apparitions.</a:t>
            </a:r>
          </a:p>
          <a:p>
            <a:pPr lvl="1"/>
            <a:r>
              <a:rPr lang="en-US" sz="2100" b="0">
                <a:latin typeface="Tempus Sans ITC" pitchFamily="82" charset="0"/>
              </a:rPr>
              <a:t>His figures are flat.</a:t>
            </a:r>
          </a:p>
          <a:p>
            <a:pPr lvl="1"/>
            <a:r>
              <a:rPr lang="en-US" sz="2100" b="0">
                <a:latin typeface="Tempus Sans ITC" pitchFamily="82" charset="0"/>
              </a:rPr>
              <a:t>Perspective is ignored.</a:t>
            </a:r>
          </a:p>
          <a:p>
            <a:r>
              <a:rPr lang="en-US" sz="2400" b="0">
                <a:latin typeface="Tempus Sans ITC" pitchFamily="82" charset="0"/>
              </a:rPr>
              <a:t>More a landscape painter than a portraitist.</a:t>
            </a:r>
          </a:p>
          <a:p>
            <a:r>
              <a:rPr lang="en-US" sz="2400" b="0">
                <a:latin typeface="Tempus Sans ITC" pitchFamily="82" charset="0"/>
              </a:rPr>
              <a:t>Philip II of Spain was an admirer of his work.</a:t>
            </a:r>
          </a:p>
        </p:txBody>
      </p:sp>
      <p:pic>
        <p:nvPicPr>
          <p:cNvPr id="185350" name="Picture 6" descr="Bosch-Christ Carrying the Cross-1515-16"/>
          <p:cNvPicPr>
            <a:picLocks noChangeAspect="1" noChangeArrowheads="1"/>
          </p:cNvPicPr>
          <p:nvPr>
            <p:ph sz="half" idx="2"/>
          </p:nvPr>
        </p:nvPicPr>
        <p:blipFill>
          <a:blip r:embed="rId3" cstate="print">
            <a:lum bright="6000" contrast="6000"/>
          </a:blip>
          <a:srcRect/>
          <a:stretch>
            <a:fillRect/>
          </a:stretch>
        </p:blipFill>
        <p:spPr>
          <a:xfrm>
            <a:off x="4495800" y="1676400"/>
            <a:ext cx="4191000" cy="39370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fade">
                                      <p:cBhvr>
                                        <p:cTn id="7" dur="1000"/>
                                        <p:tgtEl>
                                          <p:spTgt spid="185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fade">
                                      <p:cBhvr>
                                        <p:cTn id="12" dur="1000"/>
                                        <p:tgtEl>
                                          <p:spTgt spid="185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348">
                                            <p:txEl>
                                              <p:pRg st="2" end="2"/>
                                            </p:txEl>
                                          </p:spTgt>
                                        </p:tgtEl>
                                        <p:attrNameLst>
                                          <p:attrName>style.visibility</p:attrName>
                                        </p:attrNameLst>
                                      </p:cBhvr>
                                      <p:to>
                                        <p:strVal val="visible"/>
                                      </p:to>
                                    </p:set>
                                    <p:animEffect transition="in" filter="fade">
                                      <p:cBhvr>
                                        <p:cTn id="17" dur="1000"/>
                                        <p:tgtEl>
                                          <p:spTgt spid="185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348">
                                            <p:txEl>
                                              <p:pRg st="3" end="3"/>
                                            </p:txEl>
                                          </p:spTgt>
                                        </p:tgtEl>
                                        <p:attrNameLst>
                                          <p:attrName>style.visibility</p:attrName>
                                        </p:attrNameLst>
                                      </p:cBhvr>
                                      <p:to>
                                        <p:strVal val="visible"/>
                                      </p:to>
                                    </p:set>
                                    <p:animEffect transition="in" filter="fade">
                                      <p:cBhvr>
                                        <p:cTn id="22" dur="1000"/>
                                        <p:tgtEl>
                                          <p:spTgt spid="185348">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85350"/>
                                        </p:tgtEl>
                                        <p:attrNameLst>
                                          <p:attrName>style.visibility</p:attrName>
                                        </p:attrNameLst>
                                      </p:cBhvr>
                                      <p:to>
                                        <p:strVal val="visible"/>
                                      </p:to>
                                    </p:set>
                                    <p:animEffect transition="in" filter="dissolve">
                                      <p:cBhvr>
                                        <p:cTn id="25" dur="500"/>
                                        <p:tgtEl>
                                          <p:spTgt spid="1853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5348">
                                            <p:txEl>
                                              <p:pRg st="4" end="4"/>
                                            </p:txEl>
                                          </p:spTgt>
                                        </p:tgtEl>
                                        <p:attrNameLst>
                                          <p:attrName>style.visibility</p:attrName>
                                        </p:attrNameLst>
                                      </p:cBhvr>
                                      <p:to>
                                        <p:strVal val="visible"/>
                                      </p:to>
                                    </p:set>
                                    <p:animEffect transition="in" filter="fade">
                                      <p:cBhvr>
                                        <p:cTn id="30" dur="1000"/>
                                        <p:tgtEl>
                                          <p:spTgt spid="18534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5348">
                                            <p:txEl>
                                              <p:pRg st="5" end="5"/>
                                            </p:txEl>
                                          </p:spTgt>
                                        </p:tgtEl>
                                        <p:attrNameLst>
                                          <p:attrName>style.visibility</p:attrName>
                                        </p:attrNameLst>
                                      </p:cBhvr>
                                      <p:to>
                                        <p:strVal val="visible"/>
                                      </p:to>
                                    </p:set>
                                    <p:animEffect transition="in" filter="fade">
                                      <p:cBhvr>
                                        <p:cTn id="35" dur="1000"/>
                                        <p:tgtEl>
                                          <p:spTgt spid="18534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5348">
                                            <p:txEl>
                                              <p:pRg st="6" end="6"/>
                                            </p:txEl>
                                          </p:spTgt>
                                        </p:tgtEl>
                                        <p:attrNameLst>
                                          <p:attrName>style.visibility</p:attrName>
                                        </p:attrNameLst>
                                      </p:cBhvr>
                                      <p:to>
                                        <p:strVal val="visible"/>
                                      </p:to>
                                    </p:set>
                                    <p:animEffect transition="in" filter="fade">
                                      <p:cBhvr>
                                        <p:cTn id="40" dur="1000"/>
                                        <p:tgtEl>
                                          <p:spTgt spid="185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xfrm>
            <a:off x="6400800" y="228600"/>
            <a:ext cx="2514600" cy="6324600"/>
          </a:xfrm>
        </p:spPr>
        <p:txBody>
          <a:bodyPr/>
          <a:lstStyle/>
          <a:p>
            <a:r>
              <a:rPr lang="en-US" sz="3200" b="0">
                <a:solidFill>
                  <a:srgbClr val="FF0000"/>
                </a:solidFill>
                <a:latin typeface="Tempus Sans ITC" pitchFamily="82" charset="0"/>
              </a:rPr>
              <a:t>Hieronymus</a:t>
            </a:r>
            <a:br>
              <a:rPr lang="en-US" sz="3200" b="0">
                <a:solidFill>
                  <a:srgbClr val="FF0000"/>
                </a:solidFill>
                <a:latin typeface="Tempus Sans ITC" pitchFamily="82" charset="0"/>
              </a:rPr>
            </a:br>
            <a:r>
              <a:rPr lang="en-US" sz="3200" b="0">
                <a:solidFill>
                  <a:srgbClr val="FF0000"/>
                </a:solidFill>
                <a:latin typeface="Tempus Sans ITC" pitchFamily="82" charset="0"/>
              </a:rPr>
              <a:t>Bosch</a:t>
            </a:r>
            <a:br>
              <a:rPr lang="en-US" sz="32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i="1">
                <a:solidFill>
                  <a:srgbClr val="FF0000"/>
                </a:solidFill>
                <a:latin typeface="Tempus Sans ITC" pitchFamily="82" charset="0"/>
              </a:rPr>
              <a:t>The Garden of Earthy Delights</a:t>
            </a: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1500</a:t>
            </a:r>
          </a:p>
        </p:txBody>
      </p:sp>
      <p:pic>
        <p:nvPicPr>
          <p:cNvPr id="187398" name="Picture 6" descr="Bosch-Garden of Earthly Delight-1500-central triptych"/>
          <p:cNvPicPr>
            <a:picLocks noChangeAspect="1" noChangeArrowheads="1"/>
          </p:cNvPicPr>
          <p:nvPr>
            <p:ph idx="1"/>
          </p:nvPr>
        </p:nvPicPr>
        <p:blipFill>
          <a:blip r:embed="rId3" cstate="print">
            <a:lum contrast="6000"/>
          </a:blip>
          <a:srcRect/>
          <a:stretch>
            <a:fillRect/>
          </a:stretch>
        </p:blipFill>
        <p:spPr>
          <a:xfrm>
            <a:off x="228600" y="152400"/>
            <a:ext cx="5992813" cy="6477000"/>
          </a:xfr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WordArt 2" descr="Dotted diamond"/>
          <p:cNvSpPr>
            <a:spLocks noChangeArrowheads="1" noChangeShapeType="1" noTextEdit="1"/>
          </p:cNvSpPr>
          <p:nvPr/>
        </p:nvSpPr>
        <p:spPr bwMode="auto">
          <a:xfrm>
            <a:off x="2286000" y="1600200"/>
            <a:ext cx="4648200" cy="36576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Flemish</a:t>
            </a:r>
          </a:p>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Realism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228600"/>
            <a:ext cx="2590800" cy="6324600"/>
          </a:xfrm>
        </p:spPr>
        <p:txBody>
          <a:bodyPr/>
          <a:lstStyle/>
          <a:p>
            <a:r>
              <a:rPr lang="en-US" sz="3600" b="0">
                <a:solidFill>
                  <a:srgbClr val="FF0000"/>
                </a:solidFill>
                <a:latin typeface="Tempus Sans ITC" pitchFamily="82" charset="0"/>
              </a:rPr>
              <a:t>Hieronymus</a:t>
            </a:r>
            <a:br>
              <a:rPr lang="en-US" sz="3600" b="0">
                <a:solidFill>
                  <a:srgbClr val="FF0000"/>
                </a:solidFill>
                <a:latin typeface="Tempus Sans ITC" pitchFamily="82" charset="0"/>
              </a:rPr>
            </a:br>
            <a:r>
              <a:rPr lang="en-US" sz="3600" b="0">
                <a:solidFill>
                  <a:srgbClr val="FF0000"/>
                </a:solidFill>
                <a:latin typeface="Tempus Sans ITC" pitchFamily="82" charset="0"/>
              </a:rPr>
              <a:t>Bosch</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i="1">
                <a:solidFill>
                  <a:srgbClr val="FF0000"/>
                </a:solidFill>
                <a:latin typeface="Tempus Sans ITC" pitchFamily="82" charset="0"/>
              </a:rPr>
              <a:t>The Garden of Earthy Delights</a:t>
            </a: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(details)</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1500</a:t>
            </a:r>
          </a:p>
        </p:txBody>
      </p:sp>
      <p:pic>
        <p:nvPicPr>
          <p:cNvPr id="189445" name="Picture 5" descr="Bosch-Garden of Earthly Delight-1500-details-1"/>
          <p:cNvPicPr>
            <a:picLocks noChangeAspect="1" noChangeArrowheads="1"/>
          </p:cNvPicPr>
          <p:nvPr>
            <p:ph idx="1"/>
          </p:nvPr>
        </p:nvPicPr>
        <p:blipFill>
          <a:blip r:embed="rId3" cstate="print">
            <a:lum contrast="6000"/>
          </a:blip>
          <a:srcRect/>
          <a:stretch>
            <a:fillRect/>
          </a:stretch>
        </p:blipFill>
        <p:spPr>
          <a:xfrm>
            <a:off x="3609975" y="152400"/>
            <a:ext cx="5229225" cy="6553200"/>
          </a:xfrm>
          <a:noFill/>
          <a:ln>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5334000" y="228600"/>
            <a:ext cx="3200400" cy="6324600"/>
          </a:xfrm>
        </p:spPr>
        <p:txBody>
          <a:bodyPr/>
          <a:lstStyle/>
          <a:p>
            <a:r>
              <a:rPr lang="en-US" b="0">
                <a:solidFill>
                  <a:srgbClr val="FF0000"/>
                </a:solidFill>
                <a:latin typeface="Tempus Sans ITC" pitchFamily="82" charset="0"/>
              </a:rPr>
              <a:t>Hieronymus</a:t>
            </a:r>
            <a:br>
              <a:rPr lang="en-US" b="0">
                <a:solidFill>
                  <a:srgbClr val="FF0000"/>
                </a:solidFill>
                <a:latin typeface="Tempus Sans ITC" pitchFamily="82" charset="0"/>
              </a:rPr>
            </a:br>
            <a:r>
              <a:rPr lang="en-US" b="0">
                <a:solidFill>
                  <a:srgbClr val="FF0000"/>
                </a:solidFill>
                <a:latin typeface="Tempus Sans ITC" pitchFamily="82" charset="0"/>
              </a:rPr>
              <a:t>Bosch</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i="1">
                <a:solidFill>
                  <a:srgbClr val="FF0000"/>
                </a:solidFill>
                <a:latin typeface="Tempus Sans ITC" pitchFamily="82" charset="0"/>
              </a:rPr>
              <a:t>The Cure</a:t>
            </a:r>
            <a:br>
              <a:rPr lang="en-US" b="0" i="1">
                <a:solidFill>
                  <a:srgbClr val="FF0000"/>
                </a:solidFill>
                <a:latin typeface="Tempus Sans ITC" pitchFamily="82" charset="0"/>
              </a:rPr>
            </a:br>
            <a:r>
              <a:rPr lang="en-US" b="0" i="1">
                <a:solidFill>
                  <a:srgbClr val="FF0000"/>
                </a:solidFill>
                <a:latin typeface="Tempus Sans ITC" pitchFamily="82" charset="0"/>
              </a:rPr>
              <a:t>of Folly</a:t>
            </a: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1478-1480</a:t>
            </a:r>
          </a:p>
        </p:txBody>
      </p:sp>
      <p:pic>
        <p:nvPicPr>
          <p:cNvPr id="190469" name="Picture 5" descr="Bosch-The Cure of Folly-1475-80"/>
          <p:cNvPicPr>
            <a:picLocks noChangeAspect="1" noChangeArrowheads="1"/>
          </p:cNvPicPr>
          <p:nvPr>
            <p:ph idx="1"/>
          </p:nvPr>
        </p:nvPicPr>
        <p:blipFill>
          <a:blip r:embed="rId3" cstate="print">
            <a:lum contrast="6000"/>
          </a:blip>
          <a:srcRect/>
          <a:stretch>
            <a:fillRect/>
          </a:stretch>
        </p:blipFill>
        <p:spPr>
          <a:xfrm>
            <a:off x="762000" y="228600"/>
            <a:ext cx="4284663" cy="6400800"/>
          </a:xfrm>
          <a:noFill/>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52400"/>
            <a:ext cx="8686800" cy="792163"/>
          </a:xfrm>
        </p:spPr>
        <p:txBody>
          <a:bodyPr/>
          <a:lstStyle/>
          <a:p>
            <a:r>
              <a:rPr lang="en-US" sz="4000" b="0">
                <a:solidFill>
                  <a:srgbClr val="FF0000"/>
                </a:solidFill>
                <a:latin typeface="Tempus Sans ITC" pitchFamily="82" charset="0"/>
              </a:rPr>
              <a:t>Pieter Brueghel the Elder (1525-1569)</a:t>
            </a:r>
          </a:p>
        </p:txBody>
      </p:sp>
      <p:sp>
        <p:nvSpPr>
          <p:cNvPr id="192515" name="Rectangle 3"/>
          <p:cNvSpPr>
            <a:spLocks noGrp="1" noChangeArrowheads="1"/>
          </p:cNvSpPr>
          <p:nvPr>
            <p:ph type="body" idx="1"/>
          </p:nvPr>
        </p:nvSpPr>
        <p:spPr>
          <a:xfrm>
            <a:off x="533400" y="1295400"/>
            <a:ext cx="8382000" cy="5181600"/>
          </a:xfrm>
        </p:spPr>
        <p:txBody>
          <a:bodyPr/>
          <a:lstStyle/>
          <a:p>
            <a:r>
              <a:rPr lang="en-US" sz="2500" b="0">
                <a:latin typeface="Tempus Sans ITC" pitchFamily="82" charset="0"/>
              </a:rPr>
              <a:t>One of the greatest artistic geniuses of his age.</a:t>
            </a:r>
          </a:p>
          <a:p>
            <a:r>
              <a:rPr lang="en-US" sz="2500" b="0">
                <a:latin typeface="Tempus Sans ITC" pitchFamily="82" charset="0"/>
              </a:rPr>
              <a:t>Worked in Antwerp and then moved to Brussels.</a:t>
            </a:r>
          </a:p>
          <a:p>
            <a:r>
              <a:rPr lang="en-US" sz="2500" b="0">
                <a:latin typeface="Tempus Sans ITC" pitchFamily="82" charset="0"/>
              </a:rPr>
              <a:t>In touch with a circle of Erasmian humanists.</a:t>
            </a:r>
          </a:p>
          <a:p>
            <a:r>
              <a:rPr lang="en-US" sz="2500" b="0">
                <a:latin typeface="Tempus Sans ITC" pitchFamily="82" charset="0"/>
              </a:rPr>
              <a:t>Was deeply concerned with human vice and follies.</a:t>
            </a:r>
          </a:p>
          <a:p>
            <a:r>
              <a:rPr lang="en-US" sz="2500" b="0">
                <a:latin typeface="Tempus Sans ITC" pitchFamily="82" charset="0"/>
              </a:rPr>
              <a:t>A master of landscapes; not a portraitist.</a:t>
            </a:r>
          </a:p>
          <a:p>
            <a:pPr lvl="1"/>
            <a:r>
              <a:rPr lang="en-US" sz="2200" b="0">
                <a:latin typeface="Tempus Sans ITC" pitchFamily="82" charset="0"/>
              </a:rPr>
              <a:t>People in his works often have round, blank, heavy faces.</a:t>
            </a:r>
          </a:p>
          <a:p>
            <a:pPr lvl="1"/>
            <a:r>
              <a:rPr lang="en-US" sz="2200" b="0">
                <a:latin typeface="Tempus Sans ITC" pitchFamily="82" charset="0"/>
              </a:rPr>
              <a:t>They are expressionless, mindless, and sometimes malicious.</a:t>
            </a:r>
          </a:p>
          <a:p>
            <a:pPr lvl="1"/>
            <a:r>
              <a:rPr lang="en-US" sz="2200" b="0">
                <a:latin typeface="Tempus Sans ITC" pitchFamily="82" charset="0"/>
              </a:rPr>
              <a:t>They are types, rather than individuals.</a:t>
            </a:r>
          </a:p>
          <a:p>
            <a:pPr lvl="1"/>
            <a:r>
              <a:rPr lang="en-US" sz="2200" b="0">
                <a:latin typeface="Tempus Sans ITC" pitchFamily="82" charset="0"/>
              </a:rPr>
              <a:t>Their purpose is to convey a message.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5"/>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Brueghel's, </a:t>
            </a:r>
            <a:r>
              <a:rPr lang="en-US" b="0" i="1">
                <a:solidFill>
                  <a:srgbClr val="FF0000"/>
                </a:solidFill>
                <a:latin typeface="Tempus Sans ITC" pitchFamily="82" charset="0"/>
              </a:rPr>
              <a:t>Tower of Babel</a:t>
            </a:r>
            <a:r>
              <a:rPr lang="en-US" b="0">
                <a:solidFill>
                  <a:srgbClr val="FF0000"/>
                </a:solidFill>
                <a:latin typeface="Tempus Sans ITC" pitchFamily="82" charset="0"/>
              </a:rPr>
              <a:t>, 1563</a:t>
            </a:r>
          </a:p>
        </p:txBody>
      </p:sp>
      <p:pic>
        <p:nvPicPr>
          <p:cNvPr id="193540" name="Picture 4" descr="Bieter Bruegel the Elder-The Tower of Babel-1563"/>
          <p:cNvPicPr>
            <a:picLocks noChangeAspect="1" noChangeArrowheads="1"/>
          </p:cNvPicPr>
          <p:nvPr>
            <p:ph idx="1"/>
          </p:nvPr>
        </p:nvPicPr>
        <p:blipFill>
          <a:blip r:embed="rId3" cstate="print">
            <a:lum contrast="6000"/>
          </a:blip>
          <a:srcRect/>
          <a:stretch>
            <a:fillRect/>
          </a:stretch>
        </p:blipFill>
        <p:spPr>
          <a:xfrm>
            <a:off x="609600" y="990600"/>
            <a:ext cx="7924800" cy="5638800"/>
          </a:xfrm>
          <a:noFill/>
          <a:ln>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Breughel's, </a:t>
            </a:r>
            <a:r>
              <a:rPr lang="en-US" b="0" i="1">
                <a:solidFill>
                  <a:srgbClr val="FF0000"/>
                </a:solidFill>
                <a:latin typeface="Tempus Sans ITC" pitchFamily="82" charset="0"/>
              </a:rPr>
              <a:t>Mad Meg</a:t>
            </a:r>
            <a:r>
              <a:rPr lang="en-US" b="0">
                <a:solidFill>
                  <a:srgbClr val="FF0000"/>
                </a:solidFill>
                <a:latin typeface="Tempus Sans ITC" pitchFamily="82" charset="0"/>
              </a:rPr>
              <a:t>, 1562</a:t>
            </a:r>
          </a:p>
        </p:txBody>
      </p:sp>
      <p:pic>
        <p:nvPicPr>
          <p:cNvPr id="196613" name="Picture 5" descr="Bieter Bruegel the Elder-Mad Meg-1562"/>
          <p:cNvPicPr>
            <a:picLocks noChangeAspect="1" noChangeArrowheads="1"/>
          </p:cNvPicPr>
          <p:nvPr>
            <p:ph idx="1"/>
          </p:nvPr>
        </p:nvPicPr>
        <p:blipFill>
          <a:blip r:embed="rId3" cstate="print">
            <a:lum bright="6000" contrast="6000"/>
          </a:blip>
          <a:srcRect/>
          <a:stretch>
            <a:fillRect/>
          </a:stretch>
        </p:blipFill>
        <p:spPr>
          <a:xfrm>
            <a:off x="685800" y="990600"/>
            <a:ext cx="7772400" cy="5508625"/>
          </a:xfrm>
          <a:noFill/>
          <a:ln>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28600" y="152400"/>
            <a:ext cx="8763000" cy="914400"/>
          </a:xfrm>
        </p:spPr>
        <p:txBody>
          <a:bodyPr/>
          <a:lstStyle/>
          <a:p>
            <a:r>
              <a:rPr lang="en-US" b="0">
                <a:solidFill>
                  <a:srgbClr val="FF0000"/>
                </a:solidFill>
                <a:latin typeface="Tempus Sans ITC" pitchFamily="82" charset="0"/>
              </a:rPr>
              <a:t>Breughel's, </a:t>
            </a:r>
            <a:r>
              <a:rPr lang="en-US" b="0" i="1">
                <a:solidFill>
                  <a:srgbClr val="FF0000"/>
                </a:solidFill>
                <a:latin typeface="Tempus Sans ITC" pitchFamily="82" charset="0"/>
              </a:rPr>
              <a:t>The Beggars</a:t>
            </a:r>
            <a:r>
              <a:rPr lang="en-US" b="0">
                <a:solidFill>
                  <a:srgbClr val="FF0000"/>
                </a:solidFill>
                <a:latin typeface="Tempus Sans ITC" pitchFamily="82" charset="0"/>
              </a:rPr>
              <a:t>, 1568</a:t>
            </a:r>
          </a:p>
        </p:txBody>
      </p:sp>
      <p:pic>
        <p:nvPicPr>
          <p:cNvPr id="199685" name="Picture 5" descr="Bieter Bruegel the Elder-The Beggars-1568"/>
          <p:cNvPicPr>
            <a:picLocks noChangeAspect="1" noChangeArrowheads="1"/>
          </p:cNvPicPr>
          <p:nvPr>
            <p:ph idx="1"/>
          </p:nvPr>
        </p:nvPicPr>
        <p:blipFill>
          <a:blip r:embed="rId3" cstate="print">
            <a:lum contrast="6000"/>
          </a:blip>
          <a:srcRect/>
          <a:stretch>
            <a:fillRect/>
          </a:stretch>
        </p:blipFill>
        <p:spPr>
          <a:xfrm>
            <a:off x="1219200" y="1066800"/>
            <a:ext cx="6781800" cy="5521325"/>
          </a:xfrm>
          <a:noFill/>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28600" y="152400"/>
            <a:ext cx="8763000" cy="1371600"/>
          </a:xfrm>
        </p:spPr>
        <p:txBody>
          <a:bodyPr/>
          <a:lstStyle/>
          <a:p>
            <a:r>
              <a:rPr lang="en-US" sz="4000" b="0">
                <a:solidFill>
                  <a:srgbClr val="FF0000"/>
                </a:solidFill>
                <a:latin typeface="Tempus Sans ITC" pitchFamily="82" charset="0"/>
              </a:rPr>
              <a:t>Brueghel's, </a:t>
            </a:r>
            <a:r>
              <a:rPr lang="en-US" sz="4000" b="0" i="1">
                <a:solidFill>
                  <a:srgbClr val="FF0000"/>
                </a:solidFill>
                <a:latin typeface="Tempus Sans ITC" pitchFamily="82" charset="0"/>
              </a:rPr>
              <a:t>Parable of the Blind Leading the Blind</a:t>
            </a:r>
            <a:r>
              <a:rPr lang="en-US" sz="4000" b="0">
                <a:solidFill>
                  <a:srgbClr val="FF0000"/>
                </a:solidFill>
                <a:latin typeface="Tempus Sans ITC" pitchFamily="82" charset="0"/>
              </a:rPr>
              <a:t>, 1568</a:t>
            </a:r>
          </a:p>
        </p:txBody>
      </p:sp>
      <p:pic>
        <p:nvPicPr>
          <p:cNvPr id="198663" name="Picture 7" descr="Bieter Bruegel the Elder-Parable of the Blin Leading the Blind-1568"/>
          <p:cNvPicPr>
            <a:picLocks noChangeAspect="1" noChangeArrowheads="1"/>
          </p:cNvPicPr>
          <p:nvPr>
            <p:ph idx="1"/>
          </p:nvPr>
        </p:nvPicPr>
        <p:blipFill>
          <a:blip r:embed="rId3" cstate="print">
            <a:lum bright="6000" contrast="6000"/>
          </a:blip>
          <a:srcRect/>
          <a:stretch>
            <a:fillRect/>
          </a:stretch>
        </p:blipFill>
        <p:spPr>
          <a:xfrm>
            <a:off x="304800" y="1674813"/>
            <a:ext cx="8610600" cy="4954587"/>
          </a:xfrm>
          <a:noFill/>
          <a:ln>
            <a:solidFill>
              <a:schemeClr val="tx1"/>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0"/>
            <a:ext cx="9144000" cy="762000"/>
          </a:xfrm>
        </p:spPr>
        <p:txBody>
          <a:bodyPr/>
          <a:lstStyle/>
          <a:p>
            <a:r>
              <a:rPr lang="en-US" sz="4000" b="0">
                <a:solidFill>
                  <a:srgbClr val="FF0000"/>
                </a:solidFill>
                <a:latin typeface="Tempus Sans ITC" pitchFamily="82" charset="0"/>
              </a:rPr>
              <a:t>Breughel's, </a:t>
            </a:r>
            <a:r>
              <a:rPr lang="en-US" sz="4000" b="0" i="1">
                <a:solidFill>
                  <a:srgbClr val="FF0000"/>
                </a:solidFill>
                <a:latin typeface="Tempus Sans ITC" pitchFamily="82" charset="0"/>
              </a:rPr>
              <a:t>Niederlandisch Proverbs</a:t>
            </a:r>
            <a:r>
              <a:rPr lang="en-US" sz="4000" b="0">
                <a:solidFill>
                  <a:srgbClr val="FF0000"/>
                </a:solidFill>
                <a:latin typeface="Tempus Sans ITC" pitchFamily="82" charset="0"/>
              </a:rPr>
              <a:t>, 1559</a:t>
            </a:r>
          </a:p>
        </p:txBody>
      </p:sp>
      <p:pic>
        <p:nvPicPr>
          <p:cNvPr id="195589" name="Picture 5" descr="Bieter Bruegel the Elder-Niederlandisch Proverbs-1559"/>
          <p:cNvPicPr>
            <a:picLocks noChangeAspect="1" noChangeArrowheads="1"/>
          </p:cNvPicPr>
          <p:nvPr>
            <p:ph idx="1"/>
          </p:nvPr>
        </p:nvPicPr>
        <p:blipFill>
          <a:blip r:embed="rId3" cstate="print">
            <a:lum bright="6000" contrast="6000"/>
          </a:blip>
          <a:srcRect/>
          <a:stretch>
            <a:fillRect/>
          </a:stretch>
        </p:blipFill>
        <p:spPr>
          <a:xfrm>
            <a:off x="152400" y="838200"/>
            <a:ext cx="8839200" cy="5832475"/>
          </a:xfrm>
          <a:noFill/>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0"/>
            <a:ext cx="8763000" cy="685800"/>
          </a:xfrm>
        </p:spPr>
        <p:txBody>
          <a:bodyPr/>
          <a:lstStyle/>
          <a:p>
            <a:r>
              <a:rPr lang="en-US" sz="4000" b="0">
                <a:solidFill>
                  <a:srgbClr val="FF0000"/>
                </a:solidFill>
                <a:latin typeface="Tempus Sans ITC" pitchFamily="82" charset="0"/>
              </a:rPr>
              <a:t>Brueghel's, </a:t>
            </a:r>
            <a:r>
              <a:rPr lang="en-US" sz="4000" b="0" i="1">
                <a:solidFill>
                  <a:srgbClr val="FF0000"/>
                </a:solidFill>
                <a:latin typeface="Tempus Sans ITC" pitchFamily="82" charset="0"/>
              </a:rPr>
              <a:t>The Triumph of Death</a:t>
            </a:r>
            <a:r>
              <a:rPr lang="en-US" sz="4000" b="0">
                <a:solidFill>
                  <a:srgbClr val="FF0000"/>
                </a:solidFill>
                <a:latin typeface="Tempus Sans ITC" pitchFamily="82" charset="0"/>
              </a:rPr>
              <a:t>, 1562</a:t>
            </a:r>
          </a:p>
        </p:txBody>
      </p:sp>
      <p:pic>
        <p:nvPicPr>
          <p:cNvPr id="200711" name="Picture 7" descr="Bieter Bruegel the Elder-The Triumph of Death-1562"/>
          <p:cNvPicPr>
            <a:picLocks noChangeAspect="1" noChangeArrowheads="1"/>
          </p:cNvPicPr>
          <p:nvPr>
            <p:ph idx="1"/>
          </p:nvPr>
        </p:nvPicPr>
        <p:blipFill>
          <a:blip r:embed="rId3" cstate="print">
            <a:lum contrast="6000"/>
          </a:blip>
          <a:srcRect/>
          <a:stretch>
            <a:fillRect/>
          </a:stretch>
        </p:blipFill>
        <p:spPr>
          <a:xfrm>
            <a:off x="228600" y="762000"/>
            <a:ext cx="8686800" cy="5943600"/>
          </a:xfrm>
          <a:noFill/>
          <a:ln>
            <a:solidFill>
              <a:schemeClr val="tx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28600" y="152400"/>
            <a:ext cx="8686800" cy="792163"/>
          </a:xfrm>
        </p:spPr>
        <p:txBody>
          <a:bodyPr/>
          <a:lstStyle/>
          <a:p>
            <a:r>
              <a:rPr lang="en-US" b="0">
                <a:solidFill>
                  <a:srgbClr val="FF0000"/>
                </a:solidFill>
                <a:latin typeface="Tempus Sans ITC" pitchFamily="82" charset="0"/>
              </a:rPr>
              <a:t>Bruegel’s, </a:t>
            </a:r>
            <a:r>
              <a:rPr lang="en-US" b="0" i="1">
                <a:solidFill>
                  <a:srgbClr val="FF0000"/>
                </a:solidFill>
                <a:latin typeface="Tempus Sans ITC" pitchFamily="82" charset="0"/>
              </a:rPr>
              <a:t>Hunters in the Snow</a:t>
            </a:r>
            <a:r>
              <a:rPr lang="en-US" b="0">
                <a:solidFill>
                  <a:srgbClr val="FF0000"/>
                </a:solidFill>
                <a:latin typeface="Tempus Sans ITC" pitchFamily="82" charset="0"/>
              </a:rPr>
              <a:t>, 1565</a:t>
            </a:r>
          </a:p>
        </p:txBody>
      </p:sp>
      <p:pic>
        <p:nvPicPr>
          <p:cNvPr id="197637" name="Picture 5" descr="Bieter Bruegel the Elder-Hunters in the Snow-1565"/>
          <p:cNvPicPr>
            <a:picLocks noChangeAspect="1" noChangeArrowheads="1"/>
          </p:cNvPicPr>
          <p:nvPr>
            <p:ph idx="1"/>
          </p:nvPr>
        </p:nvPicPr>
        <p:blipFill>
          <a:blip r:embed="rId3" cstate="print">
            <a:lum bright="6000" contrast="6000"/>
          </a:blip>
          <a:srcRect/>
          <a:stretch>
            <a:fillRect/>
          </a:stretch>
        </p:blipFill>
        <p:spPr>
          <a:xfrm>
            <a:off x="381000" y="990600"/>
            <a:ext cx="8458200" cy="5638800"/>
          </a:xfr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b="0">
                <a:solidFill>
                  <a:srgbClr val="FF0000"/>
                </a:solidFill>
                <a:latin typeface="Tempus Sans ITC" pitchFamily="82" charset="0"/>
              </a:rPr>
              <a:t>Jan van Eyck (1395 – 1441)</a:t>
            </a:r>
          </a:p>
        </p:txBody>
      </p:sp>
      <p:sp>
        <p:nvSpPr>
          <p:cNvPr id="124931" name="Rectangle 3"/>
          <p:cNvSpPr>
            <a:spLocks noGrp="1" noChangeArrowheads="1"/>
          </p:cNvSpPr>
          <p:nvPr>
            <p:ph type="body" sz="half" idx="2"/>
          </p:nvPr>
        </p:nvSpPr>
        <p:spPr>
          <a:xfrm>
            <a:off x="5257800" y="1676400"/>
            <a:ext cx="3733800" cy="4495800"/>
          </a:xfrm>
        </p:spPr>
        <p:txBody>
          <a:bodyPr/>
          <a:lstStyle/>
          <a:p>
            <a:r>
              <a:rPr lang="en-US">
                <a:solidFill>
                  <a:schemeClr val="accent2"/>
                </a:solidFill>
                <a:latin typeface="Tempus Sans ITC" pitchFamily="82" charset="0"/>
              </a:rPr>
              <a:t>More courtly and aristocratic work.</a:t>
            </a:r>
          </a:p>
          <a:p>
            <a:pPr lvl="1"/>
            <a:r>
              <a:rPr lang="en-US" sz="2800">
                <a:solidFill>
                  <a:schemeClr val="accent2"/>
                </a:solidFill>
                <a:latin typeface="Tempus Sans ITC" pitchFamily="82" charset="0"/>
              </a:rPr>
              <a:t>Court painter to the Duke of Burgundy, Philip the Good.</a:t>
            </a:r>
          </a:p>
          <a:p>
            <a:r>
              <a:rPr lang="en-US">
                <a:solidFill>
                  <a:schemeClr val="accent2"/>
                </a:solidFill>
                <a:latin typeface="Tempus Sans ITC" pitchFamily="82" charset="0"/>
                <a:sym typeface="Wingdings" pitchFamily="2" charset="2"/>
              </a:rPr>
              <a:t></a:t>
            </a:r>
            <a:r>
              <a:rPr lang="en-US" i="1">
                <a:solidFill>
                  <a:schemeClr val="accent2"/>
                </a:solidFill>
                <a:latin typeface="Tempus Sans ITC" pitchFamily="82" charset="0"/>
              </a:rPr>
              <a:t>The Virgin and Chancellor Rolin</a:t>
            </a:r>
            <a:r>
              <a:rPr lang="en-US">
                <a:solidFill>
                  <a:schemeClr val="accent2"/>
                </a:solidFill>
                <a:latin typeface="Tempus Sans ITC" pitchFamily="82" charset="0"/>
              </a:rPr>
              <a:t>, 1435. </a:t>
            </a:r>
          </a:p>
        </p:txBody>
      </p:sp>
      <p:pic>
        <p:nvPicPr>
          <p:cNvPr id="124933" name="Picture 5" descr="Van Eyck-The Virgin of Chancellor Rolin-1435"/>
          <p:cNvPicPr>
            <a:picLocks noChangeAspect="1" noChangeArrowheads="1"/>
          </p:cNvPicPr>
          <p:nvPr>
            <p:ph sz="half" idx="1"/>
          </p:nvPr>
        </p:nvPicPr>
        <p:blipFill>
          <a:blip r:embed="rId3" cstate="print">
            <a:lum contrast="6000"/>
          </a:blip>
          <a:srcRect/>
          <a:stretch>
            <a:fillRect/>
          </a:stretch>
        </p:blipFill>
        <p:spPr>
          <a:xfrm>
            <a:off x="228600" y="1143000"/>
            <a:ext cx="4906963" cy="5410200"/>
          </a:xfrm>
          <a:noFill/>
          <a:ln>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3000"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3000"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3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28600" y="152400"/>
            <a:ext cx="8763000" cy="914400"/>
          </a:xfrm>
        </p:spPr>
        <p:txBody>
          <a:bodyPr/>
          <a:lstStyle/>
          <a:p>
            <a:r>
              <a:rPr lang="en-US" b="0">
                <a:solidFill>
                  <a:srgbClr val="FF0000"/>
                </a:solidFill>
                <a:latin typeface="Tempus Sans ITC" pitchFamily="82" charset="0"/>
              </a:rPr>
              <a:t>Bruegel’s, </a:t>
            </a:r>
            <a:r>
              <a:rPr lang="en-US" b="0" i="1">
                <a:solidFill>
                  <a:srgbClr val="FF0000"/>
                </a:solidFill>
                <a:latin typeface="Tempus Sans ITC" pitchFamily="82" charset="0"/>
              </a:rPr>
              <a:t>Winter Scene</a:t>
            </a:r>
            <a:r>
              <a:rPr lang="en-US" b="0">
                <a:solidFill>
                  <a:srgbClr val="FF0000"/>
                </a:solidFill>
                <a:latin typeface="Tempus Sans ITC" pitchFamily="82" charset="0"/>
              </a:rPr>
              <a:t>, 1565</a:t>
            </a:r>
          </a:p>
        </p:txBody>
      </p:sp>
      <p:pic>
        <p:nvPicPr>
          <p:cNvPr id="202761" name="Picture 9" descr="Bieter Bruegel the Elder-Winter Scene-1565"/>
          <p:cNvPicPr>
            <a:picLocks noChangeAspect="1" noChangeArrowheads="1"/>
          </p:cNvPicPr>
          <p:nvPr>
            <p:ph idx="1"/>
          </p:nvPr>
        </p:nvPicPr>
        <p:blipFill>
          <a:blip r:embed="rId3" cstate="print">
            <a:lum contrast="6000"/>
          </a:blip>
          <a:srcRect/>
          <a:stretch>
            <a:fillRect/>
          </a:stretch>
        </p:blipFill>
        <p:spPr>
          <a:xfrm>
            <a:off x="457200" y="1066800"/>
            <a:ext cx="8229600" cy="5562600"/>
          </a:xfrm>
          <a:noFill/>
          <a:ln>
            <a:solidFill>
              <a:schemeClr val="tx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WordArt 3" descr="Dotted diamond"/>
          <p:cNvSpPr>
            <a:spLocks noChangeArrowheads="1" noChangeShapeType="1" noTextEdit="1"/>
          </p:cNvSpPr>
          <p:nvPr/>
        </p:nvSpPr>
        <p:spPr bwMode="auto">
          <a:xfrm>
            <a:off x="2133600" y="1981200"/>
            <a:ext cx="4876800" cy="2514600"/>
          </a:xfrm>
          <a:prstGeom prst="rect">
            <a:avLst/>
          </a:prstGeom>
        </p:spPr>
        <p:txBody>
          <a:bodyPr wrap="none" fromWordArt="1">
            <a:prstTxWarp prst="textPlain">
              <a:avLst>
                <a:gd name="adj" fmla="val 50000"/>
              </a:avLst>
            </a:prstTxWarp>
          </a:bodyPr>
          <a:lstStyle/>
          <a:p>
            <a:pPr algn="ctr"/>
            <a:r>
              <a:rPr lang="en-US" sz="3600" kern="10">
                <a:ln w="19050">
                  <a:solidFill>
                    <a:srgbClr val="B22A00"/>
                  </a:solidFill>
                  <a:round/>
                  <a:headEnd/>
                  <a:tailEnd/>
                </a:ln>
                <a:blipFill dpi="0" rotWithShape="0">
                  <a:blip r:embed="rId3"/>
                  <a:srcRect/>
                  <a:tile tx="0" ty="0" sx="100000" sy="100000" flip="none" algn="tl"/>
                </a:blipFill>
                <a:effectLst>
                  <a:outerShdw dist="35921" dir="2700000" algn="ctr" rotWithShape="0">
                    <a:srgbClr val="B22A00">
                      <a:alpha val="50000"/>
                    </a:srgbClr>
                  </a:outerShdw>
                </a:effectLst>
                <a:latin typeface="Tempus Sans ITC"/>
              </a:rPr>
              <a:t>Spain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z="3600" b="0">
                <a:solidFill>
                  <a:srgbClr val="FF0000"/>
                </a:solidFill>
                <a:latin typeface="Tempus Sans ITC" pitchFamily="82" charset="0"/>
              </a:rPr>
              <a:t>Domenikos Theotokopoulos (El Greco)</a:t>
            </a:r>
          </a:p>
        </p:txBody>
      </p:sp>
      <p:sp>
        <p:nvSpPr>
          <p:cNvPr id="203779" name="Rectangle 3"/>
          <p:cNvSpPr>
            <a:spLocks noGrp="1" noChangeArrowheads="1"/>
          </p:cNvSpPr>
          <p:nvPr>
            <p:ph type="body" idx="1"/>
          </p:nvPr>
        </p:nvSpPr>
        <p:spPr>
          <a:xfrm>
            <a:off x="457200" y="990600"/>
            <a:ext cx="8229600" cy="5867400"/>
          </a:xfrm>
        </p:spPr>
        <p:txBody>
          <a:bodyPr/>
          <a:lstStyle/>
          <a:p>
            <a:pPr>
              <a:lnSpc>
                <a:spcPct val="90000"/>
              </a:lnSpc>
            </a:pPr>
            <a:r>
              <a:rPr lang="en-US" b="0">
                <a:latin typeface="Tempus Sans ITC" pitchFamily="82" charset="0"/>
              </a:rPr>
              <a:t>The most important Spanish artist of this period was Greek.</a:t>
            </a:r>
          </a:p>
          <a:p>
            <a:pPr>
              <a:lnSpc>
                <a:spcPct val="90000"/>
              </a:lnSpc>
              <a:buFont typeface="GriffinOne" pitchFamily="2" charset="0"/>
              <a:buNone/>
            </a:pPr>
            <a:endParaRPr lang="en-US" b="0">
              <a:latin typeface="Tempus Sans ITC" pitchFamily="82" charset="0"/>
            </a:endParaRPr>
          </a:p>
          <a:p>
            <a:pPr>
              <a:lnSpc>
                <a:spcPct val="90000"/>
              </a:lnSpc>
            </a:pPr>
            <a:r>
              <a:rPr lang="en-US" b="0">
                <a:latin typeface="Tempus Sans ITC" pitchFamily="82" charset="0"/>
              </a:rPr>
              <a:t>He deliberately distorts &amp; elongates his figures, and seats them in a lurid, unearthly atmosphere.</a:t>
            </a:r>
          </a:p>
          <a:p>
            <a:pPr>
              <a:lnSpc>
                <a:spcPct val="90000"/>
              </a:lnSpc>
              <a:buFont typeface="GriffinOne" pitchFamily="2" charset="0"/>
              <a:buNone/>
            </a:pPr>
            <a:endParaRPr lang="en-US" b="0">
              <a:latin typeface="Tempus Sans ITC" pitchFamily="82" charset="0"/>
            </a:endParaRPr>
          </a:p>
          <a:p>
            <a:pPr>
              <a:lnSpc>
                <a:spcPct val="90000"/>
              </a:lnSpc>
            </a:pPr>
            <a:r>
              <a:rPr lang="en-US" b="0">
                <a:latin typeface="Tempus Sans ITC" pitchFamily="82" charset="0"/>
              </a:rPr>
              <a:t>He uses an agitated, flickering light.</a:t>
            </a:r>
          </a:p>
          <a:p>
            <a:pPr>
              <a:lnSpc>
                <a:spcPct val="90000"/>
              </a:lnSpc>
              <a:buFont typeface="GriffinOne" pitchFamily="2" charset="0"/>
              <a:buNone/>
            </a:pPr>
            <a:endParaRPr lang="en-US" b="0">
              <a:latin typeface="Tempus Sans ITC" pitchFamily="82" charset="0"/>
            </a:endParaRPr>
          </a:p>
          <a:p>
            <a:pPr>
              <a:lnSpc>
                <a:spcPct val="90000"/>
              </a:lnSpc>
            </a:pPr>
            <a:r>
              <a:rPr lang="en-US" b="0">
                <a:latin typeface="Tempus Sans ITC" pitchFamily="82" charset="0"/>
              </a:rPr>
              <a:t>He ignores the rules of perspective, and heightens the effect by areas of brilliant color.</a:t>
            </a:r>
          </a:p>
          <a:p>
            <a:pPr>
              <a:lnSpc>
                <a:spcPct val="90000"/>
              </a:lnSpc>
            </a:pPr>
            <a:endParaRPr lang="en-US" b="0">
              <a:latin typeface="Tempus Sans ITC" pitchFamily="82" charset="0"/>
            </a:endParaRPr>
          </a:p>
          <a:p>
            <a:pPr>
              <a:lnSpc>
                <a:spcPct val="90000"/>
              </a:lnSpc>
            </a:pPr>
            <a:r>
              <a:rPr lang="en-US" b="0">
                <a:latin typeface="Tempus Sans ITC" pitchFamily="82" charset="0"/>
              </a:rPr>
              <a:t>His works were a fitting expression of the Spanish Counter-Reformation.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fade">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Effect transition="in" filter="fade">
                                      <p:cBhvr>
                                        <p:cTn id="12" dur="500"/>
                                        <p:tgtEl>
                                          <p:spTgt spid="203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animEffect transition="in" filter="fade">
                                      <p:cBhvr>
                                        <p:cTn id="17" dur="500"/>
                                        <p:tgtEl>
                                          <p:spTgt spid="2037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3779">
                                            <p:txEl>
                                              <p:pRg st="6" end="6"/>
                                            </p:txEl>
                                          </p:spTgt>
                                        </p:tgtEl>
                                        <p:attrNameLst>
                                          <p:attrName>style.visibility</p:attrName>
                                        </p:attrNameLst>
                                      </p:cBhvr>
                                      <p:to>
                                        <p:strVal val="visible"/>
                                      </p:to>
                                    </p:set>
                                    <p:animEffect transition="in" filter="fade">
                                      <p:cBhvr>
                                        <p:cTn id="22" dur="500"/>
                                        <p:tgtEl>
                                          <p:spTgt spid="2037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3779">
                                            <p:txEl>
                                              <p:pRg st="8" end="8"/>
                                            </p:txEl>
                                          </p:spTgt>
                                        </p:tgtEl>
                                        <p:attrNameLst>
                                          <p:attrName>style.visibility</p:attrName>
                                        </p:attrNameLst>
                                      </p:cBhvr>
                                      <p:to>
                                        <p:strVal val="visible"/>
                                      </p:to>
                                    </p:set>
                                    <p:animEffect transition="in" filter="fade">
                                      <p:cBhvr>
                                        <p:cTn id="27" dur="500"/>
                                        <p:tgtEl>
                                          <p:spTgt spid="2037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638800" y="533400"/>
            <a:ext cx="2590800" cy="5715000"/>
          </a:xfrm>
        </p:spPr>
        <p:txBody>
          <a:bodyPr/>
          <a:lstStyle/>
          <a:p>
            <a:r>
              <a:rPr lang="en-US" b="0">
                <a:solidFill>
                  <a:srgbClr val="FF0000"/>
                </a:solidFill>
                <a:latin typeface="Tempus Sans ITC" pitchFamily="82" charset="0"/>
              </a:rPr>
              <a:t>El Greco</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i="1">
                <a:solidFill>
                  <a:srgbClr val="FF0000"/>
                </a:solidFill>
                <a:latin typeface="Tempus Sans ITC" pitchFamily="82" charset="0"/>
              </a:rPr>
              <a:t>Christ in Agony on the Cross</a:t>
            </a: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1600s</a:t>
            </a:r>
          </a:p>
        </p:txBody>
      </p:sp>
      <p:pic>
        <p:nvPicPr>
          <p:cNvPr id="214021" name="Picture 5" descr="El Greco-Christ in Agony on the Cross-1600s"/>
          <p:cNvPicPr>
            <a:picLocks noChangeAspect="1" noChangeArrowheads="1"/>
          </p:cNvPicPr>
          <p:nvPr>
            <p:ph idx="1"/>
          </p:nvPr>
        </p:nvPicPr>
        <p:blipFill>
          <a:blip r:embed="rId3" cstate="print">
            <a:lum bright="6000" contrast="6000"/>
          </a:blip>
          <a:srcRect/>
          <a:stretch>
            <a:fillRect/>
          </a:stretch>
        </p:blipFill>
        <p:spPr>
          <a:xfrm>
            <a:off x="914400" y="228600"/>
            <a:ext cx="4495800" cy="6400800"/>
          </a:xfrm>
          <a:noFill/>
          <a:ln>
            <a:solidFill>
              <a:schemeClr val="tx1"/>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a:xfrm>
            <a:off x="304800" y="533400"/>
            <a:ext cx="4114800" cy="5715000"/>
          </a:xfrm>
        </p:spPr>
        <p:txBody>
          <a:bodyPr/>
          <a:lstStyle/>
          <a:p>
            <a:r>
              <a:rPr lang="en-US" b="0">
                <a:solidFill>
                  <a:srgbClr val="FF0000"/>
                </a:solidFill>
                <a:latin typeface="Tempus Sans ITC" pitchFamily="82" charset="0"/>
              </a:rPr>
              <a:t>El Greco</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i="1">
                <a:solidFill>
                  <a:srgbClr val="FF0000"/>
                </a:solidFill>
                <a:latin typeface="Tempus Sans ITC" pitchFamily="82" charset="0"/>
              </a:rPr>
              <a:t>Portrait of a</a:t>
            </a:r>
            <a:br>
              <a:rPr lang="en-US" b="0" i="1">
                <a:solidFill>
                  <a:srgbClr val="FF0000"/>
                </a:solidFill>
                <a:latin typeface="Tempus Sans ITC" pitchFamily="82" charset="0"/>
              </a:rPr>
            </a:br>
            <a:r>
              <a:rPr lang="en-US" b="0" i="1">
                <a:solidFill>
                  <a:srgbClr val="FF0000"/>
                </a:solidFill>
                <a:latin typeface="Tempus Sans ITC" pitchFamily="82" charset="0"/>
              </a:rPr>
              <a:t>Cardinal</a:t>
            </a: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
            </a:r>
            <a:br>
              <a:rPr lang="en-US" b="0">
                <a:solidFill>
                  <a:srgbClr val="FF0000"/>
                </a:solidFill>
                <a:latin typeface="Tempus Sans ITC" pitchFamily="82" charset="0"/>
              </a:rPr>
            </a:br>
            <a:r>
              <a:rPr lang="en-US" b="0">
                <a:solidFill>
                  <a:srgbClr val="FF0000"/>
                </a:solidFill>
                <a:latin typeface="Tempus Sans ITC" pitchFamily="82" charset="0"/>
              </a:rPr>
              <a:t>1600</a:t>
            </a:r>
          </a:p>
        </p:txBody>
      </p:sp>
      <p:pic>
        <p:nvPicPr>
          <p:cNvPr id="209926" name="Picture 6" descr="El Greco-Portrait of a Cardinal-1600"/>
          <p:cNvPicPr>
            <a:picLocks noChangeAspect="1" noChangeArrowheads="1"/>
          </p:cNvPicPr>
          <p:nvPr>
            <p:ph idx="1"/>
          </p:nvPr>
        </p:nvPicPr>
        <p:blipFill>
          <a:blip r:embed="rId3" cstate="print"/>
          <a:srcRect/>
          <a:stretch>
            <a:fillRect/>
          </a:stretch>
        </p:blipFill>
        <p:spPr>
          <a:xfrm>
            <a:off x="4724400" y="381000"/>
            <a:ext cx="3795713" cy="6096000"/>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28600" y="228600"/>
            <a:ext cx="8763000" cy="1295400"/>
          </a:xfrm>
        </p:spPr>
        <p:txBody>
          <a:bodyPr/>
          <a:lstStyle/>
          <a:p>
            <a:pPr algn="l"/>
            <a:r>
              <a:rPr lang="en-US" sz="4000" b="0">
                <a:solidFill>
                  <a:srgbClr val="FF0000"/>
                </a:solidFill>
                <a:latin typeface="Tempus Sans ITC" pitchFamily="82" charset="0"/>
              </a:rPr>
              <a:t>El Greco’s, </a:t>
            </a:r>
            <a:r>
              <a:rPr lang="en-US" sz="4000" b="0" i="1">
                <a:solidFill>
                  <a:srgbClr val="FF0000"/>
                </a:solidFill>
                <a:latin typeface="Tempus Sans ITC" pitchFamily="82" charset="0"/>
              </a:rPr>
              <a:t>The Burial of Count Orgaz</a:t>
            </a:r>
            <a:r>
              <a:rPr lang="en-US" sz="4000" b="0">
                <a:solidFill>
                  <a:srgbClr val="FF0000"/>
                </a:solidFill>
                <a:latin typeface="Tempus Sans ITC" pitchFamily="82" charset="0"/>
              </a:rPr>
              <a:t>, 1586-1588</a:t>
            </a:r>
          </a:p>
        </p:txBody>
      </p:sp>
      <p:pic>
        <p:nvPicPr>
          <p:cNvPr id="204804" name="Picture 4" descr="El Greco-Burial of the Count of Orgaz-1586-88"/>
          <p:cNvPicPr>
            <a:picLocks noChangeAspect="1" noChangeArrowheads="1"/>
          </p:cNvPicPr>
          <p:nvPr>
            <p:ph idx="1"/>
          </p:nvPr>
        </p:nvPicPr>
        <p:blipFill>
          <a:blip r:embed="rId3" cstate="print">
            <a:lum contrast="6000"/>
          </a:blip>
          <a:srcRect/>
          <a:stretch>
            <a:fillRect/>
          </a:stretch>
        </p:blipFill>
        <p:spPr>
          <a:xfrm>
            <a:off x="3048000" y="914400"/>
            <a:ext cx="5334000" cy="5715000"/>
          </a:xfrm>
          <a:noFill/>
          <a:ln>
            <a:solidFill>
              <a:schemeClr val="tx1"/>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8600" y="228600"/>
            <a:ext cx="8763000" cy="1295400"/>
          </a:xfrm>
        </p:spPr>
        <p:txBody>
          <a:bodyPr/>
          <a:lstStyle/>
          <a:p>
            <a:r>
              <a:rPr lang="en-US" sz="4200" b="0">
                <a:solidFill>
                  <a:srgbClr val="FF0000"/>
                </a:solidFill>
                <a:latin typeface="Tempus Sans ITC" pitchFamily="82" charset="0"/>
              </a:rPr>
              <a:t>El Greco’s, </a:t>
            </a:r>
            <a:r>
              <a:rPr lang="en-US" sz="4200" b="0" i="1">
                <a:solidFill>
                  <a:srgbClr val="FF0000"/>
                </a:solidFill>
                <a:latin typeface="Tempus Sans ITC" pitchFamily="82" charset="0"/>
              </a:rPr>
              <a:t>The Burial of Count Orgaz</a:t>
            </a:r>
            <a:r>
              <a:rPr lang="en-US" sz="4200" b="0">
                <a:solidFill>
                  <a:srgbClr val="FF0000"/>
                </a:solidFill>
                <a:latin typeface="Tempus Sans ITC" pitchFamily="82" charset="0"/>
              </a:rPr>
              <a:t>, 1586-1588 (details)</a:t>
            </a:r>
          </a:p>
        </p:txBody>
      </p:sp>
      <p:pic>
        <p:nvPicPr>
          <p:cNvPr id="206853" name="Picture 5" descr="El Greco-Burial of the Count of Orgaz-1586-88-details"/>
          <p:cNvPicPr>
            <a:picLocks noChangeAspect="1" noChangeArrowheads="1"/>
          </p:cNvPicPr>
          <p:nvPr>
            <p:ph idx="1"/>
          </p:nvPr>
        </p:nvPicPr>
        <p:blipFill>
          <a:blip r:embed="rId3" cstate="print">
            <a:lum bright="6000" contrast="6000"/>
          </a:blip>
          <a:srcRect/>
          <a:stretch>
            <a:fillRect/>
          </a:stretch>
        </p:blipFill>
        <p:spPr>
          <a:xfrm>
            <a:off x="533400" y="1828800"/>
            <a:ext cx="8153400" cy="4471988"/>
          </a:xfrm>
          <a:noFill/>
          <a:ln>
            <a:solidFill>
              <a:schemeClr val="tx1"/>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648200" y="152400"/>
            <a:ext cx="4343400" cy="1752600"/>
          </a:xfrm>
        </p:spPr>
        <p:txBody>
          <a:bodyPr/>
          <a:lstStyle/>
          <a:p>
            <a:r>
              <a:rPr lang="en-US" sz="4200" b="0">
                <a:solidFill>
                  <a:srgbClr val="FF0000"/>
                </a:solidFill>
                <a:latin typeface="Tempus Sans ITC" pitchFamily="82" charset="0"/>
              </a:rPr>
              <a:t>El Greco’s, </a:t>
            </a:r>
            <a:r>
              <a:rPr lang="en-US" sz="4200" b="0" i="1">
                <a:solidFill>
                  <a:srgbClr val="FF0000"/>
                </a:solidFill>
                <a:latin typeface="Tempus Sans ITC" pitchFamily="82" charset="0"/>
              </a:rPr>
              <a:t>The Burial of Count Orgaz</a:t>
            </a:r>
            <a:r>
              <a:rPr lang="en-US" sz="4200" b="0">
                <a:solidFill>
                  <a:srgbClr val="FF0000"/>
                </a:solidFill>
                <a:latin typeface="Tempus Sans ITC" pitchFamily="82" charset="0"/>
              </a:rPr>
              <a:t>, </a:t>
            </a:r>
          </a:p>
        </p:txBody>
      </p:sp>
      <p:pic>
        <p:nvPicPr>
          <p:cNvPr id="207877" name="Picture 5" descr="El Greco-Adoration of the Name of Jesus-1578-80"/>
          <p:cNvPicPr>
            <a:picLocks noChangeAspect="1" noChangeArrowheads="1"/>
          </p:cNvPicPr>
          <p:nvPr>
            <p:ph sz="half" idx="1"/>
          </p:nvPr>
        </p:nvPicPr>
        <p:blipFill>
          <a:blip r:embed="rId3" cstate="print">
            <a:lum contrast="6000"/>
          </a:blip>
          <a:srcRect/>
          <a:stretch>
            <a:fillRect/>
          </a:stretch>
        </p:blipFill>
        <p:spPr>
          <a:xfrm>
            <a:off x="304800" y="304800"/>
            <a:ext cx="3906838" cy="6324600"/>
          </a:xfrm>
          <a:noFill/>
          <a:ln>
            <a:solidFill>
              <a:schemeClr val="tx1"/>
            </a:solidFill>
          </a:ln>
        </p:spPr>
      </p:pic>
      <p:pic>
        <p:nvPicPr>
          <p:cNvPr id="207878" name="Picture 6" descr="El Greco-Adoration of the Name of Jesus-1578-80-details-Philip II"/>
          <p:cNvPicPr>
            <a:picLocks noChangeAspect="1" noChangeArrowheads="1"/>
          </p:cNvPicPr>
          <p:nvPr>
            <p:ph sz="half" idx="2"/>
          </p:nvPr>
        </p:nvPicPr>
        <p:blipFill>
          <a:blip r:embed="rId4" cstate="print">
            <a:lum contrast="6000"/>
          </a:blip>
          <a:srcRect/>
          <a:stretch>
            <a:fillRect/>
          </a:stretch>
        </p:blipFill>
        <p:spPr>
          <a:xfrm>
            <a:off x="5029200" y="2438400"/>
            <a:ext cx="3390900" cy="4114800"/>
          </a:xfrm>
          <a:noFill/>
          <a:ln>
            <a:solidFill>
              <a:schemeClr val="tx1"/>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6248400" y="381000"/>
            <a:ext cx="2438400" cy="6172200"/>
          </a:xfrm>
        </p:spPr>
        <p:txBody>
          <a:bodyPr/>
          <a:lstStyle/>
          <a:p>
            <a:r>
              <a:rPr lang="en-US" sz="3900" b="0">
                <a:solidFill>
                  <a:srgbClr val="FF0000"/>
                </a:solidFill>
                <a:latin typeface="Tempus Sans ITC" pitchFamily="82" charset="0"/>
              </a:rPr>
              <a:t>El Greco</a:t>
            </a:r>
            <a:br>
              <a:rPr lang="en-US" sz="3900" b="0">
                <a:solidFill>
                  <a:srgbClr val="FF0000"/>
                </a:solidFill>
                <a:latin typeface="Tempus Sans ITC" pitchFamily="82" charset="0"/>
              </a:rPr>
            </a:br>
            <a:r>
              <a:rPr lang="en-US" sz="3900" b="0">
                <a:solidFill>
                  <a:srgbClr val="FF0000"/>
                </a:solidFill>
                <a:latin typeface="Tempus Sans ITC" pitchFamily="82" charset="0"/>
              </a:rPr>
              <a:t/>
            </a:r>
            <a:br>
              <a:rPr lang="en-US" sz="3900" b="0">
                <a:solidFill>
                  <a:srgbClr val="FF0000"/>
                </a:solidFill>
                <a:latin typeface="Tempus Sans ITC" pitchFamily="82" charset="0"/>
              </a:rPr>
            </a:br>
            <a:r>
              <a:rPr lang="en-US" sz="3900" b="0" i="1">
                <a:solidFill>
                  <a:srgbClr val="FF0000"/>
                </a:solidFill>
                <a:latin typeface="Tempus Sans ITC" pitchFamily="82" charset="0"/>
              </a:rPr>
              <a:t>The View </a:t>
            </a:r>
            <a:br>
              <a:rPr lang="en-US" sz="3900" b="0" i="1">
                <a:solidFill>
                  <a:srgbClr val="FF0000"/>
                </a:solidFill>
                <a:latin typeface="Tempus Sans ITC" pitchFamily="82" charset="0"/>
              </a:rPr>
            </a:br>
            <a:r>
              <a:rPr lang="en-US" sz="3900" b="0" i="1">
                <a:solidFill>
                  <a:srgbClr val="FF0000"/>
                </a:solidFill>
                <a:latin typeface="Tempus Sans ITC" pitchFamily="82" charset="0"/>
              </a:rPr>
              <a:t>of Toledo</a:t>
            </a:r>
            <a:r>
              <a:rPr lang="en-US" sz="3900" b="0">
                <a:solidFill>
                  <a:srgbClr val="FF0000"/>
                </a:solidFill>
                <a:latin typeface="Tempus Sans ITC" pitchFamily="82" charset="0"/>
              </a:rPr>
              <a:t/>
            </a:r>
            <a:br>
              <a:rPr lang="en-US" sz="3900" b="0">
                <a:solidFill>
                  <a:srgbClr val="FF0000"/>
                </a:solidFill>
                <a:latin typeface="Tempus Sans ITC" pitchFamily="82" charset="0"/>
              </a:rPr>
            </a:br>
            <a:r>
              <a:rPr lang="en-US" sz="3900" b="0">
                <a:solidFill>
                  <a:srgbClr val="FF0000"/>
                </a:solidFill>
                <a:latin typeface="Tempus Sans ITC" pitchFamily="82" charset="0"/>
              </a:rPr>
              <a:t> </a:t>
            </a:r>
            <a:br>
              <a:rPr lang="en-US" sz="3900" b="0">
                <a:solidFill>
                  <a:srgbClr val="FF0000"/>
                </a:solidFill>
                <a:latin typeface="Tempus Sans ITC" pitchFamily="82" charset="0"/>
              </a:rPr>
            </a:br>
            <a:r>
              <a:rPr lang="en-US" sz="3900" b="0">
                <a:solidFill>
                  <a:srgbClr val="FF0000"/>
                </a:solidFill>
                <a:latin typeface="Tempus Sans ITC" pitchFamily="82" charset="0"/>
              </a:rPr>
              <a:t>1597-1599</a:t>
            </a:r>
          </a:p>
        </p:txBody>
      </p:sp>
      <p:pic>
        <p:nvPicPr>
          <p:cNvPr id="211974" name="Picture 6" descr="El Greco-The View of Toledo-1597-99"/>
          <p:cNvPicPr>
            <a:picLocks noChangeAspect="1" noChangeArrowheads="1"/>
          </p:cNvPicPr>
          <p:nvPr>
            <p:ph idx="1"/>
          </p:nvPr>
        </p:nvPicPr>
        <p:blipFill>
          <a:blip r:embed="rId3" cstate="print">
            <a:lum bright="6000" contrast="6000"/>
          </a:blip>
          <a:srcRect/>
          <a:stretch>
            <a:fillRect/>
          </a:stretch>
        </p:blipFill>
        <p:spPr>
          <a:xfrm>
            <a:off x="457200" y="304800"/>
            <a:ext cx="5526088" cy="6172200"/>
          </a:xfrm>
          <a:noFill/>
          <a:ln>
            <a:solidFill>
              <a:schemeClr val="tx1"/>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350838"/>
            <a:ext cx="8686800" cy="792162"/>
          </a:xfrm>
        </p:spPr>
        <p:txBody>
          <a:bodyPr/>
          <a:lstStyle/>
          <a:p>
            <a:r>
              <a:rPr lang="en-US" sz="4800" b="0">
                <a:latin typeface="Tempus Sans ITC" pitchFamily="82" charset="0"/>
              </a:rPr>
              <a:t>Conclusions:</a:t>
            </a:r>
          </a:p>
        </p:txBody>
      </p:sp>
      <p:sp>
        <p:nvSpPr>
          <p:cNvPr id="215043" name="Rectangle 3"/>
          <p:cNvSpPr>
            <a:spLocks noGrp="1" noChangeArrowheads="1"/>
          </p:cNvSpPr>
          <p:nvPr>
            <p:ph type="body" idx="1"/>
          </p:nvPr>
        </p:nvSpPr>
        <p:spPr>
          <a:xfrm>
            <a:off x="1295400" y="1752600"/>
            <a:ext cx="6629400" cy="4648200"/>
          </a:xfrm>
        </p:spPr>
        <p:txBody>
          <a:bodyPr/>
          <a:lstStyle/>
          <a:p>
            <a:r>
              <a:rPr lang="en-US" b="0">
                <a:latin typeface="Tempus Sans ITC" pitchFamily="82" charset="0"/>
              </a:rPr>
              <a:t>The artistic production of Northern Europe in the 16th century was vast, rich, and complex.</a:t>
            </a:r>
            <a:br>
              <a:rPr lang="en-US" b="0">
                <a:latin typeface="Tempus Sans ITC" pitchFamily="82" charset="0"/>
              </a:rPr>
            </a:br>
            <a:endParaRPr lang="en-US" b="0">
              <a:latin typeface="Tempus Sans ITC" pitchFamily="82" charset="0"/>
            </a:endParaRPr>
          </a:p>
          <a:p>
            <a:r>
              <a:rPr lang="en-US" b="0">
                <a:latin typeface="Tempus Sans ITC" pitchFamily="82" charset="0"/>
              </a:rPr>
              <a:t>The Northern Renaissance ended with a </a:t>
            </a:r>
            <a:r>
              <a:rPr lang="en-US" b="0">
                <a:solidFill>
                  <a:schemeClr val="accent2"/>
                </a:solidFill>
                <a:latin typeface="Tempus Sans ITC" pitchFamily="82" charset="0"/>
              </a:rPr>
              <a:t>Mannerist phase</a:t>
            </a:r>
            <a:r>
              <a:rPr lang="en-US" b="0">
                <a:latin typeface="Tempus Sans ITC" pitchFamily="82" charset="0"/>
              </a:rPr>
              <a:t>, which lasted a generation longer in the North than it did in Italy, where it was outmoded by 1600.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wipe(left)">
                                      <p:cBhvr>
                                        <p:cTn id="7" dur="20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wipe(left)">
                                      <p:cBhvr>
                                        <p:cTn id="12" dur="2000"/>
                                        <p:tgtEl>
                                          <p:spTgt spid="215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76200"/>
            <a:ext cx="8534400" cy="1371600"/>
          </a:xfrm>
        </p:spPr>
        <p:txBody>
          <a:bodyPr/>
          <a:lstStyle/>
          <a:p>
            <a:r>
              <a:rPr lang="en-US" sz="3200" b="0">
                <a:solidFill>
                  <a:srgbClr val="FF0000"/>
                </a:solidFill>
                <a:latin typeface="Tempus Sans ITC" pitchFamily="82" charset="0"/>
              </a:rPr>
              <a:t>Van Eyck -</a:t>
            </a:r>
            <a:r>
              <a:rPr lang="en-US" sz="3200" b="0" i="1">
                <a:solidFill>
                  <a:srgbClr val="FF0000"/>
                </a:solidFill>
                <a:latin typeface="Tempus Sans ITC" pitchFamily="82" charset="0"/>
              </a:rPr>
              <a:t>Adoration of the Lamb</a:t>
            </a:r>
            <a:r>
              <a:rPr lang="en-US" sz="3200" b="0">
                <a:solidFill>
                  <a:srgbClr val="FF0000"/>
                </a:solidFill>
                <a:latin typeface="Tempus Sans ITC" pitchFamily="82" charset="0"/>
              </a:rPr>
              <a:t>, Ghent Altarpiece, 1432</a:t>
            </a:r>
          </a:p>
        </p:txBody>
      </p:sp>
      <p:pic>
        <p:nvPicPr>
          <p:cNvPr id="126980" name="Picture 4" descr="Van Eyck-Adoration of the Lamb-Ghent altarpiece-1432"/>
          <p:cNvPicPr>
            <a:picLocks noChangeAspect="1" noChangeArrowheads="1"/>
          </p:cNvPicPr>
          <p:nvPr>
            <p:ph idx="1"/>
          </p:nvPr>
        </p:nvPicPr>
        <p:blipFill>
          <a:blip r:embed="rId3" cstate="print">
            <a:lum contrast="6000"/>
          </a:blip>
          <a:srcRect l="1149" t="1535" r="1149" b="1790"/>
          <a:stretch>
            <a:fillRect/>
          </a:stretch>
        </p:blipFill>
        <p:spPr>
          <a:xfrm>
            <a:off x="838200" y="1447800"/>
            <a:ext cx="7467600" cy="5195888"/>
          </a:xfrm>
          <a:noFill/>
          <a:ln>
            <a:solidFill>
              <a:schemeClr val="tx2"/>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descr="Van Eyck-Last Judgment-1420-25"/>
          <p:cNvPicPr>
            <a:picLocks noChangeAspect="1" noChangeArrowheads="1"/>
          </p:cNvPicPr>
          <p:nvPr/>
        </p:nvPicPr>
        <p:blipFill>
          <a:blip r:embed="rId3" cstate="print">
            <a:lum contrast="6000"/>
          </a:blip>
          <a:srcRect/>
          <a:stretch>
            <a:fillRect/>
          </a:stretch>
        </p:blipFill>
        <p:spPr bwMode="auto">
          <a:xfrm>
            <a:off x="6477000" y="228600"/>
            <a:ext cx="2438400" cy="6400800"/>
          </a:xfrm>
          <a:prstGeom prst="rect">
            <a:avLst/>
          </a:prstGeom>
          <a:noFill/>
        </p:spPr>
      </p:pic>
      <p:pic>
        <p:nvPicPr>
          <p:cNvPr id="129030" name="Picture 6" descr="Van Eyck-Crucifixion-1420-25"/>
          <p:cNvPicPr>
            <a:picLocks noChangeAspect="1" noChangeArrowheads="1"/>
          </p:cNvPicPr>
          <p:nvPr/>
        </p:nvPicPr>
        <p:blipFill>
          <a:blip r:embed="rId4" cstate="print">
            <a:lum contrast="6000"/>
          </a:blip>
          <a:srcRect/>
          <a:stretch>
            <a:fillRect/>
          </a:stretch>
        </p:blipFill>
        <p:spPr bwMode="auto">
          <a:xfrm>
            <a:off x="228600" y="228600"/>
            <a:ext cx="2438400" cy="6400800"/>
          </a:xfrm>
          <a:prstGeom prst="rect">
            <a:avLst/>
          </a:prstGeom>
          <a:noFill/>
        </p:spPr>
      </p:pic>
      <p:sp>
        <p:nvSpPr>
          <p:cNvPr id="129032" name="Rectangle 8"/>
          <p:cNvSpPr>
            <a:spLocks noGrp="1" noChangeArrowheads="1"/>
          </p:cNvSpPr>
          <p:nvPr>
            <p:ph type="title"/>
          </p:nvPr>
        </p:nvSpPr>
        <p:spPr>
          <a:xfrm>
            <a:off x="2590800" y="228600"/>
            <a:ext cx="3810000" cy="6324600"/>
          </a:xfrm>
          <a:noFill/>
          <a:ln/>
        </p:spPr>
        <p:txBody>
          <a:bodyPr/>
          <a:lstStyle/>
          <a:p>
            <a:r>
              <a:rPr lang="en-US" sz="3600" b="0">
                <a:solidFill>
                  <a:srgbClr val="FF0000"/>
                </a:solidFill>
                <a:latin typeface="Tempus Sans ITC" pitchFamily="82" charset="0"/>
              </a:rPr>
              <a:t>Van Eyck:</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sym typeface="Wingdings" pitchFamily="2" charset="2"/>
              </a:rPr>
              <a:t> </a:t>
            </a:r>
            <a:r>
              <a:rPr lang="en-US" sz="3600" b="0" i="1">
                <a:solidFill>
                  <a:srgbClr val="FF0000"/>
                </a:solidFill>
                <a:latin typeface="Tempus Sans ITC" pitchFamily="82" charset="0"/>
              </a:rPr>
              <a:t>The Crucifixion</a:t>
            </a: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&amp;</a:t>
            </a:r>
            <a:br>
              <a:rPr lang="en-US" sz="3600" b="0">
                <a:solidFill>
                  <a:srgbClr val="FF0000"/>
                </a:solidFill>
                <a:latin typeface="Tempus Sans ITC" pitchFamily="82" charset="0"/>
              </a:rPr>
            </a:b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i="1">
                <a:solidFill>
                  <a:srgbClr val="FF0000"/>
                </a:solidFill>
                <a:latin typeface="Tempus Sans ITC" pitchFamily="82" charset="0"/>
              </a:rPr>
              <a:t>The Last Judgment</a:t>
            </a:r>
            <a:r>
              <a:rPr lang="en-US" sz="3600" b="0">
                <a:solidFill>
                  <a:srgbClr val="FF0000"/>
                </a:solidFill>
                <a:latin typeface="Tempus Sans ITC" pitchFamily="82" charset="0"/>
              </a:rPr>
              <a:t> </a:t>
            </a:r>
            <a:r>
              <a:rPr lang="en-US" sz="3600" b="0">
                <a:solidFill>
                  <a:srgbClr val="FF0000"/>
                </a:solidFill>
                <a:latin typeface="Tempus Sans ITC" pitchFamily="82" charset="0"/>
                <a:sym typeface="Wingdings" pitchFamily="2" charset="2"/>
              </a:rPr>
              <a:t></a:t>
            </a:r>
            <a:r>
              <a:rPr lang="en-US" sz="3600" b="0">
                <a:solidFill>
                  <a:srgbClr val="FF0000"/>
                </a:solidFill>
                <a:latin typeface="Tempus Sans ITC" pitchFamily="82" charset="0"/>
              </a:rPr>
              <a:t/>
            </a:r>
            <a:br>
              <a:rPr lang="en-US" sz="3600" b="0">
                <a:solidFill>
                  <a:srgbClr val="FF0000"/>
                </a:solidFill>
                <a:latin typeface="Tempus Sans ITC" pitchFamily="82" charset="0"/>
              </a:rPr>
            </a:br>
            <a:r>
              <a:rPr lang="en-US" sz="3600" b="0">
                <a:solidFill>
                  <a:srgbClr val="FF0000"/>
                </a:solidFill>
                <a:latin typeface="Tempus Sans ITC" pitchFamily="82" charset="0"/>
              </a:rPr>
              <a:t>1420-1425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30"/>
                                        </p:tgtEl>
                                        <p:attrNameLst>
                                          <p:attrName>style.visibility</p:attrName>
                                        </p:attrNameLst>
                                      </p:cBhvr>
                                      <p:to>
                                        <p:strVal val="visible"/>
                                      </p:to>
                                    </p:set>
                                    <p:animEffect transition="in" filter="fade">
                                      <p:cBhvr>
                                        <p:cTn id="7" dur="2000"/>
                                        <p:tgtEl>
                                          <p:spTgt spid="129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wipe(up)">
                                      <p:cBhvr>
                                        <p:cTn id="12" dur="30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8" name="Text Box 10"/>
          <p:cNvSpPr txBox="1">
            <a:spLocks noChangeArrowheads="1"/>
          </p:cNvSpPr>
          <p:nvPr/>
        </p:nvSpPr>
        <p:spPr bwMode="auto">
          <a:xfrm>
            <a:off x="5410200" y="593725"/>
            <a:ext cx="3352800" cy="3508375"/>
          </a:xfrm>
          <a:prstGeom prst="rect">
            <a:avLst/>
          </a:prstGeom>
          <a:noFill/>
          <a:ln w="9525">
            <a:noFill/>
            <a:miter lim="800000"/>
            <a:headEnd/>
            <a:tailEnd/>
          </a:ln>
          <a:effectLst/>
        </p:spPr>
        <p:txBody>
          <a:bodyPr>
            <a:spAutoFit/>
          </a:bodyPr>
          <a:lstStyle/>
          <a:p>
            <a:pPr algn="ctr">
              <a:spcBef>
                <a:spcPct val="50000"/>
              </a:spcBef>
            </a:pPr>
            <a:r>
              <a:rPr lang="en-US" sz="2800" i="1">
                <a:solidFill>
                  <a:srgbClr val="FF0000"/>
                </a:solidFill>
                <a:effectLst>
                  <a:outerShdw blurRad="38100" dist="38100" dir="2700000" algn="tl">
                    <a:srgbClr val="C0C0C0"/>
                  </a:outerShdw>
                </a:effectLst>
                <a:latin typeface="Tempus Sans ITC" pitchFamily="82" charset="0"/>
              </a:rPr>
              <a:t>Giovanni Arnolfini and His Wife</a:t>
            </a:r>
            <a:br>
              <a:rPr lang="en-US" sz="2800" i="1">
                <a:solidFill>
                  <a:srgbClr val="FF0000"/>
                </a:solidFill>
                <a:effectLst>
                  <a:outerShdw blurRad="38100" dist="38100" dir="2700000" algn="tl">
                    <a:srgbClr val="C0C0C0"/>
                  </a:outerShdw>
                </a:effectLst>
                <a:latin typeface="Tempus Sans ITC" pitchFamily="82" charset="0"/>
              </a:rPr>
            </a:br>
            <a:r>
              <a:rPr lang="en-US" sz="2800" i="1">
                <a:solidFill>
                  <a:srgbClr val="FF0000"/>
                </a:solidFill>
                <a:effectLst>
                  <a:outerShdw blurRad="38100" dist="38100" dir="2700000" algn="tl">
                    <a:srgbClr val="C0C0C0"/>
                  </a:outerShdw>
                </a:effectLst>
                <a:latin typeface="Tempus Sans ITC" pitchFamily="82" charset="0"/>
              </a:rPr>
              <a:t/>
            </a:r>
            <a:br>
              <a:rPr lang="en-US" sz="2800" i="1">
                <a:solidFill>
                  <a:srgbClr val="FF0000"/>
                </a:solidFill>
                <a:effectLst>
                  <a:outerShdw blurRad="38100" dist="38100" dir="2700000" algn="tl">
                    <a:srgbClr val="C0C0C0"/>
                  </a:outerShdw>
                </a:effectLst>
                <a:latin typeface="Tempus Sans ITC" pitchFamily="82" charset="0"/>
              </a:rPr>
            </a:br>
            <a:r>
              <a:rPr lang="en-US" sz="2800">
                <a:solidFill>
                  <a:srgbClr val="FF0000"/>
                </a:solidFill>
                <a:effectLst>
                  <a:outerShdw blurRad="38100" dist="38100" dir="2700000" algn="tl">
                    <a:srgbClr val="C0C0C0"/>
                  </a:outerShdw>
                </a:effectLst>
                <a:latin typeface="Tempus Sans ITC" pitchFamily="82" charset="0"/>
              </a:rPr>
              <a:t>(Wedding Portrait)</a:t>
            </a:r>
            <a:br>
              <a:rPr lang="en-US" sz="2800">
                <a:solidFill>
                  <a:srgbClr val="FF0000"/>
                </a:solidFill>
                <a:effectLst>
                  <a:outerShdw blurRad="38100" dist="38100" dir="2700000" algn="tl">
                    <a:srgbClr val="C0C0C0"/>
                  </a:outerShdw>
                </a:effectLst>
                <a:latin typeface="Tempus Sans ITC" pitchFamily="82" charset="0"/>
              </a:rPr>
            </a:br>
            <a:r>
              <a:rPr lang="en-US" sz="2800" i="1">
                <a:solidFill>
                  <a:srgbClr val="FF0000"/>
                </a:solidFill>
                <a:effectLst>
                  <a:outerShdw blurRad="38100" dist="38100" dir="2700000" algn="tl">
                    <a:srgbClr val="C0C0C0"/>
                  </a:outerShdw>
                </a:effectLst>
                <a:latin typeface="Tempus Sans ITC" pitchFamily="82" charset="0"/>
              </a:rPr>
              <a:t> </a:t>
            </a:r>
            <a:br>
              <a:rPr lang="en-US" sz="2800" i="1">
                <a:solidFill>
                  <a:srgbClr val="FF0000"/>
                </a:solidFill>
                <a:effectLst>
                  <a:outerShdw blurRad="38100" dist="38100" dir="2700000" algn="tl">
                    <a:srgbClr val="C0C0C0"/>
                  </a:outerShdw>
                </a:effectLst>
                <a:latin typeface="Tempus Sans ITC" pitchFamily="82" charset="0"/>
              </a:rPr>
            </a:br>
            <a:r>
              <a:rPr lang="en-US" sz="2800">
                <a:solidFill>
                  <a:srgbClr val="FF0000"/>
                </a:solidFill>
                <a:effectLst>
                  <a:outerShdw blurRad="38100" dist="38100" dir="2700000" algn="tl">
                    <a:srgbClr val="C0C0C0"/>
                  </a:outerShdw>
                </a:effectLst>
                <a:latin typeface="Tempus Sans ITC" pitchFamily="82" charset="0"/>
              </a:rPr>
              <a:t>Jan Van Eyck</a:t>
            </a:r>
            <a:br>
              <a:rPr lang="en-US" sz="2800">
                <a:solidFill>
                  <a:srgbClr val="FF0000"/>
                </a:solidFill>
                <a:effectLst>
                  <a:outerShdw blurRad="38100" dist="38100" dir="2700000" algn="tl">
                    <a:srgbClr val="C0C0C0"/>
                  </a:outerShdw>
                </a:effectLst>
                <a:latin typeface="Tempus Sans ITC" pitchFamily="82" charset="0"/>
              </a:rPr>
            </a:br>
            <a:r>
              <a:rPr lang="en-US" sz="2800">
                <a:solidFill>
                  <a:srgbClr val="FF0000"/>
                </a:solidFill>
                <a:effectLst>
                  <a:outerShdw blurRad="38100" dist="38100" dir="2700000" algn="tl">
                    <a:srgbClr val="C0C0C0"/>
                  </a:outerShdw>
                </a:effectLst>
                <a:latin typeface="Tempus Sans ITC" pitchFamily="82" charset="0"/>
              </a:rPr>
              <a:t/>
            </a:r>
            <a:br>
              <a:rPr lang="en-US" sz="2800">
                <a:solidFill>
                  <a:srgbClr val="FF0000"/>
                </a:solidFill>
                <a:effectLst>
                  <a:outerShdw blurRad="38100" dist="38100" dir="2700000" algn="tl">
                    <a:srgbClr val="C0C0C0"/>
                  </a:outerShdw>
                </a:effectLst>
                <a:latin typeface="Tempus Sans ITC" pitchFamily="82" charset="0"/>
              </a:rPr>
            </a:br>
            <a:r>
              <a:rPr lang="en-US" sz="2800">
                <a:solidFill>
                  <a:srgbClr val="FF0000"/>
                </a:solidFill>
                <a:effectLst>
                  <a:outerShdw blurRad="38100" dist="38100" dir="2700000" algn="tl">
                    <a:srgbClr val="C0C0C0"/>
                  </a:outerShdw>
                </a:effectLst>
                <a:latin typeface="Tempus Sans ITC" pitchFamily="82" charset="0"/>
              </a:rPr>
              <a:t>1434</a:t>
            </a:r>
          </a:p>
        </p:txBody>
      </p:sp>
      <p:pic>
        <p:nvPicPr>
          <p:cNvPr id="130059" name="Picture 11" descr="'Portrait of Giovanni (?) Arnolfini and his Wife ('The Arnolfini Portrait')'">
            <a:hlinkClick r:id="rId3"/>
          </p:cNvPr>
          <p:cNvPicPr>
            <a:picLocks noChangeAspect="1" noChangeArrowheads="1"/>
          </p:cNvPicPr>
          <p:nvPr/>
        </p:nvPicPr>
        <p:blipFill>
          <a:blip r:embed="rId4" cstate="print">
            <a:lum bright="6000" contrast="6000"/>
          </a:blip>
          <a:srcRect b="3999"/>
          <a:stretch>
            <a:fillRect/>
          </a:stretch>
        </p:blipFill>
        <p:spPr bwMode="auto">
          <a:xfrm>
            <a:off x="228600" y="228600"/>
            <a:ext cx="5257800" cy="6400800"/>
          </a:xfrm>
          <a:prstGeom prst="rect">
            <a:avLst/>
          </a:prstGeom>
          <a:noFill/>
        </p:spPr>
      </p:pic>
      <p:sp>
        <p:nvSpPr>
          <p:cNvPr id="130060" name="Oval 12"/>
          <p:cNvSpPr>
            <a:spLocks noChangeArrowheads="1"/>
          </p:cNvSpPr>
          <p:nvPr/>
        </p:nvSpPr>
        <p:spPr bwMode="auto">
          <a:xfrm>
            <a:off x="2209800" y="1524000"/>
            <a:ext cx="1219200" cy="1219200"/>
          </a:xfrm>
          <a:prstGeom prst="ellipse">
            <a:avLst/>
          </a:prstGeom>
          <a:noFill/>
          <a:ln w="38100">
            <a:solidFill>
              <a:srgbClr val="F8F8F8"/>
            </a:solidFill>
            <a:round/>
            <a:headEnd/>
            <a:tailEnd/>
          </a:ln>
          <a:effectLst/>
        </p:spPr>
        <p:txBody>
          <a:bodyPr wrap="none" anchor="ctr"/>
          <a:lstStyle/>
          <a:p>
            <a:endParaRPr lang="en-US"/>
          </a:p>
        </p:txBody>
      </p:sp>
      <p:sp>
        <p:nvSpPr>
          <p:cNvPr id="130061" name="Text Box 13"/>
          <p:cNvSpPr txBox="1">
            <a:spLocks noChangeArrowheads="1"/>
          </p:cNvSpPr>
          <p:nvPr/>
        </p:nvSpPr>
        <p:spPr bwMode="auto">
          <a:xfrm>
            <a:off x="5791200" y="4267200"/>
            <a:ext cx="2895600" cy="641350"/>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This painting is full of symbolism Checkout the…</a:t>
            </a:r>
          </a:p>
        </p:txBody>
      </p:sp>
      <p:sp>
        <p:nvSpPr>
          <p:cNvPr id="130062" name="Text Box 14"/>
          <p:cNvSpPr txBox="1">
            <a:spLocks noChangeArrowheads="1"/>
          </p:cNvSpPr>
          <p:nvPr/>
        </p:nvSpPr>
        <p:spPr bwMode="auto">
          <a:xfrm>
            <a:off x="5943600" y="5181600"/>
            <a:ext cx="2667000" cy="1739900"/>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Dog, the clogs, the chandelier, the mirror, the medallions in the mirror frame, the oranges, the tiny statue, the colors green and 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heel(8)">
                                      <p:cBhvr>
                                        <p:cTn id="7" dur="1000"/>
                                        <p:tgtEl>
                                          <p:spTgt spid="1300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0061">
                                            <p:txEl>
                                              <p:pRg st="0" end="0"/>
                                            </p:txEl>
                                          </p:spTgt>
                                        </p:tgtEl>
                                        <p:attrNameLst>
                                          <p:attrName>style.visibility</p:attrName>
                                        </p:attrNameLst>
                                      </p:cBhvr>
                                      <p:to>
                                        <p:strVal val="visible"/>
                                      </p:to>
                                    </p:set>
                                    <p:animEffect transition="in" filter="circle(in)">
                                      <p:cBhvr>
                                        <p:cTn id="12" dur="2000"/>
                                        <p:tgtEl>
                                          <p:spTgt spid="1300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0062"/>
                                        </p:tgtEl>
                                        <p:attrNameLst>
                                          <p:attrName>style.visibility</p:attrName>
                                        </p:attrNameLst>
                                      </p:cBhvr>
                                      <p:to>
                                        <p:strVal val="visible"/>
                                      </p:to>
                                    </p:set>
                                    <p:anim calcmode="lin" valueType="num">
                                      <p:cBhvr>
                                        <p:cTn id="17" dur="1000" fill="hold"/>
                                        <p:tgtEl>
                                          <p:spTgt spid="130062"/>
                                        </p:tgtEl>
                                        <p:attrNameLst>
                                          <p:attrName>ppt_w</p:attrName>
                                        </p:attrNameLst>
                                      </p:cBhvr>
                                      <p:tavLst>
                                        <p:tav tm="0">
                                          <p:val>
                                            <p:strVal val="#ppt_w*0.70"/>
                                          </p:val>
                                        </p:tav>
                                        <p:tav tm="100000">
                                          <p:val>
                                            <p:strVal val="#ppt_w"/>
                                          </p:val>
                                        </p:tav>
                                      </p:tavLst>
                                    </p:anim>
                                    <p:anim calcmode="lin" valueType="num">
                                      <p:cBhvr>
                                        <p:cTn id="18" dur="1000" fill="hold"/>
                                        <p:tgtEl>
                                          <p:spTgt spid="130062"/>
                                        </p:tgtEl>
                                        <p:attrNameLst>
                                          <p:attrName>ppt_h</p:attrName>
                                        </p:attrNameLst>
                                      </p:cBhvr>
                                      <p:tavLst>
                                        <p:tav tm="0">
                                          <p:val>
                                            <p:strVal val="#ppt_h"/>
                                          </p:val>
                                        </p:tav>
                                        <p:tav tm="100000">
                                          <p:val>
                                            <p:strVal val="#ppt_h"/>
                                          </p:val>
                                        </p:tav>
                                      </p:tavLst>
                                    </p:anim>
                                    <p:animEffect transition="in" filter="fade">
                                      <p:cBhvr>
                                        <p:cTn id="19" dur="1000"/>
                                        <p:tgtEl>
                                          <p:spTgt spid="13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nimBg="1"/>
      <p:bldP spid="130061" grpId="0" build="allAtOnce"/>
      <p:bldP spid="1300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1676400"/>
          </a:xfrm>
        </p:spPr>
        <p:txBody>
          <a:bodyPr/>
          <a:lstStyle/>
          <a:p>
            <a:pPr algn="l"/>
            <a:r>
              <a:rPr lang="en-US" sz="3200" b="0">
                <a:solidFill>
                  <a:srgbClr val="FF0000"/>
                </a:solidFill>
                <a:latin typeface="Tempus Sans ITC" pitchFamily="82" charset="0"/>
              </a:rPr>
              <a:t>Jan van Eyck</a:t>
            </a:r>
            <a:r>
              <a:rPr lang="en-US" sz="3200" b="0" i="1">
                <a:solidFill>
                  <a:srgbClr val="FF0000"/>
                </a:solidFill>
                <a:latin typeface="Tempus Sans ITC" pitchFamily="82" charset="0"/>
              </a:rPr>
              <a:t> – Giovanni Arnolfini and his Wife</a:t>
            </a:r>
            <a:br>
              <a:rPr lang="en-US" sz="3200" b="0" i="1">
                <a:solidFill>
                  <a:srgbClr val="FF0000"/>
                </a:solidFill>
                <a:latin typeface="Tempus Sans ITC" pitchFamily="82" charset="0"/>
              </a:rPr>
            </a:br>
            <a:endParaRPr lang="en-US" sz="3200" b="0" i="1">
              <a:solidFill>
                <a:srgbClr val="FF0000"/>
              </a:solidFill>
              <a:latin typeface="Tempus Sans ITC" pitchFamily="82" charset="0"/>
            </a:endParaRPr>
          </a:p>
        </p:txBody>
      </p:sp>
      <p:pic>
        <p:nvPicPr>
          <p:cNvPr id="131083" name="Picture 11" descr="15arnol4"/>
          <p:cNvPicPr>
            <a:picLocks noChangeAspect="1" noChangeArrowheads="1"/>
          </p:cNvPicPr>
          <p:nvPr/>
        </p:nvPicPr>
        <p:blipFill>
          <a:blip r:embed="rId3" cstate="print"/>
          <a:srcRect/>
          <a:stretch>
            <a:fillRect/>
          </a:stretch>
        </p:blipFill>
        <p:spPr bwMode="auto">
          <a:xfrm>
            <a:off x="1447800" y="1066800"/>
            <a:ext cx="6172200" cy="4343400"/>
          </a:xfrm>
          <a:prstGeom prst="rect">
            <a:avLst/>
          </a:prstGeom>
          <a:noFill/>
        </p:spPr>
      </p:pic>
      <p:sp>
        <p:nvSpPr>
          <p:cNvPr id="131084" name="Text Box 12"/>
          <p:cNvSpPr txBox="1">
            <a:spLocks noChangeArrowheads="1"/>
          </p:cNvSpPr>
          <p:nvPr/>
        </p:nvSpPr>
        <p:spPr bwMode="auto">
          <a:xfrm>
            <a:off x="5181600" y="5410200"/>
            <a:ext cx="3962400" cy="641350"/>
          </a:xfrm>
          <a:prstGeom prst="rect">
            <a:avLst/>
          </a:prstGeom>
          <a:noFill/>
          <a:ln w="9525">
            <a:noFill/>
            <a:miter lim="800000"/>
            <a:headEnd/>
            <a:tailEnd/>
          </a:ln>
          <a:effectLst/>
        </p:spPr>
        <p:txBody>
          <a:bodyPr>
            <a:spAutoFit/>
          </a:bodyPr>
          <a:lstStyle/>
          <a:p>
            <a:pPr>
              <a:spcBef>
                <a:spcPct val="50000"/>
              </a:spcBef>
            </a:pPr>
            <a:r>
              <a:rPr lang="en-US">
                <a:latin typeface="Andy" pitchFamily="66" charset="0"/>
              </a:rPr>
              <a:t>'joining of hands' and an open left hand…what does it symbolize?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31083"/>
                                        </p:tgtEl>
                                        <p:attrNameLst>
                                          <p:attrName>style.visibility</p:attrName>
                                        </p:attrNameLst>
                                      </p:cBhvr>
                                      <p:to>
                                        <p:strVal val="visible"/>
                                      </p:to>
                                    </p:set>
                                    <p:anim calcmode="lin" valueType="num">
                                      <p:cBhvr additive="base">
                                        <p:cTn id="7" dur="3000" fill="hold"/>
                                        <p:tgtEl>
                                          <p:spTgt spid="131083"/>
                                        </p:tgtEl>
                                        <p:attrNameLst>
                                          <p:attrName>ppt_x</p:attrName>
                                        </p:attrNameLst>
                                      </p:cBhvr>
                                      <p:tavLst>
                                        <p:tav tm="0">
                                          <p:val>
                                            <p:strVal val="1+#ppt_w/2"/>
                                          </p:val>
                                        </p:tav>
                                        <p:tav tm="100000">
                                          <p:val>
                                            <p:strVal val="#ppt_x"/>
                                          </p:val>
                                        </p:tav>
                                      </p:tavLst>
                                    </p:anim>
                                    <p:anim calcmode="lin" valueType="num">
                                      <p:cBhvr additive="base">
                                        <p:cTn id="8" dur="3000" fill="hold"/>
                                        <p:tgtEl>
                                          <p:spTgt spid="1310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1084"/>
                                        </p:tgtEl>
                                        <p:attrNameLst>
                                          <p:attrName>style.visibility</p:attrName>
                                        </p:attrNameLst>
                                      </p:cBhvr>
                                      <p:to>
                                        <p:strVal val="visible"/>
                                      </p:to>
                                    </p:set>
                                    <p:anim calcmode="lin" valueType="num">
                                      <p:cBhvr additive="base">
                                        <p:cTn id="13" dur="3000" fill="hold"/>
                                        <p:tgtEl>
                                          <p:spTgt spid="131084"/>
                                        </p:tgtEl>
                                        <p:attrNameLst>
                                          <p:attrName>ppt_x</p:attrName>
                                        </p:attrNameLst>
                                      </p:cBhvr>
                                      <p:tavLst>
                                        <p:tav tm="0">
                                          <p:val>
                                            <p:strVal val="#ppt_x"/>
                                          </p:val>
                                        </p:tav>
                                        <p:tav tm="100000">
                                          <p:val>
                                            <p:strVal val="#ppt_x"/>
                                          </p:val>
                                        </p:tav>
                                      </p:tavLst>
                                    </p:anim>
                                    <p:anim calcmode="lin" valueType="num">
                                      <p:cBhvr additive="base">
                                        <p:cTn id="14" dur="3000" fill="hold"/>
                                        <p:tgtEl>
                                          <p:spTgt spid="131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lackChancery"/>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6AE0332F316A47AD879EDA19E72B15" ma:contentTypeVersion="0" ma:contentTypeDescription="Create a new document." ma:contentTypeScope="" ma:versionID="722cef97e0453d3459781c1d719a3a91">
  <xsd:schema xmlns:xsd="http://www.w3.org/2001/XMLSchema" xmlns:p="http://schemas.microsoft.com/office/2006/metadata/properties" xmlns:ns1="http://schemas.microsoft.com/sharepoint/v3" targetNamespace="http://schemas.microsoft.com/office/2006/metadata/properties" ma:root="true" ma:fieldsID="07a1eadf025946ec7eb0a4c5dacecd33" ns1:_="">
    <xsd:import namespace="http://schemas.microsoft.com/sharepoint/v3"/>
    <xsd:element name="properties">
      <xsd:complexType>
        <xsd:sequence>
          <xsd:element name="documentManagement">
            <xsd:complexType>
              <xsd:all>
                <xsd:element ref="ns1:ImageWidth" minOccurs="0"/>
                <xsd:element ref="ns1:ImageHeigh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9" nillable="true" ma:displayName="Picture Width" ma:internalName="ImageWidth" ma:readOnly="true">
      <xsd:simpleType>
        <xsd:restriction base="dms:Unknown"/>
      </xsd:simpleType>
    </xsd:element>
    <xsd:element name="ImageHeight" ma:index="10" nillable="true" ma:displayName="Picture Height" ma:internalName="ImageHeight" ma:readOnly="true">
      <xsd:simpleType>
        <xsd:restriction base="dms:Unknown"/>
      </xsd:simpleType>
    </xsd:element>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D6F030-ED42-465A-917C-4DD022890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DFAE8F7-AFA2-4D06-9051-91B784B55EC7}">
  <ds:schemaRefs>
    <ds:schemaRef ds:uri="http://schemas.microsoft.com/sharepoint/v3/contenttype/forms"/>
  </ds:schemaRefs>
</ds:datastoreItem>
</file>

<file path=customXml/itemProps3.xml><?xml version="1.0" encoding="utf-8"?>
<ds:datastoreItem xmlns:ds="http://schemas.openxmlformats.org/officeDocument/2006/customXml" ds:itemID="{4DA5D323-E69B-416E-A27C-B8846AC4B8CE}">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457</TotalTime>
  <Words>1213</Words>
  <Application>Microsoft Office PowerPoint</Application>
  <PresentationFormat>On-screen Show (4:3)</PresentationFormat>
  <Paragraphs>211</Paragraphs>
  <Slides>59</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BlackChancery</vt:lpstr>
      <vt:lpstr>Comic Sans MS</vt:lpstr>
      <vt:lpstr>GriffinOne</vt:lpstr>
      <vt:lpstr>Wingdings</vt:lpstr>
      <vt:lpstr>Griffin</vt:lpstr>
      <vt:lpstr>CommonBullets</vt:lpstr>
      <vt:lpstr>Tempus Sans ITC</vt:lpstr>
      <vt:lpstr>Adorable</vt:lpstr>
      <vt:lpstr>Andy</vt:lpstr>
      <vt:lpstr>Default Design</vt:lpstr>
      <vt:lpstr>Slide 1</vt:lpstr>
      <vt:lpstr>Renaissance Art in Northern Europe</vt:lpstr>
      <vt:lpstr>Characteristics of Northern Renaissance Art</vt:lpstr>
      <vt:lpstr>Slide 4</vt:lpstr>
      <vt:lpstr>Jan van Eyck (1395 – 1441)</vt:lpstr>
      <vt:lpstr>Van Eyck -Adoration of the Lamb, Ghent Altarpiece, 1432</vt:lpstr>
      <vt:lpstr>Van Eyck:   The Crucifixion  &amp;  The Last Judgment  1420-1425</vt:lpstr>
      <vt:lpstr>Slide 8</vt:lpstr>
      <vt:lpstr>Jan van Eyck – Giovanni Arnolfini and his Wife </vt:lpstr>
      <vt:lpstr>Slide 10</vt:lpstr>
      <vt:lpstr>Slide 11</vt:lpstr>
      <vt:lpstr>Above the couple's heads, the candle that has been left burning in broad daylight on one of the branches of an ornate copper chandelier can be interpreted as the nuptial flame.  Meanwhile, the marriage bed with its bright red curtains evokes the physical act of love which, according to tradition and culture, is an essential part of the perfect union of man and  wife. </vt:lpstr>
      <vt:lpstr>Rogier van der Weyden (1399-1464)</vt:lpstr>
      <vt:lpstr>van der Weyden’s Deposition (details)</vt:lpstr>
      <vt:lpstr>Quentin Massys (1465-1530)</vt:lpstr>
      <vt:lpstr>Massys’ The Moneylender &amp; His Wife, 1514</vt:lpstr>
      <vt:lpstr>Slide 17</vt:lpstr>
      <vt:lpstr>Slide 18</vt:lpstr>
      <vt:lpstr>Slide 19</vt:lpstr>
      <vt:lpstr>Renaissance Art in France</vt:lpstr>
      <vt:lpstr>Jean Clouet – Portrait of Francis I, 1525</vt:lpstr>
      <vt:lpstr>The School of Fontainebleau Artists</vt:lpstr>
      <vt:lpstr>Slide 23</vt:lpstr>
      <vt:lpstr>Lucas Cranach the Elder (1472-1553)</vt:lpstr>
      <vt:lpstr>Lucas Cranach the Elder</vt:lpstr>
      <vt:lpstr>Albrecht Dürer (1471-1528)</vt:lpstr>
      <vt:lpstr>Dürer – Self-Portrait in Fur-Collared Robe, 1500</vt:lpstr>
      <vt:lpstr>Dürer   The Last Supper  woodcut, 1510</vt:lpstr>
      <vt:lpstr>Dürer   Four Horsemen of the Apocalypse  woodcut, 1498</vt:lpstr>
      <vt:lpstr>Slide 30</vt:lpstr>
      <vt:lpstr> Hans Holbein, the Younger (1497-1543)</vt:lpstr>
      <vt:lpstr>Holbein…Artist to the Tudors</vt:lpstr>
      <vt:lpstr>Holbein’s, The Ambassadors, 1533</vt:lpstr>
      <vt:lpstr>Multiple Perspectives</vt:lpstr>
      <vt:lpstr>The English Were More Interested in Architecture than Painting</vt:lpstr>
      <vt:lpstr>Burghley House for William Cecil</vt:lpstr>
      <vt:lpstr>Slide 37</vt:lpstr>
      <vt:lpstr>Hieronymus Bosch (1450-1516)</vt:lpstr>
      <vt:lpstr>Hieronymus Bosch  The Garden of Earthy Delights  1500</vt:lpstr>
      <vt:lpstr>Hieronymus Bosch  The Garden of Earthy Delights (details)  1500</vt:lpstr>
      <vt:lpstr>Hieronymus Bosch  The Cure of Folly  1478-1480</vt:lpstr>
      <vt:lpstr>Pieter Brueghel the Elder (1525-1569)</vt:lpstr>
      <vt:lpstr>Brueghel's, Tower of Babel, 1563</vt:lpstr>
      <vt:lpstr>Breughel's, Mad Meg, 1562</vt:lpstr>
      <vt:lpstr>Breughel's, The Beggars, 1568</vt:lpstr>
      <vt:lpstr>Brueghel's, Parable of the Blind Leading the Blind, 1568</vt:lpstr>
      <vt:lpstr>Breughel's, Niederlandisch Proverbs, 1559</vt:lpstr>
      <vt:lpstr>Brueghel's, The Triumph of Death, 1562</vt:lpstr>
      <vt:lpstr>Bruegel’s, Hunters in the Snow, 1565</vt:lpstr>
      <vt:lpstr>Bruegel’s, Winter Scene, 1565</vt:lpstr>
      <vt:lpstr>Slide 51</vt:lpstr>
      <vt:lpstr>Domenikos Theotokopoulos (El Greco)</vt:lpstr>
      <vt:lpstr>El Greco  Christ in Agony on the Cross  1600s</vt:lpstr>
      <vt:lpstr>El Greco  Portrait of a Cardinal  1600</vt:lpstr>
      <vt:lpstr>El Greco’s, The Burial of Count Orgaz, 1586-1588</vt:lpstr>
      <vt:lpstr>El Greco’s, The Burial of Count Orgaz, 1586-1588 (details)</vt:lpstr>
      <vt:lpstr>El Greco’s, The Burial of Count Orgaz, </vt:lpstr>
      <vt:lpstr>El Greco  The View  of Toledo   1597-1599</vt:lpstr>
      <vt:lpstr>Conclusions:</vt:lpstr>
    </vt:vector>
  </TitlesOfParts>
  <Company>Horace Greeley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Renaissance Art</dc:title>
  <dc:creator>Susan M. Pojer</dc:creator>
  <cp:lastModifiedBy>CMS</cp:lastModifiedBy>
  <cp:revision>61</cp:revision>
  <cp:lastPrinted>1601-01-01T00:00:00Z</cp:lastPrinted>
  <dcterms:created xsi:type="dcterms:W3CDTF">2003-09-06T21:46:14Z</dcterms:created>
  <dcterms:modified xsi:type="dcterms:W3CDTF">2014-03-13T10:34:45Z</dcterms:modified>
</cp:coreProperties>
</file>